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Lst>
  <p:notesMasterIdLst>
    <p:notesMasterId r:id="rId32"/>
  </p:notesMasterIdLst>
  <p:sldIdLst>
    <p:sldId id="272" r:id="rId6"/>
    <p:sldId id="269" r:id="rId7"/>
    <p:sldId id="268" r:id="rId8"/>
    <p:sldId id="271" r:id="rId9"/>
    <p:sldId id="316" r:id="rId10"/>
    <p:sldId id="280" r:id="rId11"/>
    <p:sldId id="286" r:id="rId12"/>
    <p:sldId id="281" r:id="rId13"/>
    <p:sldId id="282" r:id="rId14"/>
    <p:sldId id="319" r:id="rId15"/>
    <p:sldId id="322" r:id="rId16"/>
    <p:sldId id="317" r:id="rId17"/>
    <p:sldId id="320" r:id="rId18"/>
    <p:sldId id="321" r:id="rId19"/>
    <p:sldId id="277" r:id="rId20"/>
    <p:sldId id="331" r:id="rId21"/>
    <p:sldId id="325" r:id="rId22"/>
    <p:sldId id="326" r:id="rId23"/>
    <p:sldId id="285" r:id="rId24"/>
    <p:sldId id="328" r:id="rId25"/>
    <p:sldId id="329" r:id="rId26"/>
    <p:sldId id="330" r:id="rId27"/>
    <p:sldId id="323" r:id="rId28"/>
    <p:sldId id="324" r:id="rId29"/>
    <p:sldId id="283" r:id="rId30"/>
    <p:sldId id="32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A7E0"/>
    <a:srgbClr val="008080"/>
    <a:srgbClr val="E21776"/>
    <a:srgbClr val="FFA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1" autoAdjust="0"/>
    <p:restoredTop sz="78819" autoAdjust="0"/>
  </p:normalViewPr>
  <p:slideViewPr>
    <p:cSldViewPr snapToGrid="0">
      <p:cViewPr varScale="1">
        <p:scale>
          <a:sx n="41" d="100"/>
          <a:sy n="41" d="100"/>
        </p:scale>
        <p:origin x="1532" y="24"/>
      </p:cViewPr>
      <p:guideLst/>
    </p:cSldViewPr>
  </p:slideViewPr>
  <p:outlineViewPr>
    <p:cViewPr>
      <p:scale>
        <a:sx n="33" d="100"/>
        <a:sy n="33" d="100"/>
      </p:scale>
      <p:origin x="0" y="-8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FA043C-995B-4F77-A9AB-42801F27A458}" type="datetimeFigureOut">
              <a:rPr lang="en-GB" smtClean="0"/>
              <a:t>27/09/2023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ED6FE8-957B-40D1-A778-9793F251A2CB}" type="slidenum">
              <a:rPr lang="en-GB" smtClean="0"/>
              <a:t>‹#›</a:t>
            </a:fld>
            <a:endParaRPr lang="en-GB"/>
          </a:p>
        </p:txBody>
      </p:sp>
    </p:spTree>
    <p:extLst>
      <p:ext uri="{BB962C8B-B14F-4D97-AF65-F5344CB8AC3E}">
        <p14:creationId xmlns:p14="http://schemas.microsoft.com/office/powerpoint/2010/main" val="603044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As a quick reminder of the session outcomes for this morning -</a:t>
            </a:r>
          </a:p>
          <a:p>
            <a:r>
              <a:rPr lang="en-GB" sz="1200" kern="1200" dirty="0" smtClean="0">
                <a:solidFill>
                  <a:schemeClr val="tx1"/>
                </a:solidFill>
                <a:effectLst/>
                <a:latin typeface="+mn-lt"/>
                <a:ea typeface="+mn-ea"/>
                <a:cs typeface="+mn-cs"/>
              </a:rPr>
              <a:t>After today’s session you should have: </a:t>
            </a:r>
          </a:p>
          <a:p>
            <a:endParaRPr lang="en-GB" dirty="0"/>
          </a:p>
        </p:txBody>
      </p:sp>
      <p:sp>
        <p:nvSpPr>
          <p:cNvPr id="4" name="Slide Number Placeholder 3"/>
          <p:cNvSpPr>
            <a:spLocks noGrp="1"/>
          </p:cNvSpPr>
          <p:nvPr>
            <p:ph type="sldNum" sz="quarter" idx="10"/>
          </p:nvPr>
        </p:nvSpPr>
        <p:spPr/>
        <p:txBody>
          <a:bodyPr/>
          <a:lstStyle/>
          <a:p>
            <a:fld id="{68ED6FE8-957B-40D1-A778-9793F251A2CB}" type="slidenum">
              <a:rPr lang="en-GB" smtClean="0"/>
              <a:t>2</a:t>
            </a:fld>
            <a:endParaRPr lang="en-GB"/>
          </a:p>
        </p:txBody>
      </p:sp>
    </p:spTree>
    <p:extLst>
      <p:ext uri="{BB962C8B-B14F-4D97-AF65-F5344CB8AC3E}">
        <p14:creationId xmlns:p14="http://schemas.microsoft.com/office/powerpoint/2010/main" val="1935444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Whilst some of the stigma people experience in the workplace is a result of self-stigma, primarily it’s as a direct result of structural stigma – discrimination – and a consequence of the organisational norms, rules, policies and practices that arbitrarily restrict the rights of, and opportunities for, people with mental health problems.</a:t>
            </a:r>
          </a:p>
          <a:p>
            <a:r>
              <a:rPr lang="en-GB" dirty="0" smtClean="0"/>
              <a:t>This is why it’s essential that employers take whole organisational approach to mental health in the workplace, taking into account the mental health needs of employees across all aspects of the employment life cycle but also recognising that employees experiences in previous employment and in their wider life, can also create barriers that impact them in their current employment.</a:t>
            </a:r>
          </a:p>
          <a:p>
            <a:endParaRPr lang="en-GB" dirty="0" smtClean="0"/>
          </a:p>
          <a:p>
            <a:r>
              <a:rPr lang="en-GB" dirty="0" smtClean="0"/>
              <a:t>And here’s just one example from SMISS that also highlights good practice.</a:t>
            </a:r>
          </a:p>
          <a:p>
            <a:endParaRPr lang="en-GB" dirty="0"/>
          </a:p>
        </p:txBody>
      </p:sp>
      <p:sp>
        <p:nvSpPr>
          <p:cNvPr id="4" name="Slide Number Placeholder 3"/>
          <p:cNvSpPr>
            <a:spLocks noGrp="1"/>
          </p:cNvSpPr>
          <p:nvPr>
            <p:ph type="sldNum" sz="quarter" idx="10"/>
          </p:nvPr>
        </p:nvSpPr>
        <p:spPr/>
        <p:txBody>
          <a:bodyPr/>
          <a:lstStyle/>
          <a:p>
            <a:fld id="{68ED6FE8-957B-40D1-A778-9793F251A2CB}" type="slidenum">
              <a:rPr lang="en-GB" smtClean="0"/>
              <a:t>11</a:t>
            </a:fld>
            <a:endParaRPr lang="en-GB"/>
          </a:p>
        </p:txBody>
      </p:sp>
    </p:spTree>
    <p:extLst>
      <p:ext uri="{BB962C8B-B14F-4D97-AF65-F5344CB8AC3E}">
        <p14:creationId xmlns:p14="http://schemas.microsoft.com/office/powerpoint/2010/main" val="1691568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smtClean="0">
                <a:solidFill>
                  <a:schemeClr val="tx1"/>
                </a:solidFill>
                <a:effectLst/>
                <a:latin typeface="+mn-lt"/>
                <a:ea typeface="+mn-ea"/>
                <a:cs typeface="+mn-cs"/>
              </a:rPr>
              <a:t>When employers come to us struggling to understand why their colleagues aren’t engaging with the supports that are being offered the answer is often found in See </a:t>
            </a:r>
            <a:r>
              <a:rPr lang="en-GB" sz="1200" b="0" kern="1200" dirty="0" err="1" smtClean="0">
                <a:solidFill>
                  <a:schemeClr val="tx1"/>
                </a:solidFill>
                <a:effectLst/>
                <a:latin typeface="+mn-lt"/>
                <a:ea typeface="+mn-ea"/>
                <a:cs typeface="+mn-cs"/>
              </a:rPr>
              <a:t>Me’s</a:t>
            </a:r>
            <a:r>
              <a:rPr lang="en-GB" sz="1200" b="0" kern="1200" dirty="0" smtClean="0">
                <a:solidFill>
                  <a:schemeClr val="tx1"/>
                </a:solidFill>
                <a:effectLst/>
                <a:latin typeface="+mn-lt"/>
                <a:ea typeface="+mn-ea"/>
                <a:cs typeface="+mn-cs"/>
              </a:rPr>
              <a:t> key message; </a:t>
            </a:r>
          </a:p>
          <a:p>
            <a:r>
              <a:rPr lang="en-GB" sz="1200" b="0" kern="1200" dirty="0" smtClean="0">
                <a:solidFill>
                  <a:schemeClr val="tx1"/>
                </a:solidFill>
                <a:effectLst/>
                <a:latin typeface="+mn-lt"/>
                <a:ea typeface="+mn-ea"/>
                <a:cs typeface="+mn-cs"/>
              </a:rPr>
              <a:t>Tackling  stigma and discrimination and addressing the barriers they create is foundational to any action to improve mental health</a:t>
            </a:r>
          </a:p>
          <a:p>
            <a:r>
              <a:rPr lang="en-GB" sz="1200" b="0" kern="1200" dirty="0" smtClean="0">
                <a:solidFill>
                  <a:schemeClr val="tx1"/>
                </a:solidFill>
                <a:effectLst/>
                <a:latin typeface="+mn-lt"/>
                <a:ea typeface="+mn-ea"/>
                <a:cs typeface="+mn-cs"/>
              </a:rPr>
              <a:t>You can have all the help lines and MHFA’s in the world, but if stigma is present, your efforts are likely to be less effective.</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When mental health stigma and discrimination are removed, people feel listened to, valued, included and respected, they have better access to and experience of services and sources of support, and they are more likely to achieve the outcomes that are important to them, including accessing and staying in employment and developing fulfilling careers. </a:t>
            </a:r>
          </a:p>
          <a:p>
            <a:r>
              <a:rPr lang="en-GB" sz="1200" b="0" kern="1200" dirty="0" smtClean="0">
                <a:solidFill>
                  <a:schemeClr val="tx1"/>
                </a:solidFill>
                <a:effectLst/>
                <a:latin typeface="+mn-lt"/>
                <a:ea typeface="+mn-ea"/>
                <a:cs typeface="+mn-cs"/>
              </a:rPr>
              <a:t>This is what we mean by Mental Health inclusion.</a:t>
            </a:r>
          </a:p>
          <a:p>
            <a:r>
              <a:rPr lang="en-GB" sz="1200" b="0" kern="1200" dirty="0" smtClean="0">
                <a:solidFill>
                  <a:schemeClr val="tx1"/>
                </a:solidFill>
                <a:effectLst/>
                <a:latin typeface="+mn-lt"/>
                <a:ea typeface="+mn-ea"/>
                <a:cs typeface="+mn-cs"/>
              </a:rPr>
              <a:t>Hopefully we’ve made quite a strong case here for making sure employers have got access to the knowledge and support they need to both understand and take action to remove the barriers we’ve just looked at. But See Me isn’t a lone voice in this, there is legislation in Scotland and the UK that requires employers to take action. </a:t>
            </a:r>
          </a:p>
          <a:p>
            <a:r>
              <a:rPr lang="en-GB" sz="1200" b="0" kern="1200" dirty="0" smtClean="0">
                <a:solidFill>
                  <a:schemeClr val="tx1"/>
                </a:solidFill>
                <a:effectLst/>
                <a:latin typeface="+mn-lt"/>
                <a:ea typeface="+mn-ea"/>
                <a:cs typeface="+mn-cs"/>
              </a:rPr>
              <a:t>But a surprising amount of employers are still lacking the knowledge that Health and safety in the workplace is no longer just about slips, trips and physical harm, but also extends to the psychological harm that can result from extended exposure to work related pressure and stress.</a:t>
            </a:r>
          </a:p>
          <a:p>
            <a:r>
              <a:rPr lang="en-GB" sz="1200" b="0" kern="1200" dirty="0" smtClean="0">
                <a:solidFill>
                  <a:schemeClr val="tx1"/>
                </a:solidFill>
                <a:effectLst/>
                <a:latin typeface="+mn-lt"/>
                <a:ea typeface="+mn-ea"/>
                <a:cs typeface="+mn-cs"/>
              </a:rPr>
              <a:t>And that failure to make reasonable adjustments for employees with mental health conditions is a specific form of unlawful discrimination outlined in the Equality Act 2010.</a:t>
            </a:r>
          </a:p>
        </p:txBody>
      </p:sp>
      <p:sp>
        <p:nvSpPr>
          <p:cNvPr id="4" name="Slide Number Placeholder 3"/>
          <p:cNvSpPr>
            <a:spLocks noGrp="1"/>
          </p:cNvSpPr>
          <p:nvPr>
            <p:ph type="sldNum" sz="quarter" idx="10"/>
          </p:nvPr>
        </p:nvSpPr>
        <p:spPr/>
        <p:txBody>
          <a:bodyPr/>
          <a:lstStyle/>
          <a:p>
            <a:fld id="{68ED6FE8-957B-40D1-A778-9793F251A2CB}" type="slidenum">
              <a:rPr lang="en-GB" smtClean="0"/>
              <a:t>12</a:t>
            </a:fld>
            <a:endParaRPr lang="en-GB"/>
          </a:p>
        </p:txBody>
      </p:sp>
    </p:spTree>
    <p:extLst>
      <p:ext uri="{BB962C8B-B14F-4D97-AF65-F5344CB8AC3E}">
        <p14:creationId xmlns:p14="http://schemas.microsoft.com/office/powerpoint/2010/main" val="4200192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Many organisations now have mandatory induction training available for new starters that introduce these topics but it’s important to remember that in legal terms the term Employer also extends to employees that hold line management responsibility.</a:t>
            </a:r>
          </a:p>
          <a:p>
            <a:r>
              <a:rPr lang="en-GB" sz="1200" kern="1200" dirty="0" smtClean="0">
                <a:solidFill>
                  <a:schemeClr val="tx1"/>
                </a:solidFill>
                <a:effectLst/>
                <a:latin typeface="+mn-lt"/>
                <a:ea typeface="+mn-ea"/>
                <a:cs typeface="+mn-cs"/>
              </a:rPr>
              <a:t>People are often promoted to managerial roles internally because of their technical or business skills. It may have been some time since the initial training and it might not have been knowledge that the employee was required to call on a regular basis.</a:t>
            </a:r>
          </a:p>
          <a:p>
            <a:r>
              <a:rPr lang="en-GB" sz="1200" kern="1200" dirty="0" smtClean="0">
                <a:solidFill>
                  <a:schemeClr val="tx1"/>
                </a:solidFill>
                <a:effectLst/>
                <a:latin typeface="+mn-lt"/>
                <a:ea typeface="+mn-ea"/>
                <a:cs typeface="+mn-cs"/>
              </a:rPr>
              <a:t>When the recruitment and induction process for managerial positions as well as learning and development available once managers are in post, does not explicitly outline the expectations and legal duties of the role in relation to employee mental health, that important knowledge is missing. Potentially leading to the unlawful discrimination of employees.</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The Equality Act 2010:</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Requires employers and providers of goods, services and facilities not to discriminate against people who have disabilities, including mental health problems that fall within the description of a disability.</a:t>
            </a:r>
          </a:p>
          <a:p>
            <a:pPr lvl="0"/>
            <a:r>
              <a:rPr lang="en-GB" sz="1200" kern="1200" dirty="0" smtClean="0">
                <a:solidFill>
                  <a:schemeClr val="tx1"/>
                </a:solidFill>
                <a:effectLst/>
                <a:latin typeface="+mn-lt"/>
                <a:ea typeface="+mn-ea"/>
                <a:cs typeface="+mn-cs"/>
              </a:rPr>
              <a:t>Discrimination is not just about bullying and harassment, and the act defines six different types of discrimination. It’s essential that all employers and line managers have the correct understanding of their obligations under each type of discrimination.</a:t>
            </a:r>
          </a:p>
          <a:p>
            <a:pPr lvl="0"/>
            <a:r>
              <a:rPr lang="en-GB" sz="1200" kern="1200" dirty="0" smtClean="0">
                <a:solidFill>
                  <a:schemeClr val="tx1"/>
                </a:solidFill>
                <a:effectLst/>
                <a:latin typeface="+mn-lt"/>
                <a:ea typeface="+mn-ea"/>
                <a:cs typeface="+mn-cs"/>
              </a:rPr>
              <a:t>The act also places a specific duty on all public sector organisations. The ‘public sector equality duty’ requires organisations to meet 3 specific needs that align with See </a:t>
            </a:r>
            <a:r>
              <a:rPr lang="en-GB" sz="1200" kern="1200" dirty="0" err="1" smtClean="0">
                <a:solidFill>
                  <a:schemeClr val="tx1"/>
                </a:solidFill>
                <a:effectLst/>
                <a:latin typeface="+mn-lt"/>
                <a:ea typeface="+mn-ea"/>
                <a:cs typeface="+mn-cs"/>
              </a:rPr>
              <a:t>Me’s</a:t>
            </a:r>
            <a:r>
              <a:rPr lang="en-GB" sz="1200" kern="1200" dirty="0" smtClean="0">
                <a:solidFill>
                  <a:schemeClr val="tx1"/>
                </a:solidFill>
                <a:effectLst/>
                <a:latin typeface="+mn-lt"/>
                <a:ea typeface="+mn-ea"/>
                <a:cs typeface="+mn-cs"/>
              </a:rPr>
              <a:t> strategy.</a:t>
            </a:r>
          </a:p>
          <a:p>
            <a:endParaRPr lang="en-GB" dirty="0"/>
          </a:p>
        </p:txBody>
      </p:sp>
      <p:sp>
        <p:nvSpPr>
          <p:cNvPr id="4" name="Slide Number Placeholder 3"/>
          <p:cNvSpPr>
            <a:spLocks noGrp="1"/>
          </p:cNvSpPr>
          <p:nvPr>
            <p:ph type="sldNum" sz="quarter" idx="10"/>
          </p:nvPr>
        </p:nvSpPr>
        <p:spPr/>
        <p:txBody>
          <a:bodyPr/>
          <a:lstStyle/>
          <a:p>
            <a:fld id="{68ED6FE8-957B-40D1-A778-9793F251A2CB}" type="slidenum">
              <a:rPr lang="en-GB" smtClean="0"/>
              <a:t>13</a:t>
            </a:fld>
            <a:endParaRPr lang="en-GB"/>
          </a:p>
        </p:txBody>
      </p:sp>
    </p:spTree>
    <p:extLst>
      <p:ext uri="{BB962C8B-B14F-4D97-AF65-F5344CB8AC3E}">
        <p14:creationId xmlns:p14="http://schemas.microsoft.com/office/powerpoint/2010/main" val="631285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1. Eliminate unlawful discrimination, harassment and victimisation and other conduct that is prohibited by the Equality Act 2010.</a:t>
            </a:r>
          </a:p>
          <a:p>
            <a:pPr rtl="0"/>
            <a:r>
              <a:rPr lang="en-GB" sz="1200" b="0" i="0" u="none" strike="noStrike" kern="1200" baseline="0" dirty="0" smtClean="0">
                <a:solidFill>
                  <a:schemeClr val="tx1"/>
                </a:solidFill>
                <a:latin typeface="+mn-lt"/>
                <a:ea typeface="+mn-ea"/>
                <a:cs typeface="+mn-cs"/>
              </a:rPr>
              <a:t>In order to tackle discrimination we must also consider the presence of stigma, because where stigma exists there is potential for discrimination to occur.</a:t>
            </a:r>
          </a:p>
          <a:p>
            <a:pPr rtl="0"/>
            <a:r>
              <a:rPr lang="en-GB" sz="1200" b="0" i="0" u="none" strike="noStrike" kern="1200" baseline="0" dirty="0" smtClean="0">
                <a:solidFill>
                  <a:schemeClr val="tx1"/>
                </a:solidFill>
                <a:latin typeface="+mn-lt"/>
                <a:ea typeface="+mn-ea"/>
                <a:cs typeface="+mn-cs"/>
              </a:rPr>
              <a:t>2. Advance equality of opportunity between people who share a relevant protected characteristic and those who do not.</a:t>
            </a:r>
          </a:p>
          <a:p>
            <a:pPr rtl="0"/>
            <a:r>
              <a:rPr lang="en-GB" sz="1200" b="0" i="0" u="none" strike="noStrike" kern="1200" baseline="0" dirty="0" smtClean="0">
                <a:solidFill>
                  <a:schemeClr val="tx1"/>
                </a:solidFill>
                <a:latin typeface="+mn-lt"/>
                <a:ea typeface="+mn-ea"/>
                <a:cs typeface="+mn-cs"/>
              </a:rPr>
              <a:t>We promote mental health inclusion, working to create environments and cultures where people are able to speak out about</a:t>
            </a:r>
          </a:p>
          <a:p>
            <a:pPr rtl="0"/>
            <a:r>
              <a:rPr lang="en-GB" sz="1200" b="0" i="0" u="none" strike="noStrike" kern="1200" baseline="0" dirty="0" smtClean="0">
                <a:solidFill>
                  <a:schemeClr val="tx1"/>
                </a:solidFill>
                <a:latin typeface="+mn-lt"/>
                <a:ea typeface="+mn-ea"/>
                <a:cs typeface="+mn-cs"/>
              </a:rPr>
              <a:t>experiencing a mental health problem without fear or recrimination; and when they do, they are treated equitably, with dignity and respect.</a:t>
            </a:r>
          </a:p>
          <a:p>
            <a:pPr rtl="0"/>
            <a:r>
              <a:rPr lang="en-GB" sz="1200" b="0" i="0" u="none" strike="noStrike" kern="1200" baseline="0" dirty="0" smtClean="0">
                <a:solidFill>
                  <a:schemeClr val="tx1"/>
                </a:solidFill>
                <a:latin typeface="+mn-lt"/>
                <a:ea typeface="+mn-ea"/>
                <a:cs typeface="+mn-cs"/>
              </a:rPr>
              <a:t>3. Foster good relations between people who share a protected characteristic and those who do not.</a:t>
            </a:r>
          </a:p>
          <a:p>
            <a:pPr rtl="0"/>
            <a:r>
              <a:rPr lang="en-GB" sz="1200" b="0" i="0" u="none" strike="noStrike" kern="1200" baseline="0" dirty="0" smtClean="0">
                <a:solidFill>
                  <a:schemeClr val="tx1"/>
                </a:solidFill>
                <a:latin typeface="+mn-lt"/>
                <a:ea typeface="+mn-ea"/>
                <a:cs typeface="+mn-cs"/>
              </a:rPr>
              <a:t>People who have lived with, or are living with, mental health problems are central to successful action to end stigma and discrimination.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8ED6FE8-957B-40D1-A778-9793F251A2CB}" type="slidenum">
              <a:rPr lang="en-GB" smtClean="0"/>
              <a:t>14</a:t>
            </a:fld>
            <a:endParaRPr lang="en-GB"/>
          </a:p>
        </p:txBody>
      </p:sp>
    </p:spTree>
    <p:extLst>
      <p:ext uri="{BB962C8B-B14F-4D97-AF65-F5344CB8AC3E}">
        <p14:creationId xmlns:p14="http://schemas.microsoft.com/office/powerpoint/2010/main" val="3855089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I’ve summarised here just a few examples of the most common mistakes </a:t>
            </a:r>
            <a:r>
              <a:rPr lang="en-GB" sz="1200" kern="1200" dirty="0" smtClean="0">
                <a:solidFill>
                  <a:schemeClr val="tx1"/>
                </a:solidFill>
                <a:effectLst/>
                <a:latin typeface="+mn-lt"/>
                <a:ea typeface="+mn-ea"/>
                <a:cs typeface="+mn-cs"/>
              </a:rPr>
              <a:t>made</a:t>
            </a:r>
            <a:r>
              <a:rPr lang="en-GB" sz="1200" kern="1200" baseline="0" dirty="0" smtClean="0">
                <a:solidFill>
                  <a:schemeClr val="tx1"/>
                </a:solidFill>
                <a:effectLst/>
                <a:latin typeface="+mn-lt"/>
                <a:ea typeface="+mn-ea"/>
                <a:cs typeface="+mn-cs"/>
              </a:rPr>
              <a:t> in the workplace that result in unlawful discrimination</a:t>
            </a:r>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usually as a result of that lack of knowledge and understanding.</a:t>
            </a:r>
          </a:p>
          <a:p>
            <a:r>
              <a:rPr lang="en-GB" sz="1200" kern="1200" dirty="0" smtClean="0">
                <a:solidFill>
                  <a:schemeClr val="tx1"/>
                </a:solidFill>
                <a:effectLst/>
                <a:latin typeface="+mn-lt"/>
                <a:ea typeface="+mn-ea"/>
                <a:cs typeface="+mn-cs"/>
              </a:rPr>
              <a:t>Refusing a request for a reasonable adjustment – either because they think it’s not fair on the rest of the team OR because they think that workplace adjustments are only for employees with physical disabilities. </a:t>
            </a:r>
          </a:p>
          <a:p>
            <a:r>
              <a:rPr lang="en-GB" sz="1200" kern="1200" dirty="0" smtClean="0">
                <a:solidFill>
                  <a:schemeClr val="tx1"/>
                </a:solidFill>
                <a:effectLst/>
                <a:latin typeface="+mn-lt"/>
                <a:ea typeface="+mn-ea"/>
                <a:cs typeface="+mn-cs"/>
              </a:rPr>
              <a:t>Withholding work related opportunities  - like promotions or taking on new work/projects because they have assumed that the employee won’t be able to cope</a:t>
            </a:r>
          </a:p>
          <a:p>
            <a:r>
              <a:rPr lang="en-GB" sz="1200" kern="1200" dirty="0" smtClean="0">
                <a:solidFill>
                  <a:schemeClr val="tx1"/>
                </a:solidFill>
                <a:effectLst/>
                <a:latin typeface="+mn-lt"/>
                <a:ea typeface="+mn-ea"/>
                <a:cs typeface="+mn-cs"/>
              </a:rPr>
              <a:t>Avoiding or ignoring the employee – either because they don’t feel comfortable having conversations about mental health or because they are worried that they’ll say the wrong thing.</a:t>
            </a:r>
          </a:p>
          <a:p>
            <a:r>
              <a:rPr lang="en-GB" sz="1200" kern="1200" dirty="0" smtClean="0">
                <a:solidFill>
                  <a:schemeClr val="tx1"/>
                </a:solidFill>
                <a:effectLst/>
                <a:latin typeface="+mn-lt"/>
                <a:ea typeface="+mn-ea"/>
                <a:cs typeface="+mn-cs"/>
              </a:rPr>
              <a:t>Moving them into another role without discussing it with them.</a:t>
            </a:r>
          </a:p>
          <a:p>
            <a:r>
              <a:rPr lang="en-GB" sz="1200" kern="1200" dirty="0" smtClean="0">
                <a:solidFill>
                  <a:schemeClr val="tx1"/>
                </a:solidFill>
                <a:effectLst/>
                <a:latin typeface="+mn-lt"/>
                <a:ea typeface="+mn-ea"/>
                <a:cs typeface="+mn-cs"/>
              </a:rPr>
              <a:t>Breaching confidentiality – by sharing details of the employee’s situation with colleagues, without their consent. Sometimes this is done with good intentions but other times, it’s just down to workplace gossip.</a:t>
            </a:r>
          </a:p>
          <a:p>
            <a:r>
              <a:rPr lang="en-GB" sz="1200" kern="1200" dirty="0" smtClean="0">
                <a:solidFill>
                  <a:schemeClr val="tx1"/>
                </a:solidFill>
                <a:effectLst/>
                <a:latin typeface="+mn-lt"/>
                <a:ea typeface="+mn-ea"/>
                <a:cs typeface="+mn-cs"/>
              </a:rPr>
              <a:t>Not allowing time off – to attend counselling or therapy sessions, this can sometimes be down to a misunderstanding that therapy also counts as a medical appointment.</a:t>
            </a:r>
          </a:p>
          <a:p>
            <a:r>
              <a:rPr lang="en-GB" sz="1200" kern="1200" dirty="0" smtClean="0">
                <a:solidFill>
                  <a:schemeClr val="tx1"/>
                </a:solidFill>
                <a:effectLst/>
                <a:latin typeface="+mn-lt"/>
                <a:ea typeface="+mn-ea"/>
                <a:cs typeface="+mn-cs"/>
              </a:rPr>
              <a:t>We’ve already touched on the business cost of is higher absence rates, higher staff turnover, a less engaged and productive workforce and some in cases an expensive and damaging employment tribunal.</a:t>
            </a:r>
          </a:p>
        </p:txBody>
      </p:sp>
      <p:sp>
        <p:nvSpPr>
          <p:cNvPr id="4" name="Slide Number Placeholder 3"/>
          <p:cNvSpPr>
            <a:spLocks noGrp="1"/>
          </p:cNvSpPr>
          <p:nvPr>
            <p:ph type="sldNum" sz="quarter" idx="10"/>
          </p:nvPr>
        </p:nvSpPr>
        <p:spPr/>
        <p:txBody>
          <a:bodyPr/>
          <a:lstStyle/>
          <a:p>
            <a:fld id="{68ED6FE8-957B-40D1-A778-9793F251A2CB}" type="slidenum">
              <a:rPr lang="en-GB" smtClean="0"/>
              <a:t>15</a:t>
            </a:fld>
            <a:endParaRPr lang="en-GB"/>
          </a:p>
        </p:txBody>
      </p:sp>
    </p:spTree>
    <p:extLst>
      <p:ext uri="{BB962C8B-B14F-4D97-AF65-F5344CB8AC3E}">
        <p14:creationId xmlns:p14="http://schemas.microsoft.com/office/powerpoint/2010/main" val="1675299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8ED6FE8-957B-40D1-A778-9793F251A2CB}" type="slidenum">
              <a:rPr lang="en-GB" smtClean="0"/>
              <a:t>19</a:t>
            </a:fld>
            <a:endParaRPr lang="en-GB"/>
          </a:p>
        </p:txBody>
      </p:sp>
    </p:spTree>
    <p:extLst>
      <p:ext uri="{BB962C8B-B14F-4D97-AF65-F5344CB8AC3E}">
        <p14:creationId xmlns:p14="http://schemas.microsoft.com/office/powerpoint/2010/main" val="1155485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8ED6FE8-957B-40D1-A778-9793F251A2CB}" type="slidenum">
              <a:rPr lang="en-GB" smtClean="0"/>
              <a:t>21</a:t>
            </a:fld>
            <a:endParaRPr lang="en-GB"/>
          </a:p>
        </p:txBody>
      </p:sp>
    </p:spTree>
    <p:extLst>
      <p:ext uri="{BB962C8B-B14F-4D97-AF65-F5344CB8AC3E}">
        <p14:creationId xmlns:p14="http://schemas.microsoft.com/office/powerpoint/2010/main" val="3759378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8ED6FE8-957B-40D1-A778-9793F251A2CB}" type="slidenum">
              <a:rPr lang="en-GB" smtClean="0"/>
              <a:t>22</a:t>
            </a:fld>
            <a:endParaRPr lang="en-GB"/>
          </a:p>
        </p:txBody>
      </p:sp>
    </p:spTree>
    <p:extLst>
      <p:ext uri="{BB962C8B-B14F-4D97-AF65-F5344CB8AC3E}">
        <p14:creationId xmlns:p14="http://schemas.microsoft.com/office/powerpoint/2010/main" val="2821671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We can start by reminding ourselves every day to see the whole person.</a:t>
            </a:r>
          </a:p>
          <a:p>
            <a:r>
              <a:rPr lang="en-GB" sz="1200" kern="1200" dirty="0" smtClean="0">
                <a:solidFill>
                  <a:schemeClr val="tx1"/>
                </a:solidFill>
                <a:effectLst/>
                <a:latin typeface="+mn-lt"/>
                <a:ea typeface="+mn-ea"/>
                <a:cs typeface="+mn-cs"/>
              </a:rPr>
              <a:t>Employees can be experiencing stigma and discrimination in multiple areas of their life, not just at work. As we saw earlier, some of your colleagues could be facing mental health stigma and discrimination at home, in their GP practice, even in mental health support services.</a:t>
            </a:r>
          </a:p>
          <a:p>
            <a:r>
              <a:rPr lang="en-GB" sz="1200" kern="1200" dirty="0" smtClean="0">
                <a:solidFill>
                  <a:schemeClr val="tx1"/>
                </a:solidFill>
                <a:effectLst/>
                <a:latin typeface="+mn-lt"/>
                <a:ea typeface="+mn-ea"/>
                <a:cs typeface="+mn-cs"/>
              </a:rPr>
              <a:t>49% Have been rejected or estranged from family</a:t>
            </a:r>
          </a:p>
          <a:p>
            <a:r>
              <a:rPr lang="en-GB" sz="1200" kern="1200" dirty="0" smtClean="0">
                <a:solidFill>
                  <a:schemeClr val="tx1"/>
                </a:solidFill>
                <a:effectLst/>
                <a:latin typeface="+mn-lt"/>
                <a:ea typeface="+mn-ea"/>
                <a:cs typeface="+mn-cs"/>
              </a:rPr>
              <a:t>And as </a:t>
            </a:r>
            <a:r>
              <a:rPr lang="en-GB" sz="1200" kern="1200" dirty="0" err="1" smtClean="0">
                <a:solidFill>
                  <a:schemeClr val="tx1"/>
                </a:solidFill>
                <a:effectLst/>
                <a:latin typeface="+mn-lt"/>
                <a:ea typeface="+mn-ea"/>
                <a:cs typeface="+mn-cs"/>
              </a:rPr>
              <a:t>Sahaj</a:t>
            </a:r>
            <a:r>
              <a:rPr lang="en-GB" sz="1200" kern="1200" dirty="0" smtClean="0">
                <a:solidFill>
                  <a:schemeClr val="tx1"/>
                </a:solidFill>
                <a:effectLst/>
                <a:latin typeface="+mn-lt"/>
                <a:ea typeface="+mn-ea"/>
                <a:cs typeface="+mn-cs"/>
              </a:rPr>
              <a:t> highlighted, any of your colleagues that could be experiencing marginalisation as a result of aspects their identities relating to race and ethnicity, physical disability, sexuality, gender identity </a:t>
            </a:r>
            <a:r>
              <a:rPr lang="en-GB" sz="1200" kern="1200" dirty="0" err="1" smtClean="0">
                <a:solidFill>
                  <a:schemeClr val="tx1"/>
                </a:solidFill>
                <a:effectLst/>
                <a:latin typeface="+mn-lt"/>
                <a:ea typeface="+mn-ea"/>
                <a:cs typeface="+mn-cs"/>
              </a:rPr>
              <a:t>etc</a:t>
            </a:r>
            <a:r>
              <a:rPr lang="en-GB" sz="1200" kern="1200" dirty="0" smtClean="0">
                <a:solidFill>
                  <a:schemeClr val="tx1"/>
                </a:solidFill>
                <a:effectLst/>
                <a:latin typeface="+mn-lt"/>
                <a:ea typeface="+mn-ea"/>
                <a:cs typeface="+mn-cs"/>
              </a:rPr>
              <a:t> will be having a very different experience of mental health stigma compared to those that aren’t.</a:t>
            </a:r>
          </a:p>
          <a:p>
            <a:r>
              <a:rPr lang="en-GB" sz="1200" kern="1200" dirty="0" smtClean="0">
                <a:solidFill>
                  <a:schemeClr val="tx1"/>
                </a:solidFill>
                <a:effectLst/>
                <a:latin typeface="+mn-lt"/>
                <a:ea typeface="+mn-ea"/>
                <a:cs typeface="+mn-cs"/>
              </a:rPr>
              <a:t>To take this a step further in your organisation . . . </a:t>
            </a:r>
            <a:endParaRPr lang="en-GB" dirty="0"/>
          </a:p>
        </p:txBody>
      </p:sp>
      <p:sp>
        <p:nvSpPr>
          <p:cNvPr id="4" name="Slide Number Placeholder 3"/>
          <p:cNvSpPr>
            <a:spLocks noGrp="1"/>
          </p:cNvSpPr>
          <p:nvPr>
            <p:ph type="sldNum" sz="quarter" idx="10"/>
          </p:nvPr>
        </p:nvSpPr>
        <p:spPr/>
        <p:txBody>
          <a:bodyPr/>
          <a:lstStyle/>
          <a:p>
            <a:fld id="{68ED6FE8-957B-40D1-A778-9793F251A2CB}" type="slidenum">
              <a:rPr lang="en-GB" smtClean="0"/>
              <a:t>23</a:t>
            </a:fld>
            <a:endParaRPr lang="en-GB"/>
          </a:p>
        </p:txBody>
      </p:sp>
    </p:spTree>
    <p:extLst>
      <p:ext uri="{BB962C8B-B14F-4D97-AF65-F5344CB8AC3E}">
        <p14:creationId xmlns:p14="http://schemas.microsoft.com/office/powerpoint/2010/main" val="3553918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We can look at how to start embedding this at a structural level.</a:t>
            </a:r>
          </a:p>
          <a:p>
            <a:r>
              <a:rPr lang="en-GB" sz="1200" kern="1200" dirty="0" smtClean="0">
                <a:solidFill>
                  <a:schemeClr val="tx1"/>
                </a:solidFill>
                <a:effectLst/>
                <a:latin typeface="+mn-lt"/>
                <a:ea typeface="+mn-ea"/>
                <a:cs typeface="+mn-cs"/>
              </a:rPr>
              <a:t>If you’re in a position to start taking forward some of these steps in your organisation, that’s fantastic. But those of you that feel you’re not, you can still make a difference, by asking your organisation to take these steps, raise it at meetings or in staff feedback surveys, or whatever other opportunities you have to give feedback to your employer.</a:t>
            </a:r>
          </a:p>
          <a:p>
            <a:r>
              <a:rPr lang="en-GB" sz="1200" kern="1200" dirty="0" smtClean="0">
                <a:solidFill>
                  <a:schemeClr val="tx1"/>
                </a:solidFill>
                <a:effectLst/>
                <a:latin typeface="+mn-lt"/>
                <a:ea typeface="+mn-ea"/>
                <a:cs typeface="+mn-cs"/>
              </a:rPr>
              <a:t>If your organisation is ready and committed to really taking this on . . . </a:t>
            </a:r>
            <a:endParaRPr lang="en-GB" dirty="0"/>
          </a:p>
        </p:txBody>
      </p:sp>
      <p:sp>
        <p:nvSpPr>
          <p:cNvPr id="4" name="Slide Number Placeholder 3"/>
          <p:cNvSpPr>
            <a:spLocks noGrp="1"/>
          </p:cNvSpPr>
          <p:nvPr>
            <p:ph type="sldNum" sz="quarter" idx="10"/>
          </p:nvPr>
        </p:nvSpPr>
        <p:spPr/>
        <p:txBody>
          <a:bodyPr/>
          <a:lstStyle/>
          <a:p>
            <a:fld id="{68ED6FE8-957B-40D1-A778-9793F251A2CB}" type="slidenum">
              <a:rPr lang="en-GB" smtClean="0"/>
              <a:t>24</a:t>
            </a:fld>
            <a:endParaRPr lang="en-GB"/>
          </a:p>
        </p:txBody>
      </p:sp>
    </p:spTree>
    <p:extLst>
      <p:ext uri="{BB962C8B-B14F-4D97-AF65-F5344CB8AC3E}">
        <p14:creationId xmlns:p14="http://schemas.microsoft.com/office/powerpoint/2010/main" val="3138141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Session outline – highlight times for comfort breaks</a:t>
            </a:r>
            <a:endParaRPr lang="en-GB" dirty="0"/>
          </a:p>
        </p:txBody>
      </p:sp>
      <p:sp>
        <p:nvSpPr>
          <p:cNvPr id="4" name="Slide Number Placeholder 3"/>
          <p:cNvSpPr>
            <a:spLocks noGrp="1"/>
          </p:cNvSpPr>
          <p:nvPr>
            <p:ph type="sldNum" sz="quarter" idx="10"/>
          </p:nvPr>
        </p:nvSpPr>
        <p:spPr/>
        <p:txBody>
          <a:bodyPr/>
          <a:lstStyle/>
          <a:p>
            <a:fld id="{68ED6FE8-957B-40D1-A778-9793F251A2CB}" type="slidenum">
              <a:rPr lang="en-GB" smtClean="0"/>
              <a:t>3</a:t>
            </a:fld>
            <a:endParaRPr lang="en-GB"/>
          </a:p>
        </p:txBody>
      </p:sp>
    </p:spTree>
    <p:extLst>
      <p:ext uri="{BB962C8B-B14F-4D97-AF65-F5344CB8AC3E}">
        <p14:creationId xmlns:p14="http://schemas.microsoft.com/office/powerpoint/2010/main" val="255976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There is information and support available</a:t>
            </a:r>
            <a:r>
              <a:rPr lang="en-GB" sz="1200" kern="1200" baseline="0" dirty="0" smtClean="0">
                <a:solidFill>
                  <a:schemeClr val="tx1"/>
                </a:solidFill>
                <a:effectLst/>
                <a:latin typeface="+mn-lt"/>
                <a:ea typeface="+mn-ea"/>
                <a:cs typeface="+mn-cs"/>
              </a:rPr>
              <a:t> . . .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There is actually a whole field of research dedicated to finding ways of tackling mental health stigma and changing attitudes. Academics and other anti-stigma programmes around the world have already done a lot of work that See Me can tap into and add to through our membership of the Global Anti-Stigma Alliance.</a:t>
            </a:r>
          </a:p>
          <a:p>
            <a:r>
              <a:rPr lang="en-GB" sz="1200" kern="1200" dirty="0" smtClean="0">
                <a:solidFill>
                  <a:schemeClr val="tx1"/>
                </a:solidFill>
                <a:effectLst/>
                <a:latin typeface="+mn-lt"/>
                <a:ea typeface="+mn-ea"/>
                <a:cs typeface="+mn-cs"/>
              </a:rPr>
              <a:t>We’ve worked hard to combine this research with our own knowledge after years of working with employers across Scotland and surveying thousands of employees at all levels of organisations. We’ve identified 7 Key building blocks for creating mental health inclusive workplaces free from stigma and discrimination and used these to develop a whole programme of tools and resources that allow employers in Scotland to easily apply what has been proven to work. </a:t>
            </a:r>
          </a:p>
          <a:p>
            <a:r>
              <a:rPr lang="en-GB" sz="1200" kern="1200" dirty="0" smtClean="0">
                <a:solidFill>
                  <a:schemeClr val="tx1"/>
                </a:solidFill>
                <a:effectLst/>
                <a:latin typeface="+mn-lt"/>
                <a:ea typeface="+mn-ea"/>
                <a:cs typeface="+mn-cs"/>
              </a:rPr>
              <a:t>I won’t go into each of these just now, but you can find guidance and helpful videos on the See Me website.</a:t>
            </a:r>
          </a:p>
          <a:p>
            <a:r>
              <a:rPr lang="en-GB" sz="1200" kern="1200" dirty="0" smtClean="0">
                <a:solidFill>
                  <a:schemeClr val="tx1"/>
                </a:solidFill>
                <a:effectLst/>
                <a:latin typeface="+mn-lt"/>
                <a:ea typeface="+mn-ea"/>
                <a:cs typeface="+mn-cs"/>
              </a:rPr>
              <a:t>As I mentioned earlier, taking a whole organisational approach to this is essential but we’re also very aware that this can be a big piece of work for some organisations. So lets also look at some </a:t>
            </a:r>
          </a:p>
          <a:p>
            <a:endParaRPr lang="en-GB" dirty="0"/>
          </a:p>
        </p:txBody>
      </p:sp>
      <p:sp>
        <p:nvSpPr>
          <p:cNvPr id="4" name="Slide Number Placeholder 3"/>
          <p:cNvSpPr>
            <a:spLocks noGrp="1"/>
          </p:cNvSpPr>
          <p:nvPr>
            <p:ph type="sldNum" sz="quarter" idx="10"/>
          </p:nvPr>
        </p:nvSpPr>
        <p:spPr/>
        <p:txBody>
          <a:bodyPr/>
          <a:lstStyle/>
          <a:p>
            <a:fld id="{68ED6FE8-957B-40D1-A778-9793F251A2CB}" type="slidenum">
              <a:rPr lang="en-GB" smtClean="0"/>
              <a:t>25</a:t>
            </a:fld>
            <a:endParaRPr lang="en-GB"/>
          </a:p>
        </p:txBody>
      </p:sp>
    </p:spTree>
    <p:extLst>
      <p:ext uri="{BB962C8B-B14F-4D97-AF65-F5344CB8AC3E}">
        <p14:creationId xmlns:p14="http://schemas.microsoft.com/office/powerpoint/2010/main" val="2788964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Resource Links:</a:t>
            </a:r>
          </a:p>
          <a:p>
            <a:r>
              <a:rPr lang="en-GB" sz="1200" kern="1200" dirty="0" smtClean="0">
                <a:solidFill>
                  <a:schemeClr val="tx1"/>
                </a:solidFill>
                <a:effectLst/>
                <a:latin typeface="+mn-lt"/>
                <a:ea typeface="+mn-ea"/>
                <a:cs typeface="+mn-cs"/>
              </a:rPr>
              <a:t>e-Learning - https://www.seemescotland.org/workplace/resources-and-e-learning/e-learning</a:t>
            </a:r>
          </a:p>
          <a:p>
            <a:r>
              <a:rPr lang="en-GB" sz="1200" kern="1200" dirty="0" smtClean="0">
                <a:solidFill>
                  <a:schemeClr val="tx1"/>
                </a:solidFill>
                <a:effectLst/>
                <a:latin typeface="+mn-lt"/>
                <a:ea typeface="+mn-ea"/>
                <a:cs typeface="+mn-cs"/>
              </a:rPr>
              <a:t>Let’s Chat &amp; Self Assessment</a:t>
            </a:r>
            <a:r>
              <a:rPr lang="en-GB" sz="1200" kern="1200" baseline="0" dirty="0" smtClean="0">
                <a:solidFill>
                  <a:schemeClr val="tx1"/>
                </a:solidFill>
                <a:effectLst/>
                <a:latin typeface="+mn-lt"/>
                <a:ea typeface="+mn-ea"/>
                <a:cs typeface="+mn-cs"/>
              </a:rPr>
              <a:t> Tool </a:t>
            </a:r>
            <a:r>
              <a:rPr lang="en-GB" sz="1200" kern="1200" dirty="0" smtClean="0">
                <a:solidFill>
                  <a:schemeClr val="tx1"/>
                </a:solidFill>
                <a:effectLst/>
                <a:latin typeface="+mn-lt"/>
                <a:ea typeface="+mn-ea"/>
                <a:cs typeface="+mn-cs"/>
              </a:rPr>
              <a:t>- https://www.seemescotland.org/workplace/resources-and-e-learning/tools-and-packs</a:t>
            </a:r>
          </a:p>
          <a:p>
            <a:r>
              <a:rPr lang="en-GB" sz="1200" kern="1200" dirty="0" smtClean="0">
                <a:solidFill>
                  <a:schemeClr val="tx1"/>
                </a:solidFill>
                <a:effectLst/>
                <a:latin typeface="+mn-lt"/>
                <a:ea typeface="+mn-ea"/>
                <a:cs typeface="+mn-cs"/>
              </a:rPr>
              <a:t>Spotlight On - https://www.seemescotland.org/workplace/see-me-in-work/spotlight-on</a:t>
            </a:r>
          </a:p>
          <a:p>
            <a:r>
              <a:rPr lang="en-GB" sz="1200" kern="1200" dirty="0" smtClean="0">
                <a:solidFill>
                  <a:schemeClr val="tx1"/>
                </a:solidFill>
                <a:effectLst/>
                <a:latin typeface="+mn-lt"/>
                <a:ea typeface="+mn-ea"/>
                <a:cs typeface="+mn-cs"/>
              </a:rPr>
              <a:t>See Me in Work - https://www.seemescotland.org/workplace/see-me-in-work</a:t>
            </a:r>
            <a:endParaRPr lang="en-GB" dirty="0"/>
          </a:p>
        </p:txBody>
      </p:sp>
      <p:sp>
        <p:nvSpPr>
          <p:cNvPr id="4" name="Slide Number Placeholder 3"/>
          <p:cNvSpPr>
            <a:spLocks noGrp="1"/>
          </p:cNvSpPr>
          <p:nvPr>
            <p:ph type="sldNum" sz="quarter" idx="10"/>
          </p:nvPr>
        </p:nvSpPr>
        <p:spPr/>
        <p:txBody>
          <a:bodyPr/>
          <a:lstStyle/>
          <a:p>
            <a:fld id="{68ED6FE8-957B-40D1-A778-9793F251A2CB}" type="slidenum">
              <a:rPr lang="en-GB" smtClean="0"/>
              <a:t>26</a:t>
            </a:fld>
            <a:endParaRPr lang="en-GB"/>
          </a:p>
        </p:txBody>
      </p:sp>
    </p:spTree>
    <p:extLst>
      <p:ext uri="{BB962C8B-B14F-4D97-AF65-F5344CB8AC3E}">
        <p14:creationId xmlns:p14="http://schemas.microsoft.com/office/powerpoint/2010/main" val="3868453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smtClean="0">
                <a:solidFill>
                  <a:schemeClr val="tx1"/>
                </a:solidFill>
                <a:effectLst/>
                <a:latin typeface="+mn-lt"/>
                <a:ea typeface="+mn-ea"/>
                <a:cs typeface="+mn-cs"/>
              </a:rPr>
              <a:t>During the pandemic we saw that data was suggesting some aspects of mental health stigma were reducing: All of a sudden mental health was being openly talked about more than ever before </a:t>
            </a:r>
          </a:p>
          <a:p>
            <a:r>
              <a:rPr lang="en-GB" sz="1200" b="0" kern="1200" dirty="0" smtClean="0">
                <a:solidFill>
                  <a:schemeClr val="tx1"/>
                </a:solidFill>
                <a:effectLst/>
                <a:latin typeface="+mn-lt"/>
                <a:ea typeface="+mn-ea"/>
                <a:cs typeface="+mn-cs"/>
              </a:rPr>
              <a:t>Public awareness of mental health increased and many people developed a more sympathetic view towards those who speak up and seek support. We saw more people reaching out for support for their mental health for the first time but…we also saw evidence that the inequality already being experienced by people and groups prior to lockdown had increased:  </a:t>
            </a:r>
          </a:p>
          <a:p>
            <a:r>
              <a:rPr lang="en-GB" sz="1200" b="0" kern="1200" dirty="0" smtClean="0">
                <a:solidFill>
                  <a:schemeClr val="tx1"/>
                </a:solidFill>
                <a:effectLst/>
                <a:latin typeface="+mn-lt"/>
                <a:ea typeface="+mn-ea"/>
                <a:cs typeface="+mn-cs"/>
              </a:rPr>
              <a:t>It</a:t>
            </a:r>
            <a:r>
              <a:rPr lang="en-GB" sz="1200" b="0" kern="1200" baseline="0" dirty="0" smtClean="0">
                <a:solidFill>
                  <a:schemeClr val="tx1"/>
                </a:solidFill>
                <a:effectLst/>
                <a:latin typeface="+mn-lt"/>
                <a:ea typeface="+mn-ea"/>
                <a:cs typeface="+mn-cs"/>
              </a:rPr>
              <a:t> seemed that the improved awareness and attitudes that I mentioned earlier were only in relation to certain types of mental health conditions, but </a:t>
            </a:r>
            <a:r>
              <a:rPr lang="en-GB" sz="1200" b="0" kern="1200" dirty="0" smtClean="0">
                <a:solidFill>
                  <a:schemeClr val="tx1"/>
                </a:solidFill>
                <a:effectLst/>
                <a:latin typeface="+mn-lt"/>
                <a:ea typeface="+mn-ea"/>
                <a:cs typeface="+mn-cs"/>
              </a:rPr>
              <a:t>People with experience of long term and enduring mental health problems were actually facing greater levels of stigma and additional economic and social challenges and describe facing additional challenges in education, in securing and sustaining work,  and in accessing personalised health and social care</a:t>
            </a:r>
          </a:p>
          <a:p>
            <a:r>
              <a:rPr lang="en-GB" sz="1200" b="0" kern="1200" dirty="0" smtClean="0">
                <a:solidFill>
                  <a:schemeClr val="tx1"/>
                </a:solidFill>
                <a:effectLst/>
                <a:latin typeface="+mn-lt"/>
                <a:ea typeface="+mn-ea"/>
                <a:cs typeface="+mn-cs"/>
              </a:rPr>
              <a:t>People who experience dual and multiple stigma due to wider identities relating to race and ethnicity, disability, sexuality, gender identity etc. are also disproportionately affected.</a:t>
            </a:r>
          </a:p>
          <a:p>
            <a:r>
              <a:rPr lang="en-GB" dirty="0" smtClean="0"/>
              <a:t>At See Me we recognised the need for</a:t>
            </a:r>
            <a:r>
              <a:rPr lang="en-GB" baseline="0" dirty="0" smtClean="0"/>
              <a:t> a clearer picture on how this is impacting people living and working in Scotland so we commissioned a first of it’s kind piece of research for Scotland in partnership with the MHF and Glasgow Caledonian university.</a:t>
            </a:r>
            <a:endParaRPr lang="en-GB" dirty="0"/>
          </a:p>
        </p:txBody>
      </p:sp>
      <p:sp>
        <p:nvSpPr>
          <p:cNvPr id="4" name="Slide Number Placeholder 3"/>
          <p:cNvSpPr>
            <a:spLocks noGrp="1"/>
          </p:cNvSpPr>
          <p:nvPr>
            <p:ph type="sldNum" sz="quarter" idx="10"/>
          </p:nvPr>
        </p:nvSpPr>
        <p:spPr/>
        <p:txBody>
          <a:bodyPr/>
          <a:lstStyle/>
          <a:p>
            <a:fld id="{68ED6FE8-957B-40D1-A778-9793F251A2CB}" type="slidenum">
              <a:rPr lang="en-GB" smtClean="0"/>
              <a:t>4</a:t>
            </a:fld>
            <a:endParaRPr lang="en-GB"/>
          </a:p>
        </p:txBody>
      </p:sp>
    </p:spTree>
    <p:extLst>
      <p:ext uri="{BB962C8B-B14F-4D97-AF65-F5344CB8AC3E}">
        <p14:creationId xmlns:p14="http://schemas.microsoft.com/office/powerpoint/2010/main" val="46877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Scottish Mental Illness Stigma Study (SMISS) is a first of its kind piece of research for Scotland, exploring how people with experience of severe, enduring and complex mental illnesses face stigma and discrimination in various different life areas, including in relationships, mental healthcare services, online, and in employment.</a:t>
            </a:r>
          </a:p>
          <a:p>
            <a:r>
              <a:rPr lang="en-GB" sz="1200" kern="1200" dirty="0" smtClean="0">
                <a:solidFill>
                  <a:schemeClr val="tx1"/>
                </a:solidFill>
                <a:effectLst/>
                <a:latin typeface="+mn-lt"/>
                <a:ea typeface="+mn-ea"/>
                <a:cs typeface="+mn-cs"/>
              </a:rPr>
              <a:t>The results of the Study showed us that years of stigma and discrimination towards people with mental illness has left people feeling ashamed and assuming that the public, and people in positions of power think the worst of them, including that they are dangerous and to blame for their conditions.</a:t>
            </a:r>
          </a:p>
          <a:p>
            <a:r>
              <a:rPr lang="en-GB" sz="1200" kern="1200" dirty="0" smtClean="0">
                <a:solidFill>
                  <a:schemeClr val="tx1"/>
                </a:solidFill>
                <a:effectLst/>
                <a:latin typeface="+mn-lt"/>
                <a:ea typeface="+mn-ea"/>
                <a:cs typeface="+mn-cs"/>
              </a:rPr>
              <a:t>The impact of discrimination, is that more than half of people with mental illness respect themselves less because they think they will never get better.</a:t>
            </a:r>
            <a:endParaRPr lang="en-GB" dirty="0"/>
          </a:p>
        </p:txBody>
      </p:sp>
      <p:sp>
        <p:nvSpPr>
          <p:cNvPr id="4" name="Slide Number Placeholder 3"/>
          <p:cNvSpPr>
            <a:spLocks noGrp="1"/>
          </p:cNvSpPr>
          <p:nvPr>
            <p:ph type="sldNum" sz="quarter" idx="10"/>
          </p:nvPr>
        </p:nvSpPr>
        <p:spPr/>
        <p:txBody>
          <a:bodyPr/>
          <a:lstStyle/>
          <a:p>
            <a:fld id="{68ED6FE8-957B-40D1-A778-9793F251A2CB}" type="slidenum">
              <a:rPr lang="en-GB" smtClean="0"/>
              <a:t>5</a:t>
            </a:fld>
            <a:endParaRPr lang="en-GB"/>
          </a:p>
        </p:txBody>
      </p:sp>
    </p:spTree>
    <p:extLst>
      <p:ext uri="{BB962C8B-B14F-4D97-AF65-F5344CB8AC3E}">
        <p14:creationId xmlns:p14="http://schemas.microsoft.com/office/powerpoint/2010/main" val="18266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And although the profile of respondents didn’t fully represent the population of Scotland in terms of ethnic diversity we did manage to collect some intersectional data </a:t>
            </a:r>
            <a:r>
              <a:rPr lang="en-GB" sz="1200" kern="1200" dirty="0" smtClean="0">
                <a:solidFill>
                  <a:schemeClr val="tx1"/>
                </a:solidFill>
                <a:effectLst/>
                <a:latin typeface="+mn-lt"/>
                <a:ea typeface="+mn-ea"/>
                <a:cs typeface="+mn-cs"/>
              </a:rPr>
              <a:t> . . .</a:t>
            </a:r>
            <a:endParaRPr lang="en-GB" dirty="0" smtClean="0"/>
          </a:p>
          <a:p>
            <a:endParaRPr lang="en-GB" dirty="0"/>
          </a:p>
        </p:txBody>
      </p:sp>
      <p:sp>
        <p:nvSpPr>
          <p:cNvPr id="4" name="Slide Number Placeholder 3"/>
          <p:cNvSpPr>
            <a:spLocks noGrp="1"/>
          </p:cNvSpPr>
          <p:nvPr>
            <p:ph type="sldNum" sz="quarter" idx="10"/>
          </p:nvPr>
        </p:nvSpPr>
        <p:spPr/>
        <p:txBody>
          <a:bodyPr/>
          <a:lstStyle/>
          <a:p>
            <a:fld id="{68ED6FE8-957B-40D1-A778-9793F251A2CB}" type="slidenum">
              <a:rPr lang="en-GB" smtClean="0"/>
              <a:t>6</a:t>
            </a:fld>
            <a:endParaRPr lang="en-GB"/>
          </a:p>
        </p:txBody>
      </p:sp>
    </p:spTree>
    <p:extLst>
      <p:ext uri="{BB962C8B-B14F-4D97-AF65-F5344CB8AC3E}">
        <p14:creationId xmlns:p14="http://schemas.microsoft.com/office/powerpoint/2010/main" val="3729678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survey respondents were asked two questions about the different life areas that they experience stigma and discrimination as a result of their mental health conditions.</a:t>
            </a:r>
          </a:p>
          <a:p>
            <a:r>
              <a:rPr lang="en-GB" sz="1200" kern="1200" dirty="0" smtClean="0">
                <a:solidFill>
                  <a:schemeClr val="tx1"/>
                </a:solidFill>
                <a:effectLst/>
                <a:latin typeface="+mn-lt"/>
                <a:ea typeface="+mn-ea"/>
                <a:cs typeface="+mn-cs"/>
              </a:rPr>
              <a:t>Firstly which life areas do they experience S&amp;D most often and secondly of those areas where they do experience S&amp;D, which has the biggest impact on them.</a:t>
            </a:r>
          </a:p>
          <a:p>
            <a:r>
              <a:rPr lang="en-GB" sz="1200" kern="1200" dirty="0" smtClean="0">
                <a:solidFill>
                  <a:schemeClr val="tx1"/>
                </a:solidFill>
                <a:effectLst/>
                <a:latin typeface="+mn-lt"/>
                <a:ea typeface="+mn-ea"/>
                <a:cs typeface="+mn-cs"/>
              </a:rPr>
              <a:t>And we can see that while stigma and discrimination is experienced more frequently in some areas, like mass media, it’s no where near as high for impact. And areas like employment, which aren't as frequent, have much more impact. </a:t>
            </a:r>
          </a:p>
          <a:p>
            <a:r>
              <a:rPr lang="en-GB" sz="1200" kern="1200" dirty="0" smtClean="0">
                <a:solidFill>
                  <a:schemeClr val="tx1"/>
                </a:solidFill>
                <a:effectLst/>
                <a:latin typeface="+mn-lt"/>
                <a:ea typeface="+mn-ea"/>
                <a:cs typeface="+mn-cs"/>
              </a:rPr>
              <a:t>And you might not find this surprising, as our ability to find and stay in employment can impact on every other life area from having the funds to go the gym, visit family and friends, take holidays, access child care </a:t>
            </a:r>
            <a:r>
              <a:rPr lang="en-GB" sz="1200" kern="1200" dirty="0" err="1" smtClean="0">
                <a:solidFill>
                  <a:schemeClr val="tx1"/>
                </a:solidFill>
                <a:effectLst/>
                <a:latin typeface="+mn-lt"/>
                <a:ea typeface="+mn-ea"/>
                <a:cs typeface="+mn-cs"/>
              </a:rPr>
              <a:t>etc</a:t>
            </a:r>
            <a:r>
              <a:rPr lang="en-GB" sz="1200" kern="1200" dirty="0" smtClean="0">
                <a:solidFill>
                  <a:schemeClr val="tx1"/>
                </a:solidFill>
                <a:effectLst/>
                <a:latin typeface="+mn-lt"/>
                <a:ea typeface="+mn-ea"/>
                <a:cs typeface="+mn-cs"/>
              </a:rPr>
              <a:t> etc.</a:t>
            </a:r>
          </a:p>
          <a:p>
            <a:r>
              <a:rPr lang="en-GB" sz="1200" kern="1200" dirty="0" smtClean="0">
                <a:solidFill>
                  <a:schemeClr val="tx1"/>
                </a:solidFill>
                <a:effectLst/>
                <a:latin typeface="+mn-lt"/>
                <a:ea typeface="+mn-ea"/>
                <a:cs typeface="+mn-cs"/>
              </a:rPr>
              <a:t>It’s also maybe not surprising to see that the frequency that S&amp;D occurs in the workplace is not even ranked here because we know that many people still don’t want to open about their mental health at work. </a:t>
            </a:r>
          </a:p>
          <a:p>
            <a:endParaRPr lang="en-GB" dirty="0"/>
          </a:p>
        </p:txBody>
      </p:sp>
      <p:sp>
        <p:nvSpPr>
          <p:cNvPr id="4" name="Slide Number Placeholder 3"/>
          <p:cNvSpPr>
            <a:spLocks noGrp="1"/>
          </p:cNvSpPr>
          <p:nvPr>
            <p:ph type="sldNum" sz="quarter" idx="10"/>
          </p:nvPr>
        </p:nvSpPr>
        <p:spPr/>
        <p:txBody>
          <a:bodyPr/>
          <a:lstStyle/>
          <a:p>
            <a:fld id="{68ED6FE8-957B-40D1-A778-9793F251A2CB}" type="slidenum">
              <a:rPr lang="en-GB" smtClean="0"/>
              <a:t>7</a:t>
            </a:fld>
            <a:endParaRPr lang="en-GB"/>
          </a:p>
        </p:txBody>
      </p:sp>
    </p:spTree>
    <p:extLst>
      <p:ext uri="{BB962C8B-B14F-4D97-AF65-F5344CB8AC3E}">
        <p14:creationId xmlns:p14="http://schemas.microsoft.com/office/powerpoint/2010/main" val="1514240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I’ll just read out the first quote in the left column there because it really does sum describe what we’re trying to tackle - </a:t>
            </a: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“My manager has been very judgemental of one of our sales assistant’s mental health struggles, and as a result I haven’t told anyone about my specific diagnosis/symptoms.”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When people have experienced stigma and discrimination at work, either directly, or through witnessing how a colleague has been treated, they will remember how that felt and the study revealed really high levels of anticipation of being treated the same way again.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85% of respondents have stopped themselves from applying for jobs </a:t>
            </a:r>
          </a:p>
          <a:p>
            <a:r>
              <a:rPr lang="en-GB" sz="1200" kern="1200" dirty="0" smtClean="0">
                <a:solidFill>
                  <a:schemeClr val="tx1"/>
                </a:solidFill>
                <a:effectLst/>
                <a:latin typeface="+mn-lt"/>
                <a:ea typeface="+mn-ea"/>
                <a:cs typeface="+mn-cs"/>
              </a:rPr>
              <a:t>75% haven’t been open about their mental illness, needs and experiences at work</a:t>
            </a:r>
          </a:p>
          <a:p>
            <a:r>
              <a:rPr lang="en-GB" sz="1200" kern="1200" dirty="0" smtClean="0">
                <a:solidFill>
                  <a:schemeClr val="tx1"/>
                </a:solidFill>
                <a:effectLst/>
                <a:latin typeface="+mn-lt"/>
                <a:ea typeface="+mn-ea"/>
                <a:cs typeface="+mn-cs"/>
              </a:rPr>
              <a:t>45% have resigned or left employment before they would have wanted to  </a:t>
            </a:r>
          </a:p>
          <a:p>
            <a:r>
              <a:rPr lang="en-GB" sz="1200" kern="1200" dirty="0" smtClean="0">
                <a:solidFill>
                  <a:schemeClr val="tx1"/>
                </a:solidFill>
                <a:effectLst/>
                <a:latin typeface="+mn-lt"/>
                <a:ea typeface="+mn-ea"/>
                <a:cs typeface="+mn-cs"/>
              </a:rPr>
              <a:t>63% stopped themselves from asking for flexible work arrangements or other reasonable adjustments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People experiencing and witnessing stigma and discrimination at work are less likely to apply for promotion opportunities. Less likely to speak up and ask for help when they need it. More likely to leave work before they are ready and more likely to hold themselves back from future employment opportunities as a result of that anticipation that they will be treated the same way again.</a:t>
            </a:r>
            <a:endParaRPr lang="en-GB" dirty="0"/>
          </a:p>
        </p:txBody>
      </p:sp>
      <p:sp>
        <p:nvSpPr>
          <p:cNvPr id="4" name="Slide Number Placeholder 3"/>
          <p:cNvSpPr>
            <a:spLocks noGrp="1"/>
          </p:cNvSpPr>
          <p:nvPr>
            <p:ph type="sldNum" sz="quarter" idx="10"/>
          </p:nvPr>
        </p:nvSpPr>
        <p:spPr/>
        <p:txBody>
          <a:bodyPr/>
          <a:lstStyle/>
          <a:p>
            <a:fld id="{68ED6FE8-957B-40D1-A778-9793F251A2CB}" type="slidenum">
              <a:rPr lang="en-GB" smtClean="0"/>
              <a:t>8</a:t>
            </a:fld>
            <a:endParaRPr lang="en-GB"/>
          </a:p>
        </p:txBody>
      </p:sp>
    </p:spTree>
    <p:extLst>
      <p:ext uri="{BB962C8B-B14F-4D97-AF65-F5344CB8AC3E}">
        <p14:creationId xmlns:p14="http://schemas.microsoft.com/office/powerpoint/2010/main" val="1146396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8ED6FE8-957B-40D1-A778-9793F251A2CB}" type="slidenum">
              <a:rPr lang="en-GB" smtClean="0"/>
              <a:t>9</a:t>
            </a:fld>
            <a:endParaRPr lang="en-GB"/>
          </a:p>
        </p:txBody>
      </p:sp>
    </p:spTree>
    <p:extLst>
      <p:ext uri="{BB962C8B-B14F-4D97-AF65-F5344CB8AC3E}">
        <p14:creationId xmlns:p14="http://schemas.microsoft.com/office/powerpoint/2010/main" val="138179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When an organisation gets it right in supporting the mental health needs of the workforce it creates a more positive team environment. Employees who see their organisation taking action to prioritise workplace wellbeing will be more engaged, and more likely to take part in wellbeing initiatives.</a:t>
            </a:r>
          </a:p>
          <a:p>
            <a:r>
              <a:rPr lang="en-GB" sz="1200" kern="1200" dirty="0" smtClean="0">
                <a:solidFill>
                  <a:schemeClr val="tx1"/>
                </a:solidFill>
                <a:effectLst/>
                <a:latin typeface="+mn-lt"/>
                <a:ea typeface="+mn-ea"/>
                <a:cs typeface="+mn-cs"/>
              </a:rPr>
              <a:t>more employees seeking help early will reduce long-term absence rates and relieve workload pressures on other colleagues.</a:t>
            </a:r>
          </a:p>
          <a:p>
            <a:r>
              <a:rPr lang="en-GB" sz="1200" kern="1200" dirty="0" smtClean="0">
                <a:solidFill>
                  <a:schemeClr val="tx1"/>
                </a:solidFill>
                <a:effectLst/>
                <a:latin typeface="+mn-lt"/>
                <a:ea typeface="+mn-ea"/>
                <a:cs typeface="+mn-cs"/>
              </a:rPr>
              <a:t>It’s well-documented that employees with good mental wellbeing are more likely to be creative, loyal and productive. And recent data from Deloitte highlights that there is a global trend when it comes to recruitment with more than 80% of respondents saying they consider an employer’s mental health support or policies before accepting a job.</a:t>
            </a:r>
          </a:p>
          <a:p>
            <a:r>
              <a:rPr lang="en-GB"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Deloitte survey - https://www.deloitte.com/global/en/issues/work/content/genzmillennialsurvey.html]</a:t>
            </a:r>
            <a:endParaRPr lang="en-GB" dirty="0"/>
          </a:p>
        </p:txBody>
      </p:sp>
      <p:sp>
        <p:nvSpPr>
          <p:cNvPr id="4" name="Slide Number Placeholder 3"/>
          <p:cNvSpPr>
            <a:spLocks noGrp="1"/>
          </p:cNvSpPr>
          <p:nvPr>
            <p:ph type="sldNum" sz="quarter" idx="10"/>
          </p:nvPr>
        </p:nvSpPr>
        <p:spPr/>
        <p:txBody>
          <a:bodyPr/>
          <a:lstStyle/>
          <a:p>
            <a:fld id="{68ED6FE8-957B-40D1-A778-9793F251A2CB}" type="slidenum">
              <a:rPr lang="en-GB" smtClean="0"/>
              <a:t>10</a:t>
            </a:fld>
            <a:endParaRPr lang="en-GB"/>
          </a:p>
        </p:txBody>
      </p:sp>
    </p:spTree>
    <p:extLst>
      <p:ext uri="{BB962C8B-B14F-4D97-AF65-F5344CB8AC3E}">
        <p14:creationId xmlns:p14="http://schemas.microsoft.com/office/powerpoint/2010/main" val="3653940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251FC06-80FF-47A4-826D-AC1227CED57C}" type="datetimeFigureOut">
              <a:rPr lang="en-GB" smtClean="0"/>
              <a:t>27/09/2023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6EB5C6-5CB5-47A0-BFC8-D421136B8DC0}" type="slidenum">
              <a:rPr lang="en-GB" smtClean="0"/>
              <a:t>‹#›</a:t>
            </a:fld>
            <a:endParaRPr lang="en-GB"/>
          </a:p>
        </p:txBody>
      </p:sp>
    </p:spTree>
    <p:extLst>
      <p:ext uri="{BB962C8B-B14F-4D97-AF65-F5344CB8AC3E}">
        <p14:creationId xmlns:p14="http://schemas.microsoft.com/office/powerpoint/2010/main" val="338461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51FC06-80FF-47A4-826D-AC1227CED57C}" type="datetimeFigureOut">
              <a:rPr lang="en-GB" smtClean="0"/>
              <a:t>27/09/2023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6EB5C6-5CB5-47A0-BFC8-D421136B8DC0}" type="slidenum">
              <a:rPr lang="en-GB" smtClean="0"/>
              <a:t>‹#›</a:t>
            </a:fld>
            <a:endParaRPr lang="en-GB"/>
          </a:p>
        </p:txBody>
      </p:sp>
    </p:spTree>
    <p:extLst>
      <p:ext uri="{BB962C8B-B14F-4D97-AF65-F5344CB8AC3E}">
        <p14:creationId xmlns:p14="http://schemas.microsoft.com/office/powerpoint/2010/main" val="3552210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51FC06-80FF-47A4-826D-AC1227CED57C}" type="datetimeFigureOut">
              <a:rPr lang="en-GB" smtClean="0"/>
              <a:t>27/09/2023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6EB5C6-5CB5-47A0-BFC8-D421136B8DC0}" type="slidenum">
              <a:rPr lang="en-GB" smtClean="0"/>
              <a:t>‹#›</a:t>
            </a:fld>
            <a:endParaRPr lang="en-GB"/>
          </a:p>
        </p:txBody>
      </p:sp>
    </p:spTree>
    <p:extLst>
      <p:ext uri="{BB962C8B-B14F-4D97-AF65-F5344CB8AC3E}">
        <p14:creationId xmlns:p14="http://schemas.microsoft.com/office/powerpoint/2010/main" val="3930368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138A9AE-9A68-4CD9-92F1-92E26CD3AD98}"/>
              </a:ext>
            </a:extLst>
          </p:cNvPr>
          <p:cNvSpPr/>
          <p:nvPr userDrawn="1"/>
        </p:nvSpPr>
        <p:spPr>
          <a:xfrm>
            <a:off x="0" y="-32085"/>
            <a:ext cx="12192000" cy="3492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FD9762D-45E2-471A-9D0C-34BBE6F86BC7}"/>
              </a:ext>
            </a:extLst>
          </p:cNvPr>
          <p:cNvSpPr/>
          <p:nvPr userDrawn="1"/>
        </p:nvSpPr>
        <p:spPr>
          <a:xfrm>
            <a:off x="524657" y="4896000"/>
            <a:ext cx="3364955" cy="140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62CECC-812A-4205-A02D-AE94D686B5AB}"/>
              </a:ext>
            </a:extLst>
          </p:cNvPr>
          <p:cNvSpPr>
            <a:spLocks noGrp="1"/>
          </p:cNvSpPr>
          <p:nvPr>
            <p:ph type="ctrTitle" hasCustomPrompt="1"/>
          </p:nvPr>
        </p:nvSpPr>
        <p:spPr>
          <a:xfrm>
            <a:off x="524656" y="2278505"/>
            <a:ext cx="3456000" cy="1240839"/>
          </a:xfrm>
          <a:solidFill>
            <a:schemeClr val="bg1"/>
          </a:solidFill>
        </p:spPr>
        <p:txBody>
          <a:bodyPr wrap="square" lIns="288000" tIns="108000" rIns="108000" bIns="0" anchor="t">
            <a:spAutoFit/>
          </a:bodyPr>
          <a:lstStyle>
            <a:lvl1pPr algn="l">
              <a:lnSpc>
                <a:spcPts val="9360"/>
              </a:lnSpc>
              <a:defRPr sz="7800">
                <a:solidFill>
                  <a:schemeClr val="tx2"/>
                </a:solidFill>
              </a:defRPr>
            </a:lvl1pPr>
          </a:lstStyle>
          <a:p>
            <a:r>
              <a:rPr lang="en-US" dirty="0"/>
              <a:t>Title of</a:t>
            </a:r>
            <a:endParaRPr lang="en-GB" dirty="0"/>
          </a:p>
        </p:txBody>
      </p:sp>
      <p:sp>
        <p:nvSpPr>
          <p:cNvPr id="3" name="Subtitle 2">
            <a:extLst>
              <a:ext uri="{FF2B5EF4-FFF2-40B4-BE49-F238E27FC236}">
                <a16:creationId xmlns:a16="http://schemas.microsoft.com/office/drawing/2014/main" id="{53948F01-6AB4-43BE-9CD1-BF2F9829B91C}"/>
              </a:ext>
            </a:extLst>
          </p:cNvPr>
          <p:cNvSpPr>
            <a:spLocks noGrp="1"/>
          </p:cNvSpPr>
          <p:nvPr>
            <p:ph type="subTitle" idx="1" hasCustomPrompt="1"/>
          </p:nvPr>
        </p:nvSpPr>
        <p:spPr>
          <a:xfrm>
            <a:off x="524656" y="3492000"/>
            <a:ext cx="5976000" cy="1404000"/>
          </a:xfrm>
          <a:solidFill>
            <a:schemeClr val="bg1"/>
          </a:solidFill>
        </p:spPr>
        <p:txBody>
          <a:bodyPr wrap="none" lIns="288000" tIns="108000" rIns="108000" bIns="0"/>
          <a:lstStyle>
            <a:lvl1pPr marL="0" indent="0" algn="l">
              <a:lnSpc>
                <a:spcPts val="9360"/>
              </a:lnSpc>
              <a:spcAft>
                <a:spcPts val="0"/>
              </a:spcAft>
              <a:buNone/>
              <a:defRPr sz="7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a:t>
            </a:r>
            <a:endParaRPr lang="en-GB" dirty="0"/>
          </a:p>
        </p:txBody>
      </p:sp>
      <p:sp>
        <p:nvSpPr>
          <p:cNvPr id="9" name="Text Placeholder 8">
            <a:extLst>
              <a:ext uri="{FF2B5EF4-FFF2-40B4-BE49-F238E27FC236}">
                <a16:creationId xmlns:a16="http://schemas.microsoft.com/office/drawing/2014/main" id="{F89A3E3E-D654-49D1-B228-704BD9D6E356}"/>
              </a:ext>
            </a:extLst>
          </p:cNvPr>
          <p:cNvSpPr>
            <a:spLocks noGrp="1"/>
          </p:cNvSpPr>
          <p:nvPr>
            <p:ph type="body" sz="quarter" idx="13" hasCustomPrompt="1"/>
          </p:nvPr>
        </p:nvSpPr>
        <p:spPr>
          <a:xfrm>
            <a:off x="752475" y="5267868"/>
            <a:ext cx="3023336" cy="986906"/>
          </a:xfrm>
        </p:spPr>
        <p:txBody>
          <a:bodyPr/>
          <a:lstStyle>
            <a:lvl1pPr marL="0" indent="0">
              <a:lnSpc>
                <a:spcPts val="2160"/>
              </a:lnSpc>
              <a:spcBef>
                <a:spcPts val="0"/>
              </a:spcBef>
              <a:spcAft>
                <a:spcPts val="0"/>
              </a:spcAft>
              <a:buNone/>
              <a:defRPr sz="1800">
                <a:solidFill>
                  <a:schemeClr val="tx2"/>
                </a:solidFill>
              </a:defRPr>
            </a:lvl1pPr>
            <a:lvl2pPr marL="0" indent="0">
              <a:lnSpc>
                <a:spcPts val="2160"/>
              </a:lnSpc>
              <a:spcBef>
                <a:spcPts val="0"/>
              </a:spcBef>
              <a:buNone/>
              <a:defRPr sz="1800"/>
            </a:lvl2pPr>
            <a:lvl3pPr marL="0" indent="0">
              <a:lnSpc>
                <a:spcPts val="2160"/>
              </a:lnSpc>
              <a:spcBef>
                <a:spcPts val="0"/>
              </a:spcBef>
              <a:buNone/>
              <a:defRPr sz="1800"/>
            </a:lvl3pPr>
            <a:lvl4pPr marL="0" indent="0">
              <a:lnSpc>
                <a:spcPts val="2160"/>
              </a:lnSpc>
              <a:spcBef>
                <a:spcPts val="0"/>
              </a:spcBef>
              <a:buNone/>
              <a:defRPr sz="1800"/>
            </a:lvl4pPr>
            <a:lvl5pPr marL="0" indent="0">
              <a:lnSpc>
                <a:spcPts val="2160"/>
              </a:lnSpc>
              <a:spcBef>
                <a:spcPts val="0"/>
              </a:spcBef>
              <a:buNone/>
              <a:defRPr sz="1800"/>
            </a:lvl5pPr>
          </a:lstStyle>
          <a:p>
            <a:pPr lvl="0"/>
            <a:r>
              <a:rPr lang="en-US" dirty="0"/>
              <a:t>Presenter name</a:t>
            </a:r>
          </a:p>
          <a:p>
            <a:pPr lvl="0"/>
            <a:r>
              <a:rPr lang="en-US" dirty="0"/>
              <a:t>Job title or organisation in full</a:t>
            </a:r>
          </a:p>
          <a:p>
            <a:pPr lvl="0"/>
            <a:r>
              <a:rPr lang="en-US" dirty="0"/>
              <a:t>DD Month YYYY</a:t>
            </a:r>
          </a:p>
        </p:txBody>
      </p:sp>
      <p:sp>
        <p:nvSpPr>
          <p:cNvPr id="14" name="TextBox 13">
            <a:extLst>
              <a:ext uri="{FF2B5EF4-FFF2-40B4-BE49-F238E27FC236}">
                <a16:creationId xmlns:a16="http://schemas.microsoft.com/office/drawing/2014/main" id="{C45D528E-D56B-4B90-B3F0-42DF04AF535F}"/>
              </a:ext>
            </a:extLst>
          </p:cNvPr>
          <p:cNvSpPr txBox="1"/>
          <p:nvPr userDrawn="1"/>
        </p:nvSpPr>
        <p:spPr>
          <a:xfrm>
            <a:off x="7804764" y="6116274"/>
            <a:ext cx="3850105" cy="276999"/>
          </a:xfrm>
          <a:prstGeom prst="rect">
            <a:avLst/>
          </a:prstGeom>
          <a:noFill/>
        </p:spPr>
        <p:txBody>
          <a:bodyPr wrap="square" lIns="0" tIns="0" rIns="0" bIns="0" rtlCol="0">
            <a:spAutoFit/>
          </a:bodyPr>
          <a:lstStyle/>
          <a:p>
            <a:pPr algn="r"/>
            <a:r>
              <a:rPr lang="en-GB" b="1" dirty="0">
                <a:solidFill>
                  <a:schemeClr val="bg1"/>
                </a:solidFill>
              </a:rPr>
              <a:t>equalityhumanrights.com</a:t>
            </a:r>
          </a:p>
        </p:txBody>
      </p:sp>
      <p:cxnSp>
        <p:nvCxnSpPr>
          <p:cNvPr id="16" name="Straight Connector 15">
            <a:extLst>
              <a:ext uri="{FF2B5EF4-FFF2-40B4-BE49-F238E27FC236}">
                <a16:creationId xmlns:a16="http://schemas.microsoft.com/office/drawing/2014/main" id="{B43600FB-3D67-4519-9FB4-4C8D7BFFFB6C}"/>
              </a:ext>
            </a:extLst>
          </p:cNvPr>
          <p:cNvCxnSpPr/>
          <p:nvPr userDrawn="1"/>
        </p:nvCxnSpPr>
        <p:spPr>
          <a:xfrm>
            <a:off x="746448" y="5142419"/>
            <a:ext cx="234000"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Picture Placeholder 4"/>
          <p:cNvSpPr>
            <a:spLocks noGrp="1"/>
          </p:cNvSpPr>
          <p:nvPr>
            <p:ph type="pic" sz="quarter" idx="14"/>
          </p:nvPr>
        </p:nvSpPr>
        <p:spPr>
          <a:xfrm>
            <a:off x="8550000" y="543600"/>
            <a:ext cx="3106800" cy="795600"/>
          </a:xfrm>
        </p:spPr>
        <p:txBody>
          <a:bodyPr/>
          <a:lstStyle/>
          <a:p>
            <a:r>
              <a:rPr lang="en-US"/>
              <a:t>Click icon to add picture</a:t>
            </a:r>
            <a:endParaRPr lang="en-GB"/>
          </a:p>
        </p:txBody>
      </p:sp>
    </p:spTree>
    <p:extLst>
      <p:ext uri="{BB962C8B-B14F-4D97-AF65-F5344CB8AC3E}">
        <p14:creationId xmlns:p14="http://schemas.microsoft.com/office/powerpoint/2010/main" val="2863583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A">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8B7508-A3A3-4074-85FD-89CFE3FFD498}"/>
              </a:ext>
            </a:extLst>
          </p:cNvPr>
          <p:cNvSpPr/>
          <p:nvPr userDrawn="1"/>
        </p:nvSpPr>
        <p:spPr>
          <a:xfrm>
            <a:off x="0" y="-1"/>
            <a:ext cx="12192000" cy="3502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62CECC-812A-4205-A02D-AE94D686B5AB}"/>
              </a:ext>
            </a:extLst>
          </p:cNvPr>
          <p:cNvSpPr>
            <a:spLocks noGrp="1"/>
          </p:cNvSpPr>
          <p:nvPr>
            <p:ph type="ctrTitle" hasCustomPrompt="1"/>
          </p:nvPr>
        </p:nvSpPr>
        <p:spPr>
          <a:xfrm>
            <a:off x="532799" y="2278504"/>
            <a:ext cx="6120000" cy="1404000"/>
          </a:xfrm>
          <a:solidFill>
            <a:schemeClr val="tx2"/>
          </a:solidFill>
          <a:ln>
            <a:noFill/>
          </a:ln>
        </p:spPr>
        <p:txBody>
          <a:bodyPr wrap="none" lIns="288000" tIns="108000" rIns="0" bIns="144000" anchor="t">
            <a:normAutofit/>
          </a:bodyPr>
          <a:lstStyle>
            <a:lvl1pPr algn="l">
              <a:lnSpc>
                <a:spcPts val="9360"/>
              </a:lnSpc>
              <a:defRPr sz="7800">
                <a:solidFill>
                  <a:schemeClr val="bg1"/>
                </a:solidFill>
              </a:defRPr>
            </a:lvl1pPr>
          </a:lstStyle>
          <a:p>
            <a:r>
              <a:rPr lang="en-US" dirty="0"/>
              <a:t>Divider page</a:t>
            </a:r>
            <a:endParaRPr lang="en-GB" dirty="0"/>
          </a:p>
        </p:txBody>
      </p:sp>
      <p:sp>
        <p:nvSpPr>
          <p:cNvPr id="3" name="Subtitle 2">
            <a:extLst>
              <a:ext uri="{FF2B5EF4-FFF2-40B4-BE49-F238E27FC236}">
                <a16:creationId xmlns:a16="http://schemas.microsoft.com/office/drawing/2014/main" id="{53948F01-6AB4-43BE-9CD1-BF2F9829B91C}"/>
              </a:ext>
            </a:extLst>
          </p:cNvPr>
          <p:cNvSpPr>
            <a:spLocks noGrp="1"/>
          </p:cNvSpPr>
          <p:nvPr>
            <p:ph type="subTitle" idx="1" hasCustomPrompt="1"/>
          </p:nvPr>
        </p:nvSpPr>
        <p:spPr>
          <a:xfrm>
            <a:off x="532800" y="3671998"/>
            <a:ext cx="5904000" cy="1224001"/>
          </a:xfrm>
          <a:solidFill>
            <a:schemeClr val="tx2"/>
          </a:solidFill>
          <a:ln>
            <a:noFill/>
          </a:ln>
        </p:spPr>
        <p:txBody>
          <a:bodyPr wrap="none" lIns="288000" tIns="108000" rIns="108000" bIns="0">
            <a:normAutofit/>
          </a:bodyPr>
          <a:lstStyle>
            <a:lvl1pPr marL="0" indent="0" algn="l">
              <a:lnSpc>
                <a:spcPts val="7400"/>
              </a:lnSpc>
              <a:spcAft>
                <a:spcPts val="0"/>
              </a:spcAft>
              <a:buNone/>
              <a:defRPr sz="7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lorem ipsum</a:t>
            </a:r>
          </a:p>
        </p:txBody>
      </p:sp>
      <p:sp>
        <p:nvSpPr>
          <p:cNvPr id="15" name="Footer Placeholder 4">
            <a:extLst>
              <a:ext uri="{FF2B5EF4-FFF2-40B4-BE49-F238E27FC236}">
                <a16:creationId xmlns:a16="http://schemas.microsoft.com/office/drawing/2014/main" id="{E806CEBA-92B5-4A88-A06E-6A6F9AF9F91C}"/>
              </a:ext>
            </a:extLst>
          </p:cNvPr>
          <p:cNvSpPr>
            <a:spLocks noGrp="1"/>
          </p:cNvSpPr>
          <p:nvPr>
            <p:ph type="ftr" sz="quarter" idx="11"/>
          </p:nvPr>
        </p:nvSpPr>
        <p:spPr>
          <a:xfrm>
            <a:off x="5159829" y="6392168"/>
            <a:ext cx="6108343" cy="275831"/>
          </a:xfrm>
        </p:spPr>
        <p:txBody>
          <a:bodyPr/>
          <a:lstStyle/>
          <a:p>
            <a:r>
              <a:rPr lang="en-GB" b="1" dirty="0"/>
              <a:t>Presentation title </a:t>
            </a:r>
            <a:r>
              <a:rPr lang="en-GB" dirty="0"/>
              <a:t>Section name </a:t>
            </a:r>
          </a:p>
        </p:txBody>
      </p:sp>
      <p:sp>
        <p:nvSpPr>
          <p:cNvPr id="17" name="Slide Number Placeholder 5">
            <a:extLst>
              <a:ext uri="{FF2B5EF4-FFF2-40B4-BE49-F238E27FC236}">
                <a16:creationId xmlns:a16="http://schemas.microsoft.com/office/drawing/2014/main" id="{AD7021D9-F093-4199-856C-63BB1FACA109}"/>
              </a:ext>
            </a:extLst>
          </p:cNvPr>
          <p:cNvSpPr>
            <a:spLocks noGrp="1"/>
          </p:cNvSpPr>
          <p:nvPr>
            <p:ph type="sldNum" sz="quarter" idx="12"/>
          </p:nvPr>
        </p:nvSpPr>
        <p:spPr>
          <a:xfrm>
            <a:off x="11309598" y="6393600"/>
            <a:ext cx="378395" cy="279768"/>
          </a:xfrm>
        </p:spPr>
        <p:txBody>
          <a:bodyPr/>
          <a:lstStyle/>
          <a:p>
            <a:fld id="{B3D29D02-703E-4631-95A9-4E3B059CE6D1}" type="slidenum">
              <a:rPr lang="en-GB" smtClean="0"/>
              <a:t>‹#›</a:t>
            </a:fld>
            <a:endParaRPr lang="en-GB"/>
          </a:p>
        </p:txBody>
      </p:sp>
      <p:cxnSp>
        <p:nvCxnSpPr>
          <p:cNvPr id="18" name="Straight Connector 17">
            <a:extLst>
              <a:ext uri="{FF2B5EF4-FFF2-40B4-BE49-F238E27FC236}">
                <a16:creationId xmlns:a16="http://schemas.microsoft.com/office/drawing/2014/main" id="{7130B28F-B8D4-48EF-B6E1-5E0F32355B19}"/>
              </a:ext>
            </a:extLst>
          </p:cNvPr>
          <p:cNvCxnSpPr/>
          <p:nvPr userDrawn="1"/>
        </p:nvCxnSpPr>
        <p:spPr>
          <a:xfrm>
            <a:off x="532800" y="6322819"/>
            <a:ext cx="11124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400C27C-0F1B-47C4-957B-0F1F42A97A83}"/>
              </a:ext>
            </a:extLst>
          </p:cNvPr>
          <p:cNvSpPr txBox="1"/>
          <p:nvPr userDrawn="1"/>
        </p:nvSpPr>
        <p:spPr>
          <a:xfrm>
            <a:off x="531363" y="6376536"/>
            <a:ext cx="3806461" cy="200055"/>
          </a:xfrm>
          <a:prstGeom prst="rect">
            <a:avLst/>
          </a:prstGeom>
          <a:noFill/>
        </p:spPr>
        <p:txBody>
          <a:bodyPr wrap="square" lIns="0" tIns="0" rIns="0" bIns="0" rtlCol="0">
            <a:spAutoFit/>
          </a:bodyPr>
          <a:lstStyle/>
          <a:p>
            <a:pPr algn="l"/>
            <a:r>
              <a:rPr lang="en-GB" sz="1300" b="1" dirty="0">
                <a:solidFill>
                  <a:schemeClr val="tx2"/>
                </a:solidFill>
              </a:rPr>
              <a:t>Equality and Human Rights Commission</a:t>
            </a:r>
          </a:p>
        </p:txBody>
      </p:sp>
    </p:spTree>
    <p:extLst>
      <p:ext uri="{BB962C8B-B14F-4D97-AF65-F5344CB8AC3E}">
        <p14:creationId xmlns:p14="http://schemas.microsoft.com/office/powerpoint/2010/main" val="1263992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38A9AE-9A68-4CD9-92F1-92E26CD3AD98}"/>
              </a:ext>
            </a:extLst>
          </p:cNvPr>
          <p:cNvSpPr/>
          <p:nvPr userDrawn="1"/>
        </p:nvSpPr>
        <p:spPr>
          <a:xfrm>
            <a:off x="4303294" y="0"/>
            <a:ext cx="7888705" cy="68579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6">
            <a:extLst>
              <a:ext uri="{FF2B5EF4-FFF2-40B4-BE49-F238E27FC236}">
                <a16:creationId xmlns:a16="http://schemas.microsoft.com/office/drawing/2014/main" id="{678456FA-F0E9-4DD7-8870-29B134F5B8B4}"/>
              </a:ext>
            </a:extLst>
          </p:cNvPr>
          <p:cNvSpPr>
            <a:spLocks noGrp="1"/>
          </p:cNvSpPr>
          <p:nvPr>
            <p:ph type="pic" sz="quarter" idx="14"/>
          </p:nvPr>
        </p:nvSpPr>
        <p:spPr>
          <a:xfrm>
            <a:off x="4303295" y="0"/>
            <a:ext cx="7888705" cy="6857994"/>
          </a:xfrm>
          <a:custGeom>
            <a:avLst/>
            <a:gdLst>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511126 w 7888705"/>
              <a:gd name="connsiteY6" fmla="*/ 6346868 h 6857994"/>
              <a:gd name="connsiteX7" fmla="*/ 7377579 w 7888705"/>
              <a:gd name="connsiteY7" fmla="*/ 6346868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315438 w 7888705"/>
              <a:gd name="connsiteY6" fmla="*/ 6332636 h 6857994"/>
              <a:gd name="connsiteX7" fmla="*/ 7377579 w 7888705"/>
              <a:gd name="connsiteY7" fmla="*/ 6346868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315438 w 7888705"/>
              <a:gd name="connsiteY6" fmla="*/ 6332636 h 6857994"/>
              <a:gd name="connsiteX7" fmla="*/ 7377579 w 7888705"/>
              <a:gd name="connsiteY7" fmla="*/ 6336194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035626 h 6857994"/>
              <a:gd name="connsiteX6" fmla="*/ 315438 w 7888705"/>
              <a:gd name="connsiteY6" fmla="*/ 6332636 h 6857994"/>
              <a:gd name="connsiteX7" fmla="*/ 7377579 w 7888705"/>
              <a:gd name="connsiteY7" fmla="*/ 6336194 h 6857994"/>
              <a:gd name="connsiteX8" fmla="*/ 7377579 w 7888705"/>
              <a:gd name="connsiteY8" fmla="*/ 511126 h 6857994"/>
              <a:gd name="connsiteX9" fmla="*/ 320626 w 7888705"/>
              <a:gd name="connsiteY9" fmla="*/ 60356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035626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20626 w 7888705"/>
              <a:gd name="connsiteY9" fmla="*/ 60356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319895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20626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77579 w 7888705"/>
              <a:gd name="connsiteY7" fmla="*/ 6336194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60910 w 7888705"/>
              <a:gd name="connsiteY7" fmla="*/ 6331431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564560 w 8453265"/>
              <a:gd name="connsiteY0" fmla="*/ 0 h 6857994"/>
              <a:gd name="connsiteX1" fmla="*/ 8453265 w 8453265"/>
              <a:gd name="connsiteY1" fmla="*/ 0 h 6857994"/>
              <a:gd name="connsiteX2" fmla="*/ 8453265 w 8453265"/>
              <a:gd name="connsiteY2" fmla="*/ 6857994 h 6857994"/>
              <a:gd name="connsiteX3" fmla="*/ 564560 w 8453265"/>
              <a:gd name="connsiteY3" fmla="*/ 6857994 h 6857994"/>
              <a:gd name="connsiteX4" fmla="*/ 564560 w 8453265"/>
              <a:gd name="connsiteY4" fmla="*/ 0 h 6857994"/>
              <a:gd name="connsiteX5" fmla="*/ 880423 w 8453265"/>
              <a:gd name="connsiteY5" fmla="*/ 6317514 h 6857994"/>
              <a:gd name="connsiteX6" fmla="*/ 879998 w 8453265"/>
              <a:gd name="connsiteY6" fmla="*/ 6332636 h 6857994"/>
              <a:gd name="connsiteX7" fmla="*/ 7923089 w 8453265"/>
              <a:gd name="connsiteY7" fmla="*/ 6331431 h 6857994"/>
              <a:gd name="connsiteX8" fmla="*/ 7920707 w 8453265"/>
              <a:gd name="connsiteY8" fmla="*/ 6315820 h 6857994"/>
              <a:gd name="connsiteX9" fmla="*/ 880423 w 8453265"/>
              <a:gd name="connsiteY9" fmla="*/ 6317514 h 6857994"/>
              <a:gd name="connsiteX0" fmla="*/ 564560 w 8453265"/>
              <a:gd name="connsiteY0" fmla="*/ 0 h 6857994"/>
              <a:gd name="connsiteX1" fmla="*/ 8453265 w 8453265"/>
              <a:gd name="connsiteY1" fmla="*/ 0 h 6857994"/>
              <a:gd name="connsiteX2" fmla="*/ 8453265 w 8453265"/>
              <a:gd name="connsiteY2" fmla="*/ 6857994 h 6857994"/>
              <a:gd name="connsiteX3" fmla="*/ 564560 w 8453265"/>
              <a:gd name="connsiteY3" fmla="*/ 6857994 h 6857994"/>
              <a:gd name="connsiteX4" fmla="*/ 564560 w 8453265"/>
              <a:gd name="connsiteY4" fmla="*/ 0 h 6857994"/>
              <a:gd name="connsiteX5" fmla="*/ 880423 w 8453265"/>
              <a:gd name="connsiteY5" fmla="*/ 6317514 h 6857994"/>
              <a:gd name="connsiteX6" fmla="*/ 879998 w 8453265"/>
              <a:gd name="connsiteY6" fmla="*/ 6332636 h 6857994"/>
              <a:gd name="connsiteX7" fmla="*/ 7923089 w 8453265"/>
              <a:gd name="connsiteY7" fmla="*/ 6331431 h 6857994"/>
              <a:gd name="connsiteX8" fmla="*/ 7920707 w 8453265"/>
              <a:gd name="connsiteY8" fmla="*/ 6315820 h 6857994"/>
              <a:gd name="connsiteX9" fmla="*/ 880423 w 8453265"/>
              <a:gd name="connsiteY9" fmla="*/ 6317514 h 6857994"/>
              <a:gd name="connsiteX0" fmla="*/ 205950 w 8094655"/>
              <a:gd name="connsiteY0" fmla="*/ 0 h 6857994"/>
              <a:gd name="connsiteX1" fmla="*/ 8094655 w 8094655"/>
              <a:gd name="connsiteY1" fmla="*/ 0 h 6857994"/>
              <a:gd name="connsiteX2" fmla="*/ 8094655 w 8094655"/>
              <a:gd name="connsiteY2" fmla="*/ 6857994 h 6857994"/>
              <a:gd name="connsiteX3" fmla="*/ 205950 w 8094655"/>
              <a:gd name="connsiteY3" fmla="*/ 6857994 h 6857994"/>
              <a:gd name="connsiteX4" fmla="*/ 205950 w 8094655"/>
              <a:gd name="connsiteY4" fmla="*/ 0 h 6857994"/>
              <a:gd name="connsiteX5" fmla="*/ 521813 w 8094655"/>
              <a:gd name="connsiteY5" fmla="*/ 6317514 h 6857994"/>
              <a:gd name="connsiteX6" fmla="*/ 521388 w 8094655"/>
              <a:gd name="connsiteY6" fmla="*/ 6332636 h 6857994"/>
              <a:gd name="connsiteX7" fmla="*/ 7564479 w 8094655"/>
              <a:gd name="connsiteY7" fmla="*/ 6331431 h 6857994"/>
              <a:gd name="connsiteX8" fmla="*/ 7562097 w 8094655"/>
              <a:gd name="connsiteY8" fmla="*/ 6315820 h 6857994"/>
              <a:gd name="connsiteX9" fmla="*/ 521813 w 809465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17514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88381 w 7888705"/>
              <a:gd name="connsiteY5" fmla="*/ 6320012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88381 w 7888705"/>
              <a:gd name="connsiteY9" fmla="*/ 6320012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295160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295160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20817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48651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1143 w 7888705"/>
              <a:gd name="connsiteY8" fmla="*/ 631582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3094351 w 7888705"/>
              <a:gd name="connsiteY9" fmla="*/ 6318354 h 6857994"/>
              <a:gd name="connsiteX10" fmla="*/ 290879 w 7888705"/>
              <a:gd name="connsiteY10"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6146 w 7888705"/>
              <a:gd name="connsiteY8" fmla="*/ 6320818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8522 w 7888705"/>
              <a:gd name="connsiteY7" fmla="*/ 6381397 h 6857994"/>
              <a:gd name="connsiteX8" fmla="*/ 7356146 w 7888705"/>
              <a:gd name="connsiteY8" fmla="*/ 6320818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8522 w 7888705"/>
              <a:gd name="connsiteY7" fmla="*/ 6381397 h 6857994"/>
              <a:gd name="connsiteX8" fmla="*/ 7358644 w 7888705"/>
              <a:gd name="connsiteY8" fmla="*/ 624087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58644 w 7888705"/>
              <a:gd name="connsiteY8" fmla="*/ 624087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46612 w 7888705"/>
              <a:gd name="connsiteY8" fmla="*/ 630102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70676 w 7888705"/>
              <a:gd name="connsiteY8" fmla="*/ 6325092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403155 w 7888705"/>
              <a:gd name="connsiteY8" fmla="*/ 6322594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65680 w 7888705"/>
              <a:gd name="connsiteY8" fmla="*/ 6320096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7404 w 7888705"/>
              <a:gd name="connsiteY7" fmla="*/ 6330115 h 6857994"/>
              <a:gd name="connsiteX8" fmla="*/ 7365680 w 7888705"/>
              <a:gd name="connsiteY8" fmla="*/ 6320096 h 6857994"/>
              <a:gd name="connsiteX9" fmla="*/ 290879 w 7888705"/>
              <a:gd name="connsiteY9" fmla="*/ 6322510 h 68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88705" h="6857994">
                <a:moveTo>
                  <a:pt x="0" y="0"/>
                </a:moveTo>
                <a:lnTo>
                  <a:pt x="7888705" y="0"/>
                </a:lnTo>
                <a:lnTo>
                  <a:pt x="7888705" y="6857994"/>
                </a:lnTo>
                <a:lnTo>
                  <a:pt x="0" y="6857994"/>
                </a:lnTo>
                <a:lnTo>
                  <a:pt x="0" y="0"/>
                </a:lnTo>
                <a:close/>
                <a:moveTo>
                  <a:pt x="290879" y="6322510"/>
                </a:moveTo>
                <a:cubicBezTo>
                  <a:pt x="287367" y="6322234"/>
                  <a:pt x="292193" y="6330895"/>
                  <a:pt x="292953" y="6330137"/>
                </a:cubicBezTo>
                <a:lnTo>
                  <a:pt x="7367404" y="6330115"/>
                </a:lnTo>
                <a:cubicBezTo>
                  <a:pt x="7367443" y="6327410"/>
                  <a:pt x="7365641" y="6322801"/>
                  <a:pt x="7365680" y="6320096"/>
                </a:cubicBezTo>
                <a:lnTo>
                  <a:pt x="290879" y="6322510"/>
                </a:lnTo>
                <a:close/>
              </a:path>
            </a:pathLst>
          </a:custGeom>
          <a:noFill/>
          <a:ln>
            <a:noFill/>
          </a:ln>
        </p:spPr>
        <p:txBody>
          <a:bodyPr anchor="ctr"/>
          <a:lstStyle>
            <a:lvl1pPr algn="ctr">
              <a:defRPr>
                <a:solidFill>
                  <a:schemeClr val="bg1"/>
                </a:solidFill>
              </a:defRPr>
            </a:lvl1pPr>
          </a:lstStyle>
          <a:p>
            <a:r>
              <a:rPr lang="en-US"/>
              <a:t>Click icon to add picture</a:t>
            </a:r>
            <a:endParaRPr lang="en-GB" dirty="0"/>
          </a:p>
        </p:txBody>
      </p:sp>
      <p:sp>
        <p:nvSpPr>
          <p:cNvPr id="2" name="Title 1">
            <a:extLst>
              <a:ext uri="{FF2B5EF4-FFF2-40B4-BE49-F238E27FC236}">
                <a16:creationId xmlns:a16="http://schemas.microsoft.com/office/drawing/2014/main" id="{2D62CECC-812A-4205-A02D-AE94D686B5AB}"/>
              </a:ext>
            </a:extLst>
          </p:cNvPr>
          <p:cNvSpPr>
            <a:spLocks noGrp="1"/>
          </p:cNvSpPr>
          <p:nvPr>
            <p:ph type="ctrTitle" hasCustomPrompt="1"/>
          </p:nvPr>
        </p:nvSpPr>
        <p:spPr>
          <a:xfrm>
            <a:off x="244042" y="1106909"/>
            <a:ext cx="6333221" cy="3024000"/>
          </a:xfrm>
          <a:solidFill>
            <a:schemeClr val="bg1"/>
          </a:solidFill>
          <a:ln>
            <a:noFill/>
          </a:ln>
        </p:spPr>
        <p:txBody>
          <a:bodyPr wrap="square" lIns="288000" tIns="396000" rIns="0" bIns="144000" anchor="t">
            <a:noAutofit/>
          </a:bodyPr>
          <a:lstStyle>
            <a:lvl1pPr marL="0" marR="0" indent="0" algn="l" defTabSz="914400" rtl="0" eaLnBrk="1" fontAlgn="auto" latinLnBrk="0" hangingPunct="1">
              <a:lnSpc>
                <a:spcPts val="9360"/>
              </a:lnSpc>
              <a:spcBef>
                <a:spcPct val="0"/>
              </a:spcBef>
              <a:spcAft>
                <a:spcPts val="0"/>
              </a:spcAft>
              <a:buClrTx/>
              <a:buSzTx/>
              <a:buFontTx/>
              <a:buNone/>
              <a:tabLst/>
              <a:defRPr sz="7800">
                <a:solidFill>
                  <a:schemeClr val="accent2"/>
                </a:solidFill>
              </a:defRPr>
            </a:lvl1pPr>
          </a:lstStyle>
          <a:p>
            <a:pPr marL="0" marR="0" lvl="0" indent="0" algn="l" defTabSz="914400" rtl="0" eaLnBrk="1" fontAlgn="auto" latinLnBrk="0" hangingPunct="1">
              <a:lnSpc>
                <a:spcPts val="9360"/>
              </a:lnSpc>
              <a:spcBef>
                <a:spcPct val="0"/>
              </a:spcBef>
              <a:spcAft>
                <a:spcPts val="0"/>
              </a:spcAft>
              <a:buClrTx/>
              <a:buSzTx/>
              <a:buFontTx/>
              <a:buNone/>
              <a:tabLst/>
              <a:defRPr/>
            </a:pPr>
            <a:r>
              <a:rPr lang="en-US" dirty="0"/>
              <a:t>Divider page </a:t>
            </a:r>
            <a:r>
              <a:rPr lang="en-GB" dirty="0"/>
              <a:t>lorem ipsum</a:t>
            </a:r>
            <a:br>
              <a:rPr lang="en-GB" dirty="0"/>
            </a:br>
            <a:endParaRPr lang="en-GB" dirty="0"/>
          </a:p>
        </p:txBody>
      </p:sp>
      <p:sp>
        <p:nvSpPr>
          <p:cNvPr id="15" name="Footer Placeholder 4">
            <a:extLst>
              <a:ext uri="{FF2B5EF4-FFF2-40B4-BE49-F238E27FC236}">
                <a16:creationId xmlns:a16="http://schemas.microsoft.com/office/drawing/2014/main" id="{E806CEBA-92B5-4A88-A06E-6A6F9AF9F91C}"/>
              </a:ext>
            </a:extLst>
          </p:cNvPr>
          <p:cNvSpPr>
            <a:spLocks noGrp="1"/>
          </p:cNvSpPr>
          <p:nvPr>
            <p:ph type="ftr" sz="quarter" idx="11"/>
          </p:nvPr>
        </p:nvSpPr>
        <p:spPr>
          <a:xfrm>
            <a:off x="5159829" y="6392168"/>
            <a:ext cx="6108343" cy="275831"/>
          </a:xfrm>
        </p:spPr>
        <p:txBody>
          <a:bodyPr/>
          <a:lstStyle>
            <a:lvl1pPr>
              <a:defRPr>
                <a:solidFill>
                  <a:schemeClr val="bg1"/>
                </a:solidFill>
              </a:defRPr>
            </a:lvl1pPr>
          </a:lstStyle>
          <a:p>
            <a:r>
              <a:rPr lang="en-GB" b="1" dirty="0"/>
              <a:t>Presentation title </a:t>
            </a:r>
            <a:r>
              <a:rPr lang="en-GB" dirty="0"/>
              <a:t>Section name </a:t>
            </a:r>
          </a:p>
        </p:txBody>
      </p:sp>
      <p:sp>
        <p:nvSpPr>
          <p:cNvPr id="17" name="Slide Number Placeholder 5">
            <a:extLst>
              <a:ext uri="{FF2B5EF4-FFF2-40B4-BE49-F238E27FC236}">
                <a16:creationId xmlns:a16="http://schemas.microsoft.com/office/drawing/2014/main" id="{AD7021D9-F093-4199-856C-63BB1FACA109}"/>
              </a:ext>
            </a:extLst>
          </p:cNvPr>
          <p:cNvSpPr>
            <a:spLocks noGrp="1"/>
          </p:cNvSpPr>
          <p:nvPr>
            <p:ph type="sldNum" sz="quarter" idx="12"/>
          </p:nvPr>
        </p:nvSpPr>
        <p:spPr>
          <a:xfrm>
            <a:off x="11309598" y="6393600"/>
            <a:ext cx="378395" cy="279768"/>
          </a:xfrm>
        </p:spPr>
        <p:txBody>
          <a:bodyPr/>
          <a:lstStyle>
            <a:lvl1pPr>
              <a:defRPr>
                <a:solidFill>
                  <a:schemeClr val="bg1"/>
                </a:solidFill>
              </a:defRPr>
            </a:lvl1pPr>
          </a:lstStyle>
          <a:p>
            <a:fld id="{B3D29D02-703E-4631-95A9-4E3B059CE6D1}" type="slidenum">
              <a:rPr lang="en-GB" smtClean="0"/>
              <a:pPr/>
              <a:t>‹#›</a:t>
            </a:fld>
            <a:endParaRPr lang="en-GB"/>
          </a:p>
        </p:txBody>
      </p:sp>
      <p:cxnSp>
        <p:nvCxnSpPr>
          <p:cNvPr id="18" name="Straight Connector 17">
            <a:extLst>
              <a:ext uri="{FF2B5EF4-FFF2-40B4-BE49-F238E27FC236}">
                <a16:creationId xmlns:a16="http://schemas.microsoft.com/office/drawing/2014/main" id="{7130B28F-B8D4-48EF-B6E1-5E0F32355B19}"/>
              </a:ext>
            </a:extLst>
          </p:cNvPr>
          <p:cNvCxnSpPr/>
          <p:nvPr userDrawn="1"/>
        </p:nvCxnSpPr>
        <p:spPr>
          <a:xfrm>
            <a:off x="532800" y="6322819"/>
            <a:ext cx="35964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400C27C-0F1B-47C4-957B-0F1F42A97A83}"/>
              </a:ext>
            </a:extLst>
          </p:cNvPr>
          <p:cNvSpPr txBox="1"/>
          <p:nvPr userDrawn="1"/>
        </p:nvSpPr>
        <p:spPr>
          <a:xfrm>
            <a:off x="531363" y="6376536"/>
            <a:ext cx="3806461" cy="200055"/>
          </a:xfrm>
          <a:prstGeom prst="rect">
            <a:avLst/>
          </a:prstGeom>
          <a:noFill/>
        </p:spPr>
        <p:txBody>
          <a:bodyPr wrap="square" lIns="0" tIns="0" rIns="0" bIns="0" rtlCol="0">
            <a:spAutoFit/>
          </a:bodyPr>
          <a:lstStyle/>
          <a:p>
            <a:pPr algn="l"/>
            <a:r>
              <a:rPr lang="en-GB" sz="1300" b="1" dirty="0">
                <a:solidFill>
                  <a:schemeClr val="tx2"/>
                </a:solidFill>
              </a:rPr>
              <a:t>Equality and Human Rights Commission</a:t>
            </a:r>
          </a:p>
        </p:txBody>
      </p:sp>
    </p:spTree>
    <p:extLst>
      <p:ext uri="{BB962C8B-B14F-4D97-AF65-F5344CB8AC3E}">
        <p14:creationId xmlns:p14="http://schemas.microsoft.com/office/powerpoint/2010/main" val="1010516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Full Im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38A9AE-9A68-4CD9-92F1-92E26CD3AD98}"/>
              </a:ext>
            </a:extLst>
          </p:cNvPr>
          <p:cNvSpPr/>
          <p:nvPr userDrawn="1"/>
        </p:nvSpPr>
        <p:spPr>
          <a:xfrm>
            <a:off x="0" y="-4460"/>
            <a:ext cx="12192000" cy="68624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Picture Placeholder 6">
            <a:extLst>
              <a:ext uri="{FF2B5EF4-FFF2-40B4-BE49-F238E27FC236}">
                <a16:creationId xmlns:a16="http://schemas.microsoft.com/office/drawing/2014/main" id="{F8752851-9890-4F7F-B3A0-71FF150E3BF5}"/>
              </a:ext>
            </a:extLst>
          </p:cNvPr>
          <p:cNvSpPr>
            <a:spLocks noGrp="1"/>
          </p:cNvSpPr>
          <p:nvPr>
            <p:ph type="pic" sz="quarter" idx="16"/>
          </p:nvPr>
        </p:nvSpPr>
        <p:spPr>
          <a:xfrm>
            <a:off x="0" y="-4460"/>
            <a:ext cx="12204000" cy="6862460"/>
          </a:xfrm>
          <a:custGeom>
            <a:avLst/>
            <a:gdLst>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511126 w 7888705"/>
              <a:gd name="connsiteY6" fmla="*/ 6346868 h 6857994"/>
              <a:gd name="connsiteX7" fmla="*/ 7377579 w 7888705"/>
              <a:gd name="connsiteY7" fmla="*/ 6346868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315438 w 7888705"/>
              <a:gd name="connsiteY6" fmla="*/ 6332636 h 6857994"/>
              <a:gd name="connsiteX7" fmla="*/ 7377579 w 7888705"/>
              <a:gd name="connsiteY7" fmla="*/ 6346868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315438 w 7888705"/>
              <a:gd name="connsiteY6" fmla="*/ 6332636 h 6857994"/>
              <a:gd name="connsiteX7" fmla="*/ 7377579 w 7888705"/>
              <a:gd name="connsiteY7" fmla="*/ 6336194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035626 h 6857994"/>
              <a:gd name="connsiteX6" fmla="*/ 315438 w 7888705"/>
              <a:gd name="connsiteY6" fmla="*/ 6332636 h 6857994"/>
              <a:gd name="connsiteX7" fmla="*/ 7377579 w 7888705"/>
              <a:gd name="connsiteY7" fmla="*/ 6336194 h 6857994"/>
              <a:gd name="connsiteX8" fmla="*/ 7377579 w 7888705"/>
              <a:gd name="connsiteY8" fmla="*/ 511126 h 6857994"/>
              <a:gd name="connsiteX9" fmla="*/ 320626 w 7888705"/>
              <a:gd name="connsiteY9" fmla="*/ 60356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035626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20626 w 7888705"/>
              <a:gd name="connsiteY9" fmla="*/ 60356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319895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20626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77579 w 7888705"/>
              <a:gd name="connsiteY7" fmla="*/ 6336194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60910 w 7888705"/>
              <a:gd name="connsiteY7" fmla="*/ 6331431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564560 w 8453265"/>
              <a:gd name="connsiteY0" fmla="*/ 0 h 6857994"/>
              <a:gd name="connsiteX1" fmla="*/ 8453265 w 8453265"/>
              <a:gd name="connsiteY1" fmla="*/ 0 h 6857994"/>
              <a:gd name="connsiteX2" fmla="*/ 8453265 w 8453265"/>
              <a:gd name="connsiteY2" fmla="*/ 6857994 h 6857994"/>
              <a:gd name="connsiteX3" fmla="*/ 564560 w 8453265"/>
              <a:gd name="connsiteY3" fmla="*/ 6857994 h 6857994"/>
              <a:gd name="connsiteX4" fmla="*/ 564560 w 8453265"/>
              <a:gd name="connsiteY4" fmla="*/ 0 h 6857994"/>
              <a:gd name="connsiteX5" fmla="*/ 880423 w 8453265"/>
              <a:gd name="connsiteY5" fmla="*/ 6317514 h 6857994"/>
              <a:gd name="connsiteX6" fmla="*/ 879998 w 8453265"/>
              <a:gd name="connsiteY6" fmla="*/ 6332636 h 6857994"/>
              <a:gd name="connsiteX7" fmla="*/ 7923089 w 8453265"/>
              <a:gd name="connsiteY7" fmla="*/ 6331431 h 6857994"/>
              <a:gd name="connsiteX8" fmla="*/ 7920707 w 8453265"/>
              <a:gd name="connsiteY8" fmla="*/ 6315820 h 6857994"/>
              <a:gd name="connsiteX9" fmla="*/ 880423 w 8453265"/>
              <a:gd name="connsiteY9" fmla="*/ 6317514 h 6857994"/>
              <a:gd name="connsiteX0" fmla="*/ 564560 w 8453265"/>
              <a:gd name="connsiteY0" fmla="*/ 0 h 6857994"/>
              <a:gd name="connsiteX1" fmla="*/ 8453265 w 8453265"/>
              <a:gd name="connsiteY1" fmla="*/ 0 h 6857994"/>
              <a:gd name="connsiteX2" fmla="*/ 8453265 w 8453265"/>
              <a:gd name="connsiteY2" fmla="*/ 6857994 h 6857994"/>
              <a:gd name="connsiteX3" fmla="*/ 564560 w 8453265"/>
              <a:gd name="connsiteY3" fmla="*/ 6857994 h 6857994"/>
              <a:gd name="connsiteX4" fmla="*/ 564560 w 8453265"/>
              <a:gd name="connsiteY4" fmla="*/ 0 h 6857994"/>
              <a:gd name="connsiteX5" fmla="*/ 880423 w 8453265"/>
              <a:gd name="connsiteY5" fmla="*/ 6317514 h 6857994"/>
              <a:gd name="connsiteX6" fmla="*/ 879998 w 8453265"/>
              <a:gd name="connsiteY6" fmla="*/ 6332636 h 6857994"/>
              <a:gd name="connsiteX7" fmla="*/ 7923089 w 8453265"/>
              <a:gd name="connsiteY7" fmla="*/ 6331431 h 6857994"/>
              <a:gd name="connsiteX8" fmla="*/ 7920707 w 8453265"/>
              <a:gd name="connsiteY8" fmla="*/ 6315820 h 6857994"/>
              <a:gd name="connsiteX9" fmla="*/ 880423 w 8453265"/>
              <a:gd name="connsiteY9" fmla="*/ 6317514 h 6857994"/>
              <a:gd name="connsiteX0" fmla="*/ 205950 w 8094655"/>
              <a:gd name="connsiteY0" fmla="*/ 0 h 6857994"/>
              <a:gd name="connsiteX1" fmla="*/ 8094655 w 8094655"/>
              <a:gd name="connsiteY1" fmla="*/ 0 h 6857994"/>
              <a:gd name="connsiteX2" fmla="*/ 8094655 w 8094655"/>
              <a:gd name="connsiteY2" fmla="*/ 6857994 h 6857994"/>
              <a:gd name="connsiteX3" fmla="*/ 205950 w 8094655"/>
              <a:gd name="connsiteY3" fmla="*/ 6857994 h 6857994"/>
              <a:gd name="connsiteX4" fmla="*/ 205950 w 8094655"/>
              <a:gd name="connsiteY4" fmla="*/ 0 h 6857994"/>
              <a:gd name="connsiteX5" fmla="*/ 521813 w 8094655"/>
              <a:gd name="connsiteY5" fmla="*/ 6317514 h 6857994"/>
              <a:gd name="connsiteX6" fmla="*/ 521388 w 8094655"/>
              <a:gd name="connsiteY6" fmla="*/ 6332636 h 6857994"/>
              <a:gd name="connsiteX7" fmla="*/ 7564479 w 8094655"/>
              <a:gd name="connsiteY7" fmla="*/ 6331431 h 6857994"/>
              <a:gd name="connsiteX8" fmla="*/ 7562097 w 8094655"/>
              <a:gd name="connsiteY8" fmla="*/ 6315820 h 6857994"/>
              <a:gd name="connsiteX9" fmla="*/ 521813 w 809465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17514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88381 w 7888705"/>
              <a:gd name="connsiteY5" fmla="*/ 6320012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88381 w 7888705"/>
              <a:gd name="connsiteY9" fmla="*/ 6320012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295160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295160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20817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48651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1143 w 7888705"/>
              <a:gd name="connsiteY8" fmla="*/ 631582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3094351 w 7888705"/>
              <a:gd name="connsiteY9" fmla="*/ 6318354 h 6857994"/>
              <a:gd name="connsiteX10" fmla="*/ 290879 w 7888705"/>
              <a:gd name="connsiteY10"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6146 w 7888705"/>
              <a:gd name="connsiteY8" fmla="*/ 6320818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8522 w 7888705"/>
              <a:gd name="connsiteY7" fmla="*/ 6381397 h 6857994"/>
              <a:gd name="connsiteX8" fmla="*/ 7356146 w 7888705"/>
              <a:gd name="connsiteY8" fmla="*/ 6320818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8522 w 7888705"/>
              <a:gd name="connsiteY7" fmla="*/ 6381397 h 6857994"/>
              <a:gd name="connsiteX8" fmla="*/ 7358644 w 7888705"/>
              <a:gd name="connsiteY8" fmla="*/ 624087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58644 w 7888705"/>
              <a:gd name="connsiteY8" fmla="*/ 624087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46612 w 7888705"/>
              <a:gd name="connsiteY8" fmla="*/ 630102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70676 w 7888705"/>
              <a:gd name="connsiteY8" fmla="*/ 6325092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403155 w 7888705"/>
              <a:gd name="connsiteY8" fmla="*/ 6322594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65680 w 7888705"/>
              <a:gd name="connsiteY8" fmla="*/ 6320096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7404 w 7888705"/>
              <a:gd name="connsiteY7" fmla="*/ 6330115 h 6857994"/>
              <a:gd name="connsiteX8" fmla="*/ 7365680 w 7888705"/>
              <a:gd name="connsiteY8" fmla="*/ 6320096 h 6857994"/>
              <a:gd name="connsiteX9" fmla="*/ 290879 w 7888705"/>
              <a:gd name="connsiteY9" fmla="*/ 6322510 h 6857994"/>
              <a:gd name="connsiteX0" fmla="*/ 51170 w 7939875"/>
              <a:gd name="connsiteY0" fmla="*/ 0 h 6857994"/>
              <a:gd name="connsiteX1" fmla="*/ 7939875 w 7939875"/>
              <a:gd name="connsiteY1" fmla="*/ 0 h 6857994"/>
              <a:gd name="connsiteX2" fmla="*/ 7939875 w 7939875"/>
              <a:gd name="connsiteY2" fmla="*/ 6857994 h 6857994"/>
              <a:gd name="connsiteX3" fmla="*/ 0 w 7939875"/>
              <a:gd name="connsiteY3" fmla="*/ 6857994 h 6857994"/>
              <a:gd name="connsiteX4" fmla="*/ 51170 w 7939875"/>
              <a:gd name="connsiteY4" fmla="*/ 0 h 6857994"/>
              <a:gd name="connsiteX5" fmla="*/ 342049 w 7939875"/>
              <a:gd name="connsiteY5" fmla="*/ 6322510 h 6857994"/>
              <a:gd name="connsiteX6" fmla="*/ 344123 w 7939875"/>
              <a:gd name="connsiteY6" fmla="*/ 6330137 h 6857994"/>
              <a:gd name="connsiteX7" fmla="*/ 7418574 w 7939875"/>
              <a:gd name="connsiteY7" fmla="*/ 6330115 h 6857994"/>
              <a:gd name="connsiteX8" fmla="*/ 7416850 w 7939875"/>
              <a:gd name="connsiteY8" fmla="*/ 6320096 h 6857994"/>
              <a:gd name="connsiteX9" fmla="*/ 342049 w 7939875"/>
              <a:gd name="connsiteY9" fmla="*/ 6322510 h 6857994"/>
              <a:gd name="connsiteX0" fmla="*/ 0 w 7939875"/>
              <a:gd name="connsiteY0" fmla="*/ 0 h 6862454"/>
              <a:gd name="connsiteX1" fmla="*/ 7939875 w 7939875"/>
              <a:gd name="connsiteY1" fmla="*/ 4460 h 6862454"/>
              <a:gd name="connsiteX2" fmla="*/ 7939875 w 7939875"/>
              <a:gd name="connsiteY2" fmla="*/ 6862454 h 6862454"/>
              <a:gd name="connsiteX3" fmla="*/ 0 w 7939875"/>
              <a:gd name="connsiteY3" fmla="*/ 6862454 h 6862454"/>
              <a:gd name="connsiteX4" fmla="*/ 0 w 7939875"/>
              <a:gd name="connsiteY4" fmla="*/ 0 h 6862454"/>
              <a:gd name="connsiteX5" fmla="*/ 342049 w 7939875"/>
              <a:gd name="connsiteY5" fmla="*/ 6326970 h 6862454"/>
              <a:gd name="connsiteX6" fmla="*/ 344123 w 7939875"/>
              <a:gd name="connsiteY6" fmla="*/ 6334597 h 6862454"/>
              <a:gd name="connsiteX7" fmla="*/ 7418574 w 7939875"/>
              <a:gd name="connsiteY7" fmla="*/ 6334575 h 6862454"/>
              <a:gd name="connsiteX8" fmla="*/ 7416850 w 7939875"/>
              <a:gd name="connsiteY8" fmla="*/ 6324556 h 6862454"/>
              <a:gd name="connsiteX9" fmla="*/ 342049 w 7939875"/>
              <a:gd name="connsiteY9" fmla="*/ 6326970 h 6862454"/>
              <a:gd name="connsiteX0" fmla="*/ 0 w 7939875"/>
              <a:gd name="connsiteY0" fmla="*/ 0 h 6862454"/>
              <a:gd name="connsiteX1" fmla="*/ 7939875 w 7939875"/>
              <a:gd name="connsiteY1" fmla="*/ 4460 h 6862454"/>
              <a:gd name="connsiteX2" fmla="*/ 7774994 w 7939875"/>
              <a:gd name="connsiteY2" fmla="*/ 6853533 h 6862454"/>
              <a:gd name="connsiteX3" fmla="*/ 0 w 7939875"/>
              <a:gd name="connsiteY3" fmla="*/ 6862454 h 6862454"/>
              <a:gd name="connsiteX4" fmla="*/ 0 w 7939875"/>
              <a:gd name="connsiteY4" fmla="*/ 0 h 6862454"/>
              <a:gd name="connsiteX5" fmla="*/ 342049 w 7939875"/>
              <a:gd name="connsiteY5" fmla="*/ 6326970 h 6862454"/>
              <a:gd name="connsiteX6" fmla="*/ 344123 w 7939875"/>
              <a:gd name="connsiteY6" fmla="*/ 6334597 h 6862454"/>
              <a:gd name="connsiteX7" fmla="*/ 7418574 w 7939875"/>
              <a:gd name="connsiteY7" fmla="*/ 6334575 h 6862454"/>
              <a:gd name="connsiteX8" fmla="*/ 7416850 w 7939875"/>
              <a:gd name="connsiteY8" fmla="*/ 6324556 h 6862454"/>
              <a:gd name="connsiteX9" fmla="*/ 342049 w 7939875"/>
              <a:gd name="connsiteY9" fmla="*/ 6326970 h 6862454"/>
              <a:gd name="connsiteX0" fmla="*/ 0 w 7939875"/>
              <a:gd name="connsiteY0" fmla="*/ 0 h 6862454"/>
              <a:gd name="connsiteX1" fmla="*/ 7939875 w 7939875"/>
              <a:gd name="connsiteY1" fmla="*/ 4460 h 6862454"/>
              <a:gd name="connsiteX2" fmla="*/ 7774994 w 7939875"/>
              <a:gd name="connsiteY2" fmla="*/ 6857994 h 6862454"/>
              <a:gd name="connsiteX3" fmla="*/ 0 w 7939875"/>
              <a:gd name="connsiteY3" fmla="*/ 6862454 h 6862454"/>
              <a:gd name="connsiteX4" fmla="*/ 0 w 7939875"/>
              <a:gd name="connsiteY4" fmla="*/ 0 h 6862454"/>
              <a:gd name="connsiteX5" fmla="*/ 342049 w 7939875"/>
              <a:gd name="connsiteY5" fmla="*/ 6326970 h 6862454"/>
              <a:gd name="connsiteX6" fmla="*/ 344123 w 7939875"/>
              <a:gd name="connsiteY6" fmla="*/ 6334597 h 6862454"/>
              <a:gd name="connsiteX7" fmla="*/ 7418574 w 7939875"/>
              <a:gd name="connsiteY7" fmla="*/ 6334575 h 6862454"/>
              <a:gd name="connsiteX8" fmla="*/ 7416850 w 7939875"/>
              <a:gd name="connsiteY8" fmla="*/ 6324556 h 6862454"/>
              <a:gd name="connsiteX9" fmla="*/ 342049 w 7939875"/>
              <a:gd name="connsiteY9" fmla="*/ 6326970 h 6862454"/>
              <a:gd name="connsiteX0" fmla="*/ 0 w 7939875"/>
              <a:gd name="connsiteY0" fmla="*/ 0 h 6862454"/>
              <a:gd name="connsiteX1" fmla="*/ 7939875 w 7939875"/>
              <a:gd name="connsiteY1" fmla="*/ 4460 h 6862454"/>
              <a:gd name="connsiteX2" fmla="*/ 7769309 w 7939875"/>
              <a:gd name="connsiteY2" fmla="*/ 6862454 h 6862454"/>
              <a:gd name="connsiteX3" fmla="*/ 0 w 7939875"/>
              <a:gd name="connsiteY3" fmla="*/ 6862454 h 6862454"/>
              <a:gd name="connsiteX4" fmla="*/ 0 w 7939875"/>
              <a:gd name="connsiteY4" fmla="*/ 0 h 6862454"/>
              <a:gd name="connsiteX5" fmla="*/ 342049 w 7939875"/>
              <a:gd name="connsiteY5" fmla="*/ 6326970 h 6862454"/>
              <a:gd name="connsiteX6" fmla="*/ 344123 w 7939875"/>
              <a:gd name="connsiteY6" fmla="*/ 6334597 h 6862454"/>
              <a:gd name="connsiteX7" fmla="*/ 7418574 w 7939875"/>
              <a:gd name="connsiteY7" fmla="*/ 6334575 h 6862454"/>
              <a:gd name="connsiteX8" fmla="*/ 7416850 w 7939875"/>
              <a:gd name="connsiteY8" fmla="*/ 6324556 h 6862454"/>
              <a:gd name="connsiteX9" fmla="*/ 342049 w 7939875"/>
              <a:gd name="connsiteY9" fmla="*/ 6326970 h 6862454"/>
              <a:gd name="connsiteX0" fmla="*/ 0 w 7774994"/>
              <a:gd name="connsiteY0" fmla="*/ 0 h 6862454"/>
              <a:gd name="connsiteX1" fmla="*/ 7774994 w 7774994"/>
              <a:gd name="connsiteY1" fmla="*/ 0 h 6862454"/>
              <a:gd name="connsiteX2" fmla="*/ 7769309 w 7774994"/>
              <a:gd name="connsiteY2" fmla="*/ 6862454 h 6862454"/>
              <a:gd name="connsiteX3" fmla="*/ 0 w 7774994"/>
              <a:gd name="connsiteY3" fmla="*/ 6862454 h 6862454"/>
              <a:gd name="connsiteX4" fmla="*/ 0 w 7774994"/>
              <a:gd name="connsiteY4" fmla="*/ 0 h 6862454"/>
              <a:gd name="connsiteX5" fmla="*/ 342049 w 7774994"/>
              <a:gd name="connsiteY5" fmla="*/ 6326970 h 6862454"/>
              <a:gd name="connsiteX6" fmla="*/ 344123 w 7774994"/>
              <a:gd name="connsiteY6" fmla="*/ 6334597 h 6862454"/>
              <a:gd name="connsiteX7" fmla="*/ 7418574 w 7774994"/>
              <a:gd name="connsiteY7" fmla="*/ 6334575 h 6862454"/>
              <a:gd name="connsiteX8" fmla="*/ 7416850 w 7774994"/>
              <a:gd name="connsiteY8" fmla="*/ 6324556 h 6862454"/>
              <a:gd name="connsiteX9" fmla="*/ 342049 w 7774994"/>
              <a:gd name="connsiteY9" fmla="*/ 6326970 h 6862454"/>
              <a:gd name="connsiteX0" fmla="*/ 0 w 7774994"/>
              <a:gd name="connsiteY0" fmla="*/ 0 h 6862454"/>
              <a:gd name="connsiteX1" fmla="*/ 7774994 w 7774994"/>
              <a:gd name="connsiteY1" fmla="*/ 0 h 6862454"/>
              <a:gd name="connsiteX2" fmla="*/ 7772152 w 7774994"/>
              <a:gd name="connsiteY2" fmla="*/ 6862454 h 6862454"/>
              <a:gd name="connsiteX3" fmla="*/ 0 w 7774994"/>
              <a:gd name="connsiteY3" fmla="*/ 6862454 h 6862454"/>
              <a:gd name="connsiteX4" fmla="*/ 0 w 7774994"/>
              <a:gd name="connsiteY4" fmla="*/ 0 h 6862454"/>
              <a:gd name="connsiteX5" fmla="*/ 342049 w 7774994"/>
              <a:gd name="connsiteY5" fmla="*/ 6326970 h 6862454"/>
              <a:gd name="connsiteX6" fmla="*/ 344123 w 7774994"/>
              <a:gd name="connsiteY6" fmla="*/ 6334597 h 6862454"/>
              <a:gd name="connsiteX7" fmla="*/ 7418574 w 7774994"/>
              <a:gd name="connsiteY7" fmla="*/ 6334575 h 6862454"/>
              <a:gd name="connsiteX8" fmla="*/ 7416850 w 7774994"/>
              <a:gd name="connsiteY8" fmla="*/ 6324556 h 6862454"/>
              <a:gd name="connsiteX9" fmla="*/ 342049 w 7774994"/>
              <a:gd name="connsiteY9" fmla="*/ 6326970 h 6862454"/>
              <a:gd name="connsiteX0" fmla="*/ 0 w 7774994"/>
              <a:gd name="connsiteY0" fmla="*/ 0 h 6862454"/>
              <a:gd name="connsiteX1" fmla="*/ 7774994 w 7774994"/>
              <a:gd name="connsiteY1" fmla="*/ 0 h 6862454"/>
              <a:gd name="connsiteX2" fmla="*/ 7757915 w 7774994"/>
              <a:gd name="connsiteY2" fmla="*/ 6862454 h 6862454"/>
              <a:gd name="connsiteX3" fmla="*/ 0 w 7774994"/>
              <a:gd name="connsiteY3" fmla="*/ 6862454 h 6862454"/>
              <a:gd name="connsiteX4" fmla="*/ 0 w 7774994"/>
              <a:gd name="connsiteY4" fmla="*/ 0 h 6862454"/>
              <a:gd name="connsiteX5" fmla="*/ 342049 w 7774994"/>
              <a:gd name="connsiteY5" fmla="*/ 6326970 h 6862454"/>
              <a:gd name="connsiteX6" fmla="*/ 344123 w 7774994"/>
              <a:gd name="connsiteY6" fmla="*/ 6334597 h 6862454"/>
              <a:gd name="connsiteX7" fmla="*/ 7418574 w 7774994"/>
              <a:gd name="connsiteY7" fmla="*/ 6334575 h 6862454"/>
              <a:gd name="connsiteX8" fmla="*/ 7416850 w 7774994"/>
              <a:gd name="connsiteY8" fmla="*/ 6324556 h 6862454"/>
              <a:gd name="connsiteX9" fmla="*/ 342049 w 7774994"/>
              <a:gd name="connsiteY9" fmla="*/ 6326970 h 6862454"/>
              <a:gd name="connsiteX0" fmla="*/ 0 w 7758096"/>
              <a:gd name="connsiteY0" fmla="*/ 0 h 6862454"/>
              <a:gd name="connsiteX1" fmla="*/ 7756689 w 7758096"/>
              <a:gd name="connsiteY1" fmla="*/ 0 h 6862454"/>
              <a:gd name="connsiteX2" fmla="*/ 7757915 w 7758096"/>
              <a:gd name="connsiteY2" fmla="*/ 6862454 h 6862454"/>
              <a:gd name="connsiteX3" fmla="*/ 0 w 7758096"/>
              <a:gd name="connsiteY3" fmla="*/ 6862454 h 6862454"/>
              <a:gd name="connsiteX4" fmla="*/ 0 w 7758096"/>
              <a:gd name="connsiteY4" fmla="*/ 0 h 6862454"/>
              <a:gd name="connsiteX5" fmla="*/ 342049 w 7758096"/>
              <a:gd name="connsiteY5" fmla="*/ 6326970 h 6862454"/>
              <a:gd name="connsiteX6" fmla="*/ 344123 w 7758096"/>
              <a:gd name="connsiteY6" fmla="*/ 6334597 h 6862454"/>
              <a:gd name="connsiteX7" fmla="*/ 7418574 w 7758096"/>
              <a:gd name="connsiteY7" fmla="*/ 6334575 h 6862454"/>
              <a:gd name="connsiteX8" fmla="*/ 7416850 w 7758096"/>
              <a:gd name="connsiteY8" fmla="*/ 6324556 h 6862454"/>
              <a:gd name="connsiteX9" fmla="*/ 342049 w 7758096"/>
              <a:gd name="connsiteY9" fmla="*/ 6326970 h 686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58096" h="6862454">
                <a:moveTo>
                  <a:pt x="0" y="0"/>
                </a:moveTo>
                <a:lnTo>
                  <a:pt x="7756689" y="0"/>
                </a:lnTo>
                <a:cubicBezTo>
                  <a:pt x="7755742" y="2287485"/>
                  <a:pt x="7758862" y="4574969"/>
                  <a:pt x="7757915" y="6862454"/>
                </a:cubicBezTo>
                <a:lnTo>
                  <a:pt x="0" y="6862454"/>
                </a:lnTo>
                <a:lnTo>
                  <a:pt x="0" y="0"/>
                </a:lnTo>
                <a:close/>
                <a:moveTo>
                  <a:pt x="342049" y="6326970"/>
                </a:moveTo>
                <a:cubicBezTo>
                  <a:pt x="338537" y="6326694"/>
                  <a:pt x="343363" y="6335355"/>
                  <a:pt x="344123" y="6334597"/>
                </a:cubicBezTo>
                <a:lnTo>
                  <a:pt x="7418574" y="6334575"/>
                </a:lnTo>
                <a:cubicBezTo>
                  <a:pt x="7418613" y="6331870"/>
                  <a:pt x="7416811" y="6327261"/>
                  <a:pt x="7416850" y="6324556"/>
                </a:cubicBezTo>
                <a:lnTo>
                  <a:pt x="342049" y="6326970"/>
                </a:lnTo>
                <a:close/>
              </a:path>
            </a:pathLst>
          </a:custGeom>
          <a:noFill/>
          <a:ln>
            <a:noFill/>
          </a:ln>
        </p:spPr>
        <p:txBody>
          <a:bodyPr anchor="ctr"/>
          <a:lstStyle>
            <a:lvl1pPr algn="ctr">
              <a:defRPr/>
            </a:lvl1pPr>
          </a:lstStyle>
          <a:p>
            <a:r>
              <a:rPr lang="en-US"/>
              <a:t>Click icon to add picture</a:t>
            </a:r>
            <a:endParaRPr lang="en-GB" dirty="0"/>
          </a:p>
        </p:txBody>
      </p:sp>
      <p:sp>
        <p:nvSpPr>
          <p:cNvPr id="2" name="Title 1">
            <a:extLst>
              <a:ext uri="{FF2B5EF4-FFF2-40B4-BE49-F238E27FC236}">
                <a16:creationId xmlns:a16="http://schemas.microsoft.com/office/drawing/2014/main" id="{2D62CECC-812A-4205-A02D-AE94D686B5AB}"/>
              </a:ext>
            </a:extLst>
          </p:cNvPr>
          <p:cNvSpPr>
            <a:spLocks noGrp="1"/>
          </p:cNvSpPr>
          <p:nvPr>
            <p:ph type="ctrTitle" hasCustomPrompt="1"/>
          </p:nvPr>
        </p:nvSpPr>
        <p:spPr>
          <a:xfrm>
            <a:off x="532799" y="532800"/>
            <a:ext cx="6120000" cy="1404000"/>
          </a:xfrm>
          <a:solidFill>
            <a:schemeClr val="accent2"/>
          </a:solidFill>
          <a:ln>
            <a:noFill/>
          </a:ln>
        </p:spPr>
        <p:txBody>
          <a:bodyPr wrap="none" lIns="288000" tIns="108000" rIns="0" bIns="144000" anchor="t">
            <a:normAutofit/>
          </a:bodyPr>
          <a:lstStyle>
            <a:lvl1pPr algn="l">
              <a:lnSpc>
                <a:spcPts val="9360"/>
              </a:lnSpc>
              <a:defRPr sz="7800">
                <a:solidFill>
                  <a:schemeClr val="bg1"/>
                </a:solidFill>
              </a:defRPr>
            </a:lvl1pPr>
          </a:lstStyle>
          <a:p>
            <a:r>
              <a:rPr lang="en-US" dirty="0"/>
              <a:t>Divider page</a:t>
            </a:r>
            <a:endParaRPr lang="en-GB" dirty="0"/>
          </a:p>
        </p:txBody>
      </p:sp>
      <p:sp>
        <p:nvSpPr>
          <p:cNvPr id="3" name="Subtitle 2">
            <a:extLst>
              <a:ext uri="{FF2B5EF4-FFF2-40B4-BE49-F238E27FC236}">
                <a16:creationId xmlns:a16="http://schemas.microsoft.com/office/drawing/2014/main" id="{53948F01-6AB4-43BE-9CD1-BF2F9829B91C}"/>
              </a:ext>
            </a:extLst>
          </p:cNvPr>
          <p:cNvSpPr>
            <a:spLocks noGrp="1"/>
          </p:cNvSpPr>
          <p:nvPr>
            <p:ph type="subTitle" idx="1" hasCustomPrompt="1"/>
          </p:nvPr>
        </p:nvSpPr>
        <p:spPr>
          <a:xfrm>
            <a:off x="532800" y="1926000"/>
            <a:ext cx="5904000" cy="1224001"/>
          </a:xfrm>
          <a:solidFill>
            <a:schemeClr val="accent2"/>
          </a:solidFill>
          <a:ln>
            <a:noFill/>
          </a:ln>
        </p:spPr>
        <p:txBody>
          <a:bodyPr wrap="none" lIns="288000" tIns="108000" rIns="108000" bIns="0">
            <a:normAutofit/>
          </a:bodyPr>
          <a:lstStyle>
            <a:lvl1pPr marL="0" indent="0" algn="l">
              <a:lnSpc>
                <a:spcPts val="7400"/>
              </a:lnSpc>
              <a:spcAft>
                <a:spcPts val="0"/>
              </a:spcAft>
              <a:buNone/>
              <a:defRPr sz="7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lorem ipsum</a:t>
            </a:r>
          </a:p>
        </p:txBody>
      </p:sp>
      <p:sp>
        <p:nvSpPr>
          <p:cNvPr id="11" name="Footer Placeholder 2">
            <a:extLst>
              <a:ext uri="{FF2B5EF4-FFF2-40B4-BE49-F238E27FC236}">
                <a16:creationId xmlns:a16="http://schemas.microsoft.com/office/drawing/2014/main" id="{582E5B82-F41C-4EA2-98E1-4D13CAB56062}"/>
              </a:ext>
            </a:extLst>
          </p:cNvPr>
          <p:cNvSpPr>
            <a:spLocks noGrp="1"/>
          </p:cNvSpPr>
          <p:nvPr>
            <p:ph type="ftr" sz="quarter" idx="11"/>
          </p:nvPr>
        </p:nvSpPr>
        <p:spPr>
          <a:xfrm>
            <a:off x="5159829" y="6392168"/>
            <a:ext cx="6108343" cy="275831"/>
          </a:xfrm>
          <a:noFill/>
        </p:spPr>
        <p:txBody>
          <a:bodyPr/>
          <a:lstStyle>
            <a:lvl1pPr>
              <a:defRPr>
                <a:solidFill>
                  <a:schemeClr val="bg1"/>
                </a:solidFill>
              </a:defRPr>
            </a:lvl1pPr>
          </a:lstStyle>
          <a:p>
            <a:r>
              <a:rPr lang="en-GB" b="1" dirty="0"/>
              <a:t>Presentation title </a:t>
            </a:r>
            <a:r>
              <a:rPr lang="en-GB" dirty="0"/>
              <a:t>Section name </a:t>
            </a:r>
          </a:p>
        </p:txBody>
      </p:sp>
      <p:sp>
        <p:nvSpPr>
          <p:cNvPr id="14" name="Slide Number Placeholder 3">
            <a:extLst>
              <a:ext uri="{FF2B5EF4-FFF2-40B4-BE49-F238E27FC236}">
                <a16:creationId xmlns:a16="http://schemas.microsoft.com/office/drawing/2014/main" id="{19D0375A-7D3F-4018-ABC1-7617E58EC833}"/>
              </a:ext>
            </a:extLst>
          </p:cNvPr>
          <p:cNvSpPr>
            <a:spLocks noGrp="1"/>
          </p:cNvSpPr>
          <p:nvPr>
            <p:ph type="sldNum" sz="quarter" idx="12"/>
          </p:nvPr>
        </p:nvSpPr>
        <p:spPr>
          <a:xfrm>
            <a:off x="11309598" y="6393600"/>
            <a:ext cx="378395" cy="279768"/>
          </a:xfrm>
        </p:spPr>
        <p:txBody>
          <a:bodyPr/>
          <a:lstStyle>
            <a:lvl1pPr>
              <a:defRPr>
                <a:solidFill>
                  <a:schemeClr val="bg1"/>
                </a:solidFill>
              </a:defRPr>
            </a:lvl1pPr>
          </a:lstStyle>
          <a:p>
            <a:fld id="{B3D29D02-703E-4631-95A9-4E3B059CE6D1}" type="slidenum">
              <a:rPr lang="en-GB" smtClean="0"/>
              <a:pPr/>
              <a:t>‹#›</a:t>
            </a:fld>
            <a:endParaRPr lang="en-GB"/>
          </a:p>
        </p:txBody>
      </p:sp>
      <p:sp>
        <p:nvSpPr>
          <p:cNvPr id="20" name="Text Placeholder 9">
            <a:extLst>
              <a:ext uri="{FF2B5EF4-FFF2-40B4-BE49-F238E27FC236}">
                <a16:creationId xmlns:a16="http://schemas.microsoft.com/office/drawing/2014/main" id="{8020A74D-468B-46AC-A14D-E9619DC3A33F}"/>
              </a:ext>
            </a:extLst>
          </p:cNvPr>
          <p:cNvSpPr>
            <a:spLocks noGrp="1"/>
          </p:cNvSpPr>
          <p:nvPr>
            <p:ph type="body" sz="quarter" idx="15" hasCustomPrompt="1"/>
          </p:nvPr>
        </p:nvSpPr>
        <p:spPr>
          <a:xfrm>
            <a:off x="531813" y="6375600"/>
            <a:ext cx="3551725" cy="292394"/>
          </a:xfrm>
        </p:spPr>
        <p:txBody>
          <a:bodyPr/>
          <a:lstStyle>
            <a:lvl1pPr>
              <a:lnSpc>
                <a:spcPct val="100000"/>
              </a:lnSpc>
              <a:spcAft>
                <a:spcPts val="0"/>
              </a:spcAft>
              <a:defRPr sz="1300" b="1">
                <a:solidFill>
                  <a:schemeClr val="bg1"/>
                </a:solidFill>
              </a:defRPr>
            </a:lvl1pPr>
          </a:lstStyle>
          <a:p>
            <a:pPr lvl="0"/>
            <a:r>
              <a:rPr lang="en-GB" dirty="0"/>
              <a:t>Equality and Human Rights Commission</a:t>
            </a:r>
          </a:p>
        </p:txBody>
      </p:sp>
      <p:sp>
        <p:nvSpPr>
          <p:cNvPr id="8" name="Picture Placeholder 6">
            <a:extLst>
              <a:ext uri="{FF2B5EF4-FFF2-40B4-BE49-F238E27FC236}">
                <a16:creationId xmlns:a16="http://schemas.microsoft.com/office/drawing/2014/main" id="{678456FA-F0E9-4DD7-8870-29B134F5B8B4}"/>
              </a:ext>
            </a:extLst>
          </p:cNvPr>
          <p:cNvSpPr>
            <a:spLocks noGrp="1"/>
          </p:cNvSpPr>
          <p:nvPr>
            <p:ph type="pic" sz="quarter" idx="14"/>
          </p:nvPr>
        </p:nvSpPr>
        <p:spPr>
          <a:xfrm>
            <a:off x="1" y="0"/>
            <a:ext cx="12204000" cy="6857994"/>
          </a:xfrm>
          <a:custGeom>
            <a:avLst/>
            <a:gdLst>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511126 w 7888705"/>
              <a:gd name="connsiteY6" fmla="*/ 6346868 h 6857994"/>
              <a:gd name="connsiteX7" fmla="*/ 7377579 w 7888705"/>
              <a:gd name="connsiteY7" fmla="*/ 6346868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315438 w 7888705"/>
              <a:gd name="connsiteY6" fmla="*/ 6332636 h 6857994"/>
              <a:gd name="connsiteX7" fmla="*/ 7377579 w 7888705"/>
              <a:gd name="connsiteY7" fmla="*/ 6346868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315438 w 7888705"/>
              <a:gd name="connsiteY6" fmla="*/ 6332636 h 6857994"/>
              <a:gd name="connsiteX7" fmla="*/ 7377579 w 7888705"/>
              <a:gd name="connsiteY7" fmla="*/ 6336194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035626 h 6857994"/>
              <a:gd name="connsiteX6" fmla="*/ 315438 w 7888705"/>
              <a:gd name="connsiteY6" fmla="*/ 6332636 h 6857994"/>
              <a:gd name="connsiteX7" fmla="*/ 7377579 w 7888705"/>
              <a:gd name="connsiteY7" fmla="*/ 6336194 h 6857994"/>
              <a:gd name="connsiteX8" fmla="*/ 7377579 w 7888705"/>
              <a:gd name="connsiteY8" fmla="*/ 511126 h 6857994"/>
              <a:gd name="connsiteX9" fmla="*/ 320626 w 7888705"/>
              <a:gd name="connsiteY9" fmla="*/ 60356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035626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20626 w 7888705"/>
              <a:gd name="connsiteY9" fmla="*/ 60356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319895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20626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77579 w 7888705"/>
              <a:gd name="connsiteY7" fmla="*/ 6336194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60910 w 7888705"/>
              <a:gd name="connsiteY7" fmla="*/ 6331431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564560 w 8453265"/>
              <a:gd name="connsiteY0" fmla="*/ 0 h 6857994"/>
              <a:gd name="connsiteX1" fmla="*/ 8453265 w 8453265"/>
              <a:gd name="connsiteY1" fmla="*/ 0 h 6857994"/>
              <a:gd name="connsiteX2" fmla="*/ 8453265 w 8453265"/>
              <a:gd name="connsiteY2" fmla="*/ 6857994 h 6857994"/>
              <a:gd name="connsiteX3" fmla="*/ 564560 w 8453265"/>
              <a:gd name="connsiteY3" fmla="*/ 6857994 h 6857994"/>
              <a:gd name="connsiteX4" fmla="*/ 564560 w 8453265"/>
              <a:gd name="connsiteY4" fmla="*/ 0 h 6857994"/>
              <a:gd name="connsiteX5" fmla="*/ 880423 w 8453265"/>
              <a:gd name="connsiteY5" fmla="*/ 6317514 h 6857994"/>
              <a:gd name="connsiteX6" fmla="*/ 879998 w 8453265"/>
              <a:gd name="connsiteY6" fmla="*/ 6332636 h 6857994"/>
              <a:gd name="connsiteX7" fmla="*/ 7923089 w 8453265"/>
              <a:gd name="connsiteY7" fmla="*/ 6331431 h 6857994"/>
              <a:gd name="connsiteX8" fmla="*/ 7920707 w 8453265"/>
              <a:gd name="connsiteY8" fmla="*/ 6315820 h 6857994"/>
              <a:gd name="connsiteX9" fmla="*/ 880423 w 8453265"/>
              <a:gd name="connsiteY9" fmla="*/ 6317514 h 6857994"/>
              <a:gd name="connsiteX0" fmla="*/ 564560 w 8453265"/>
              <a:gd name="connsiteY0" fmla="*/ 0 h 6857994"/>
              <a:gd name="connsiteX1" fmla="*/ 8453265 w 8453265"/>
              <a:gd name="connsiteY1" fmla="*/ 0 h 6857994"/>
              <a:gd name="connsiteX2" fmla="*/ 8453265 w 8453265"/>
              <a:gd name="connsiteY2" fmla="*/ 6857994 h 6857994"/>
              <a:gd name="connsiteX3" fmla="*/ 564560 w 8453265"/>
              <a:gd name="connsiteY3" fmla="*/ 6857994 h 6857994"/>
              <a:gd name="connsiteX4" fmla="*/ 564560 w 8453265"/>
              <a:gd name="connsiteY4" fmla="*/ 0 h 6857994"/>
              <a:gd name="connsiteX5" fmla="*/ 880423 w 8453265"/>
              <a:gd name="connsiteY5" fmla="*/ 6317514 h 6857994"/>
              <a:gd name="connsiteX6" fmla="*/ 879998 w 8453265"/>
              <a:gd name="connsiteY6" fmla="*/ 6332636 h 6857994"/>
              <a:gd name="connsiteX7" fmla="*/ 7923089 w 8453265"/>
              <a:gd name="connsiteY7" fmla="*/ 6331431 h 6857994"/>
              <a:gd name="connsiteX8" fmla="*/ 7920707 w 8453265"/>
              <a:gd name="connsiteY8" fmla="*/ 6315820 h 6857994"/>
              <a:gd name="connsiteX9" fmla="*/ 880423 w 8453265"/>
              <a:gd name="connsiteY9" fmla="*/ 6317514 h 6857994"/>
              <a:gd name="connsiteX0" fmla="*/ 205950 w 8094655"/>
              <a:gd name="connsiteY0" fmla="*/ 0 h 6857994"/>
              <a:gd name="connsiteX1" fmla="*/ 8094655 w 8094655"/>
              <a:gd name="connsiteY1" fmla="*/ 0 h 6857994"/>
              <a:gd name="connsiteX2" fmla="*/ 8094655 w 8094655"/>
              <a:gd name="connsiteY2" fmla="*/ 6857994 h 6857994"/>
              <a:gd name="connsiteX3" fmla="*/ 205950 w 8094655"/>
              <a:gd name="connsiteY3" fmla="*/ 6857994 h 6857994"/>
              <a:gd name="connsiteX4" fmla="*/ 205950 w 8094655"/>
              <a:gd name="connsiteY4" fmla="*/ 0 h 6857994"/>
              <a:gd name="connsiteX5" fmla="*/ 521813 w 8094655"/>
              <a:gd name="connsiteY5" fmla="*/ 6317514 h 6857994"/>
              <a:gd name="connsiteX6" fmla="*/ 521388 w 8094655"/>
              <a:gd name="connsiteY6" fmla="*/ 6332636 h 6857994"/>
              <a:gd name="connsiteX7" fmla="*/ 7564479 w 8094655"/>
              <a:gd name="connsiteY7" fmla="*/ 6331431 h 6857994"/>
              <a:gd name="connsiteX8" fmla="*/ 7562097 w 8094655"/>
              <a:gd name="connsiteY8" fmla="*/ 6315820 h 6857994"/>
              <a:gd name="connsiteX9" fmla="*/ 521813 w 809465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17514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88381 w 7888705"/>
              <a:gd name="connsiteY5" fmla="*/ 6320012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88381 w 7888705"/>
              <a:gd name="connsiteY9" fmla="*/ 6320012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295160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295160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20817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48651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1143 w 7888705"/>
              <a:gd name="connsiteY8" fmla="*/ 631582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3094351 w 7888705"/>
              <a:gd name="connsiteY9" fmla="*/ 6318354 h 6857994"/>
              <a:gd name="connsiteX10" fmla="*/ 290879 w 7888705"/>
              <a:gd name="connsiteY10"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6146 w 7888705"/>
              <a:gd name="connsiteY8" fmla="*/ 6320818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8522 w 7888705"/>
              <a:gd name="connsiteY7" fmla="*/ 6381397 h 6857994"/>
              <a:gd name="connsiteX8" fmla="*/ 7356146 w 7888705"/>
              <a:gd name="connsiteY8" fmla="*/ 6320818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8522 w 7888705"/>
              <a:gd name="connsiteY7" fmla="*/ 6381397 h 6857994"/>
              <a:gd name="connsiteX8" fmla="*/ 7358644 w 7888705"/>
              <a:gd name="connsiteY8" fmla="*/ 624087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58644 w 7888705"/>
              <a:gd name="connsiteY8" fmla="*/ 624087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46612 w 7888705"/>
              <a:gd name="connsiteY8" fmla="*/ 630102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70676 w 7888705"/>
              <a:gd name="connsiteY8" fmla="*/ 6325092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403155 w 7888705"/>
              <a:gd name="connsiteY8" fmla="*/ 6322594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65680 w 7888705"/>
              <a:gd name="connsiteY8" fmla="*/ 6320096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7404 w 7888705"/>
              <a:gd name="connsiteY7" fmla="*/ 6330115 h 6857994"/>
              <a:gd name="connsiteX8" fmla="*/ 7365680 w 7888705"/>
              <a:gd name="connsiteY8" fmla="*/ 6320096 h 6857994"/>
              <a:gd name="connsiteX9" fmla="*/ 290879 w 7888705"/>
              <a:gd name="connsiteY9" fmla="*/ 6322510 h 68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88705" h="6857994">
                <a:moveTo>
                  <a:pt x="0" y="0"/>
                </a:moveTo>
                <a:lnTo>
                  <a:pt x="7888705" y="0"/>
                </a:lnTo>
                <a:lnTo>
                  <a:pt x="7888705" y="6857994"/>
                </a:lnTo>
                <a:lnTo>
                  <a:pt x="0" y="6857994"/>
                </a:lnTo>
                <a:lnTo>
                  <a:pt x="0" y="0"/>
                </a:lnTo>
                <a:close/>
                <a:moveTo>
                  <a:pt x="290879" y="6322510"/>
                </a:moveTo>
                <a:cubicBezTo>
                  <a:pt x="287367" y="6322234"/>
                  <a:pt x="292193" y="6330895"/>
                  <a:pt x="292953" y="6330137"/>
                </a:cubicBezTo>
                <a:lnTo>
                  <a:pt x="7367404" y="6330115"/>
                </a:lnTo>
                <a:cubicBezTo>
                  <a:pt x="7367443" y="6327410"/>
                  <a:pt x="7365641" y="6322801"/>
                  <a:pt x="7365680" y="6320096"/>
                </a:cubicBezTo>
                <a:lnTo>
                  <a:pt x="290879" y="6322510"/>
                </a:lnTo>
                <a:close/>
              </a:path>
            </a:pathLst>
          </a:custGeom>
          <a:noFill/>
          <a:ln>
            <a:noFill/>
          </a:ln>
        </p:spPr>
        <p:txBody>
          <a:bodyPr anchor="ctr"/>
          <a:lstStyle>
            <a:lvl1pPr algn="ctr">
              <a:defRPr>
                <a:solidFill>
                  <a:schemeClr val="bg1"/>
                </a:solidFill>
              </a:defRPr>
            </a:lvl1pPr>
          </a:lstStyle>
          <a:p>
            <a:r>
              <a:rPr lang="en-US"/>
              <a:t>Click icon to add picture</a:t>
            </a:r>
            <a:endParaRPr lang="en-GB" dirty="0"/>
          </a:p>
        </p:txBody>
      </p:sp>
    </p:spTree>
    <p:extLst>
      <p:ext uri="{BB962C8B-B14F-4D97-AF65-F5344CB8AC3E}">
        <p14:creationId xmlns:p14="http://schemas.microsoft.com/office/powerpoint/2010/main" val="1548014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417BF-892B-4E66-BE1E-86111B411AC6}"/>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2DCDCD42-C654-4170-B655-BB2A8C5A81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715F87CF-0513-4D13-953E-F804507D3358}"/>
              </a:ext>
            </a:extLst>
          </p:cNvPr>
          <p:cNvSpPr>
            <a:spLocks noGrp="1"/>
          </p:cNvSpPr>
          <p:nvPr>
            <p:ph type="ftr" sz="quarter" idx="11"/>
          </p:nvPr>
        </p:nvSpPr>
        <p:spPr/>
        <p:txBody>
          <a:bodyPr/>
          <a:lstStyle/>
          <a:p>
            <a:r>
              <a:rPr lang="en-GB" b="1" dirty="0"/>
              <a:t>Presentation title </a:t>
            </a:r>
            <a:r>
              <a:rPr lang="en-GB" dirty="0"/>
              <a:t>Section name </a:t>
            </a:r>
          </a:p>
        </p:txBody>
      </p:sp>
      <p:sp>
        <p:nvSpPr>
          <p:cNvPr id="6" name="Slide Number Placeholder 5">
            <a:extLst>
              <a:ext uri="{FF2B5EF4-FFF2-40B4-BE49-F238E27FC236}">
                <a16:creationId xmlns:a16="http://schemas.microsoft.com/office/drawing/2014/main" id="{359B1F4D-9ADF-4D43-8B2A-098252AC952E}"/>
              </a:ext>
            </a:extLst>
          </p:cNvPr>
          <p:cNvSpPr>
            <a:spLocks noGrp="1"/>
          </p:cNvSpPr>
          <p:nvPr>
            <p:ph type="sldNum" sz="quarter" idx="12"/>
          </p:nvPr>
        </p:nvSpPr>
        <p:spPr/>
        <p:txBody>
          <a:bodyPr/>
          <a:lstStyle/>
          <a:p>
            <a:fld id="{B3D29D02-703E-4631-95A9-4E3B059CE6D1}" type="slidenum">
              <a:rPr lang="en-GB" smtClean="0"/>
              <a:t>‹#›</a:t>
            </a:fld>
            <a:endParaRPr lang="en-GB"/>
          </a:p>
        </p:txBody>
      </p:sp>
      <p:cxnSp>
        <p:nvCxnSpPr>
          <p:cNvPr id="8" name="Straight Connector 7">
            <a:extLst>
              <a:ext uri="{FF2B5EF4-FFF2-40B4-BE49-F238E27FC236}">
                <a16:creationId xmlns:a16="http://schemas.microsoft.com/office/drawing/2014/main" id="{25CBB4BE-44DB-44AA-B83A-AC6D09534349}"/>
              </a:ext>
            </a:extLst>
          </p:cNvPr>
          <p:cNvCxnSpPr/>
          <p:nvPr userDrawn="1"/>
        </p:nvCxnSpPr>
        <p:spPr>
          <a:xfrm>
            <a:off x="531154" y="536520"/>
            <a:ext cx="1112400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2DC32D0-5E7A-4911-BD32-A7E7163439A8}"/>
              </a:ext>
            </a:extLst>
          </p:cNvPr>
          <p:cNvCxnSpPr/>
          <p:nvPr userDrawn="1"/>
        </p:nvCxnSpPr>
        <p:spPr>
          <a:xfrm>
            <a:off x="532800" y="6322819"/>
            <a:ext cx="11124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C96A7CA-C9D6-4CDD-A107-16B7E0ABEF7E}"/>
              </a:ext>
            </a:extLst>
          </p:cNvPr>
          <p:cNvSpPr txBox="1"/>
          <p:nvPr userDrawn="1"/>
        </p:nvSpPr>
        <p:spPr>
          <a:xfrm>
            <a:off x="531363" y="6376536"/>
            <a:ext cx="3806461" cy="200055"/>
          </a:xfrm>
          <a:prstGeom prst="rect">
            <a:avLst/>
          </a:prstGeom>
          <a:noFill/>
        </p:spPr>
        <p:txBody>
          <a:bodyPr wrap="square" lIns="0" tIns="0" rIns="0" bIns="0" rtlCol="0">
            <a:spAutoFit/>
          </a:bodyPr>
          <a:lstStyle/>
          <a:p>
            <a:pPr algn="l"/>
            <a:r>
              <a:rPr lang="en-GB" sz="1300" b="1" dirty="0">
                <a:solidFill>
                  <a:schemeClr val="tx2"/>
                </a:solidFill>
              </a:rPr>
              <a:t>Equality and Human Rights Commission</a:t>
            </a:r>
          </a:p>
        </p:txBody>
      </p:sp>
    </p:spTree>
    <p:extLst>
      <p:ext uri="{BB962C8B-B14F-4D97-AF65-F5344CB8AC3E}">
        <p14:creationId xmlns:p14="http://schemas.microsoft.com/office/powerpoint/2010/main" val="3310959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417BF-892B-4E66-BE1E-86111B411AC6}"/>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2DCDCD42-C654-4170-B655-BB2A8C5A814D}"/>
              </a:ext>
            </a:extLst>
          </p:cNvPr>
          <p:cNvSpPr>
            <a:spLocks noGrp="1"/>
          </p:cNvSpPr>
          <p:nvPr>
            <p:ph idx="1"/>
          </p:nvPr>
        </p:nvSpPr>
        <p:spPr>
          <a:xfrm>
            <a:off x="481262" y="2181725"/>
            <a:ext cx="5439600" cy="399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15F87CF-0513-4D13-953E-F804507D3358}"/>
              </a:ext>
            </a:extLst>
          </p:cNvPr>
          <p:cNvSpPr>
            <a:spLocks noGrp="1"/>
          </p:cNvSpPr>
          <p:nvPr>
            <p:ph type="ftr" sz="quarter" idx="11"/>
          </p:nvPr>
        </p:nvSpPr>
        <p:spPr/>
        <p:txBody>
          <a:bodyPr/>
          <a:lstStyle/>
          <a:p>
            <a:r>
              <a:rPr lang="en-GB" b="1" dirty="0"/>
              <a:t>Presentation title </a:t>
            </a:r>
            <a:r>
              <a:rPr lang="en-GB" dirty="0"/>
              <a:t>Section name </a:t>
            </a:r>
          </a:p>
        </p:txBody>
      </p:sp>
      <p:sp>
        <p:nvSpPr>
          <p:cNvPr id="6" name="Slide Number Placeholder 5">
            <a:extLst>
              <a:ext uri="{FF2B5EF4-FFF2-40B4-BE49-F238E27FC236}">
                <a16:creationId xmlns:a16="http://schemas.microsoft.com/office/drawing/2014/main" id="{359B1F4D-9ADF-4D43-8B2A-098252AC952E}"/>
              </a:ext>
            </a:extLst>
          </p:cNvPr>
          <p:cNvSpPr>
            <a:spLocks noGrp="1"/>
          </p:cNvSpPr>
          <p:nvPr>
            <p:ph type="sldNum" sz="quarter" idx="12"/>
          </p:nvPr>
        </p:nvSpPr>
        <p:spPr/>
        <p:txBody>
          <a:bodyPr/>
          <a:lstStyle/>
          <a:p>
            <a:fld id="{B3D29D02-703E-4631-95A9-4E3B059CE6D1}" type="slidenum">
              <a:rPr lang="en-GB" smtClean="0"/>
              <a:t>‹#›</a:t>
            </a:fld>
            <a:endParaRPr lang="en-GB"/>
          </a:p>
        </p:txBody>
      </p:sp>
      <p:cxnSp>
        <p:nvCxnSpPr>
          <p:cNvPr id="8" name="Straight Connector 7">
            <a:extLst>
              <a:ext uri="{FF2B5EF4-FFF2-40B4-BE49-F238E27FC236}">
                <a16:creationId xmlns:a16="http://schemas.microsoft.com/office/drawing/2014/main" id="{25CBB4BE-44DB-44AA-B83A-AC6D09534349}"/>
              </a:ext>
            </a:extLst>
          </p:cNvPr>
          <p:cNvCxnSpPr/>
          <p:nvPr userDrawn="1"/>
        </p:nvCxnSpPr>
        <p:spPr>
          <a:xfrm>
            <a:off x="531154" y="536520"/>
            <a:ext cx="1112400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2DC32D0-5E7A-4911-BD32-A7E7163439A8}"/>
              </a:ext>
            </a:extLst>
          </p:cNvPr>
          <p:cNvCxnSpPr/>
          <p:nvPr userDrawn="1"/>
        </p:nvCxnSpPr>
        <p:spPr>
          <a:xfrm>
            <a:off x="532800" y="6322819"/>
            <a:ext cx="11124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074AA856-0F1F-4423-9E5F-27589DAA89FD}"/>
              </a:ext>
            </a:extLst>
          </p:cNvPr>
          <p:cNvSpPr>
            <a:spLocks noGrp="1"/>
          </p:cNvSpPr>
          <p:nvPr>
            <p:ph idx="13"/>
          </p:nvPr>
        </p:nvSpPr>
        <p:spPr>
          <a:xfrm>
            <a:off x="6215554" y="2181725"/>
            <a:ext cx="5439600" cy="3995237"/>
          </a:xfrm>
        </p:spPr>
        <p:txBody>
          <a:bodyPr/>
          <a:lstStyle>
            <a:lvl1pPr>
              <a:defRPr sz="1800" b="1"/>
            </a:lvl1pPr>
            <a:lvl2pPr marL="285750" indent="-285750">
              <a:buFont typeface="Symbol" panose="05050102010706020507" pitchFamily="18" charset="2"/>
              <a:buChar char="-"/>
              <a:defRPr b="0"/>
            </a:lvl2pPr>
            <a:lvl4pPr marL="0" indent="0">
              <a:lnSpc>
                <a:spcPts val="2500"/>
              </a:lnSpc>
              <a:buNone/>
              <a:defRPr sz="1800" b="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Box 10">
            <a:extLst>
              <a:ext uri="{FF2B5EF4-FFF2-40B4-BE49-F238E27FC236}">
                <a16:creationId xmlns:a16="http://schemas.microsoft.com/office/drawing/2014/main" id="{16430FBC-6682-491B-9608-F24595A4975A}"/>
              </a:ext>
            </a:extLst>
          </p:cNvPr>
          <p:cNvSpPr txBox="1"/>
          <p:nvPr userDrawn="1"/>
        </p:nvSpPr>
        <p:spPr>
          <a:xfrm>
            <a:off x="531363" y="6376536"/>
            <a:ext cx="3806461" cy="200055"/>
          </a:xfrm>
          <a:prstGeom prst="rect">
            <a:avLst/>
          </a:prstGeom>
          <a:noFill/>
        </p:spPr>
        <p:txBody>
          <a:bodyPr wrap="square" lIns="0" tIns="0" rIns="0" bIns="0" rtlCol="0">
            <a:spAutoFit/>
          </a:bodyPr>
          <a:lstStyle/>
          <a:p>
            <a:pPr algn="l"/>
            <a:r>
              <a:rPr lang="en-GB" sz="1300" b="1" dirty="0">
                <a:solidFill>
                  <a:schemeClr val="tx2"/>
                </a:solidFill>
              </a:rPr>
              <a:t>Equality and Human Rights Commission</a:t>
            </a:r>
          </a:p>
        </p:txBody>
      </p:sp>
    </p:spTree>
    <p:extLst>
      <p:ext uri="{BB962C8B-B14F-4D97-AF65-F5344CB8AC3E}">
        <p14:creationId xmlns:p14="http://schemas.microsoft.com/office/powerpoint/2010/main" val="1504697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417BF-892B-4E66-BE1E-86111B411AC6}"/>
              </a:ext>
            </a:extLst>
          </p:cNvPr>
          <p:cNvSpPr>
            <a:spLocks noGrp="1"/>
          </p:cNvSpPr>
          <p:nvPr>
            <p:ph type="title"/>
          </p:nvPr>
        </p:nvSpPr>
        <p:spPr>
          <a:xfrm>
            <a:off x="481262" y="897497"/>
            <a:ext cx="5439600" cy="744204"/>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2DCDCD42-C654-4170-B655-BB2A8C5A814D}"/>
              </a:ext>
            </a:extLst>
          </p:cNvPr>
          <p:cNvSpPr>
            <a:spLocks noGrp="1"/>
          </p:cNvSpPr>
          <p:nvPr>
            <p:ph idx="1"/>
          </p:nvPr>
        </p:nvSpPr>
        <p:spPr>
          <a:xfrm>
            <a:off x="481262" y="2181725"/>
            <a:ext cx="5439600" cy="3995237"/>
          </a:xfrm>
        </p:spPr>
        <p:txBody>
          <a:bodyPr/>
          <a:lstStyle>
            <a:lvl1pPr>
              <a:spcAft>
                <a:spcPts val="1200"/>
              </a:spcAft>
              <a:defRPr/>
            </a:lvl1pPr>
            <a:lvl2pPr>
              <a:spcAft>
                <a:spcPts val="1200"/>
              </a:spcAft>
              <a:defRPr b="0"/>
            </a:lvl2pPr>
            <a:lvl3pPr>
              <a:defRPr b="1"/>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15F87CF-0513-4D13-953E-F804507D3358}"/>
              </a:ext>
            </a:extLst>
          </p:cNvPr>
          <p:cNvSpPr>
            <a:spLocks noGrp="1"/>
          </p:cNvSpPr>
          <p:nvPr>
            <p:ph type="ftr" sz="quarter" idx="11"/>
          </p:nvPr>
        </p:nvSpPr>
        <p:spPr/>
        <p:txBody>
          <a:bodyPr/>
          <a:lstStyle/>
          <a:p>
            <a:r>
              <a:rPr lang="en-GB" b="1" dirty="0"/>
              <a:t>Presentation title </a:t>
            </a:r>
            <a:r>
              <a:rPr lang="en-GB" dirty="0"/>
              <a:t>Section name </a:t>
            </a:r>
          </a:p>
        </p:txBody>
      </p:sp>
      <p:sp>
        <p:nvSpPr>
          <p:cNvPr id="6" name="Slide Number Placeholder 5">
            <a:extLst>
              <a:ext uri="{FF2B5EF4-FFF2-40B4-BE49-F238E27FC236}">
                <a16:creationId xmlns:a16="http://schemas.microsoft.com/office/drawing/2014/main" id="{359B1F4D-9ADF-4D43-8B2A-098252AC952E}"/>
              </a:ext>
            </a:extLst>
          </p:cNvPr>
          <p:cNvSpPr>
            <a:spLocks noGrp="1"/>
          </p:cNvSpPr>
          <p:nvPr>
            <p:ph type="sldNum" sz="quarter" idx="12"/>
          </p:nvPr>
        </p:nvSpPr>
        <p:spPr/>
        <p:txBody>
          <a:bodyPr/>
          <a:lstStyle/>
          <a:p>
            <a:fld id="{B3D29D02-703E-4631-95A9-4E3B059CE6D1}" type="slidenum">
              <a:rPr lang="en-GB" smtClean="0"/>
              <a:t>‹#›</a:t>
            </a:fld>
            <a:endParaRPr lang="en-GB"/>
          </a:p>
        </p:txBody>
      </p:sp>
      <p:cxnSp>
        <p:nvCxnSpPr>
          <p:cNvPr id="8" name="Straight Connector 7">
            <a:extLst>
              <a:ext uri="{FF2B5EF4-FFF2-40B4-BE49-F238E27FC236}">
                <a16:creationId xmlns:a16="http://schemas.microsoft.com/office/drawing/2014/main" id="{25CBB4BE-44DB-44AA-B83A-AC6D09534349}"/>
              </a:ext>
            </a:extLst>
          </p:cNvPr>
          <p:cNvCxnSpPr/>
          <p:nvPr userDrawn="1"/>
        </p:nvCxnSpPr>
        <p:spPr>
          <a:xfrm>
            <a:off x="531154" y="536520"/>
            <a:ext cx="1112400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2DC32D0-5E7A-4911-BD32-A7E7163439A8}"/>
              </a:ext>
            </a:extLst>
          </p:cNvPr>
          <p:cNvCxnSpPr/>
          <p:nvPr userDrawn="1"/>
        </p:nvCxnSpPr>
        <p:spPr>
          <a:xfrm>
            <a:off x="532800" y="6322819"/>
            <a:ext cx="11124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948FFA43-443A-4AC8-84F1-7DAEC3B66059}"/>
              </a:ext>
            </a:extLst>
          </p:cNvPr>
          <p:cNvSpPr>
            <a:spLocks noGrp="1"/>
          </p:cNvSpPr>
          <p:nvPr>
            <p:ph type="pic" sz="quarter" idx="14"/>
          </p:nvPr>
        </p:nvSpPr>
        <p:spPr>
          <a:xfrm>
            <a:off x="6281738" y="896938"/>
            <a:ext cx="5364162" cy="5040000"/>
          </a:xfrm>
        </p:spPr>
        <p:txBody>
          <a:bodyPr anchor="ctr"/>
          <a:lstStyle>
            <a:lvl1pPr algn="ctr">
              <a:defRPr/>
            </a:lvl1pPr>
          </a:lstStyle>
          <a:p>
            <a:r>
              <a:rPr lang="en-US"/>
              <a:t>Click icon to add picture</a:t>
            </a:r>
            <a:endParaRPr lang="en-GB"/>
          </a:p>
        </p:txBody>
      </p:sp>
      <p:sp>
        <p:nvSpPr>
          <p:cNvPr id="11" name="TextBox 10">
            <a:extLst>
              <a:ext uri="{FF2B5EF4-FFF2-40B4-BE49-F238E27FC236}">
                <a16:creationId xmlns:a16="http://schemas.microsoft.com/office/drawing/2014/main" id="{703C2E57-D8B3-4209-98B2-414F82525510}"/>
              </a:ext>
            </a:extLst>
          </p:cNvPr>
          <p:cNvSpPr txBox="1"/>
          <p:nvPr userDrawn="1"/>
        </p:nvSpPr>
        <p:spPr>
          <a:xfrm>
            <a:off x="531363" y="6376536"/>
            <a:ext cx="3806461" cy="200055"/>
          </a:xfrm>
          <a:prstGeom prst="rect">
            <a:avLst/>
          </a:prstGeom>
          <a:noFill/>
        </p:spPr>
        <p:txBody>
          <a:bodyPr wrap="square" lIns="0" tIns="0" rIns="0" bIns="0" rtlCol="0">
            <a:spAutoFit/>
          </a:bodyPr>
          <a:lstStyle/>
          <a:p>
            <a:pPr algn="l"/>
            <a:r>
              <a:rPr lang="en-GB" sz="1300" b="1" dirty="0">
                <a:solidFill>
                  <a:schemeClr val="tx2"/>
                </a:solidFill>
              </a:rPr>
              <a:t>Equality and Human Rights Commission</a:t>
            </a:r>
          </a:p>
        </p:txBody>
      </p:sp>
    </p:spTree>
    <p:extLst>
      <p:ext uri="{BB962C8B-B14F-4D97-AF65-F5344CB8AC3E}">
        <p14:creationId xmlns:p14="http://schemas.microsoft.com/office/powerpoint/2010/main" val="610041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accent4">
            <a:lumMod val="10000"/>
            <a:lumOff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417BF-892B-4E66-BE1E-86111B411AC6}"/>
              </a:ext>
            </a:extLst>
          </p:cNvPr>
          <p:cNvSpPr>
            <a:spLocks noGrp="1"/>
          </p:cNvSpPr>
          <p:nvPr>
            <p:ph type="title"/>
          </p:nvPr>
        </p:nvSpPr>
        <p:spPr/>
        <p:txBody>
          <a:bodyPr/>
          <a:lstStyle>
            <a:lvl1pPr>
              <a:defRPr>
                <a:solidFill>
                  <a:schemeClr val="accent2">
                    <a:lumMod val="75000"/>
                  </a:schemeClr>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2DCDCD42-C654-4170-B655-BB2A8C5A814D}"/>
              </a:ext>
            </a:extLst>
          </p:cNvPr>
          <p:cNvSpPr>
            <a:spLocks noGrp="1"/>
          </p:cNvSpPr>
          <p:nvPr>
            <p:ph idx="1"/>
          </p:nvPr>
        </p:nvSpPr>
        <p:spPr>
          <a:xfrm>
            <a:off x="481263" y="2181725"/>
            <a:ext cx="9478800" cy="3995237"/>
          </a:xfrm>
        </p:spPr>
        <p:txBody>
          <a:bodyPr/>
          <a:lstStyle>
            <a:lvl1pPr>
              <a:lnSpc>
                <a:spcPts val="3600"/>
              </a:lnSpc>
              <a:defRPr sz="2600" b="1"/>
            </a:lvl1pPr>
            <a:lvl2pPr>
              <a:lnSpc>
                <a:spcPts val="2500"/>
              </a:lnSpc>
              <a:defRPr sz="2400" b="0"/>
            </a:lvl2pPr>
            <a:lvl3pPr marL="180000" indent="-288000">
              <a:lnSpc>
                <a:spcPts val="2500"/>
              </a:lnSpc>
              <a:buFont typeface="Symbol" panose="05050102010706020507" pitchFamily="18" charset="2"/>
              <a:buChar char="-"/>
              <a:defRPr sz="2400" b="0"/>
            </a:lvl3pPr>
            <a:lvl4pPr marL="648000" indent="-288000">
              <a:lnSpc>
                <a:spcPts val="2500"/>
              </a:lnSpc>
              <a:defRPr sz="2400" b="0"/>
            </a:lvl4pPr>
            <a:lvl5pPr marL="1008000" indent="-288000">
              <a:lnSpc>
                <a:spcPts val="2500"/>
              </a:lnSpc>
              <a:defRPr sz="2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15F87CF-0513-4D13-953E-F804507D3358}"/>
              </a:ext>
            </a:extLst>
          </p:cNvPr>
          <p:cNvSpPr>
            <a:spLocks noGrp="1"/>
          </p:cNvSpPr>
          <p:nvPr>
            <p:ph type="ftr" sz="quarter" idx="11"/>
          </p:nvPr>
        </p:nvSpPr>
        <p:spPr/>
        <p:txBody>
          <a:bodyPr/>
          <a:lstStyle/>
          <a:p>
            <a:r>
              <a:rPr lang="en-GB" b="1" dirty="0"/>
              <a:t>Presentation title </a:t>
            </a:r>
            <a:r>
              <a:rPr lang="en-GB" dirty="0"/>
              <a:t>Section name </a:t>
            </a:r>
          </a:p>
        </p:txBody>
      </p:sp>
      <p:sp>
        <p:nvSpPr>
          <p:cNvPr id="6" name="Slide Number Placeholder 5">
            <a:extLst>
              <a:ext uri="{FF2B5EF4-FFF2-40B4-BE49-F238E27FC236}">
                <a16:creationId xmlns:a16="http://schemas.microsoft.com/office/drawing/2014/main" id="{359B1F4D-9ADF-4D43-8B2A-098252AC952E}"/>
              </a:ext>
            </a:extLst>
          </p:cNvPr>
          <p:cNvSpPr>
            <a:spLocks noGrp="1"/>
          </p:cNvSpPr>
          <p:nvPr>
            <p:ph type="sldNum" sz="quarter" idx="12"/>
          </p:nvPr>
        </p:nvSpPr>
        <p:spPr/>
        <p:txBody>
          <a:bodyPr/>
          <a:lstStyle/>
          <a:p>
            <a:fld id="{B3D29D02-703E-4631-95A9-4E3B059CE6D1}" type="slidenum">
              <a:rPr lang="en-GB" smtClean="0"/>
              <a:t>‹#›</a:t>
            </a:fld>
            <a:endParaRPr lang="en-GB"/>
          </a:p>
        </p:txBody>
      </p:sp>
      <p:cxnSp>
        <p:nvCxnSpPr>
          <p:cNvPr id="8" name="Straight Connector 7">
            <a:extLst>
              <a:ext uri="{FF2B5EF4-FFF2-40B4-BE49-F238E27FC236}">
                <a16:creationId xmlns:a16="http://schemas.microsoft.com/office/drawing/2014/main" id="{25CBB4BE-44DB-44AA-B83A-AC6D09534349}"/>
              </a:ext>
            </a:extLst>
          </p:cNvPr>
          <p:cNvCxnSpPr/>
          <p:nvPr userDrawn="1"/>
        </p:nvCxnSpPr>
        <p:spPr>
          <a:xfrm>
            <a:off x="531154" y="536520"/>
            <a:ext cx="1112400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2DC32D0-5E7A-4911-BD32-A7E7163439A8}"/>
              </a:ext>
            </a:extLst>
          </p:cNvPr>
          <p:cNvCxnSpPr/>
          <p:nvPr userDrawn="1"/>
        </p:nvCxnSpPr>
        <p:spPr>
          <a:xfrm>
            <a:off x="532800" y="6322819"/>
            <a:ext cx="11124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FD9FCBF-8B42-4944-AEF8-D8B040759364}"/>
              </a:ext>
            </a:extLst>
          </p:cNvPr>
          <p:cNvSpPr txBox="1"/>
          <p:nvPr userDrawn="1"/>
        </p:nvSpPr>
        <p:spPr>
          <a:xfrm>
            <a:off x="531363" y="6376536"/>
            <a:ext cx="3806461" cy="200055"/>
          </a:xfrm>
          <a:prstGeom prst="rect">
            <a:avLst/>
          </a:prstGeom>
          <a:noFill/>
        </p:spPr>
        <p:txBody>
          <a:bodyPr wrap="square" lIns="0" tIns="0" rIns="0" bIns="0" rtlCol="0">
            <a:spAutoFit/>
          </a:bodyPr>
          <a:lstStyle/>
          <a:p>
            <a:pPr algn="l"/>
            <a:r>
              <a:rPr lang="en-GB" sz="1300" b="1" dirty="0">
                <a:solidFill>
                  <a:schemeClr val="tx2"/>
                </a:solidFill>
              </a:rPr>
              <a:t>Equality and Human Rights Commission</a:t>
            </a:r>
          </a:p>
        </p:txBody>
      </p:sp>
    </p:spTree>
    <p:extLst>
      <p:ext uri="{BB962C8B-B14F-4D97-AF65-F5344CB8AC3E}">
        <p14:creationId xmlns:p14="http://schemas.microsoft.com/office/powerpoint/2010/main" val="2831944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51FC06-80FF-47A4-826D-AC1227CED57C}" type="datetimeFigureOut">
              <a:rPr lang="en-GB" smtClean="0"/>
              <a:t>27/09/2023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6EB5C6-5CB5-47A0-BFC8-D421136B8DC0}" type="slidenum">
              <a:rPr lang="en-GB" smtClean="0"/>
              <a:t>‹#›</a:t>
            </a:fld>
            <a:endParaRPr lang="en-GB"/>
          </a:p>
        </p:txBody>
      </p:sp>
    </p:spTree>
    <p:extLst>
      <p:ext uri="{BB962C8B-B14F-4D97-AF65-F5344CB8AC3E}">
        <p14:creationId xmlns:p14="http://schemas.microsoft.com/office/powerpoint/2010/main" val="3792271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6" name="Title 1" hidden="1">
            <a:extLst>
              <a:ext uri="{FF2B5EF4-FFF2-40B4-BE49-F238E27FC236}">
                <a16:creationId xmlns:a16="http://schemas.microsoft.com/office/drawing/2014/main" id="{2D62CECC-812A-4205-A02D-AE94D686B5AB}"/>
              </a:ext>
            </a:extLst>
          </p:cNvPr>
          <p:cNvSpPr>
            <a:spLocks noGrp="1"/>
          </p:cNvSpPr>
          <p:nvPr>
            <p:ph type="ctrTitle" hasCustomPrompt="1"/>
          </p:nvPr>
        </p:nvSpPr>
        <p:spPr>
          <a:xfrm>
            <a:off x="531813" y="836566"/>
            <a:ext cx="5893729" cy="1314513"/>
          </a:xfrm>
          <a:solidFill>
            <a:schemeClr val="bg1"/>
          </a:solidFill>
        </p:spPr>
        <p:txBody>
          <a:bodyPr wrap="square" lIns="288000" tIns="108000" rIns="108000" bIns="0" anchor="t">
            <a:spAutoFit/>
          </a:bodyPr>
          <a:lstStyle>
            <a:lvl1pPr algn="l">
              <a:lnSpc>
                <a:spcPts val="9360"/>
              </a:lnSpc>
              <a:defRPr sz="7800" baseline="0">
                <a:solidFill>
                  <a:schemeClr val="tx2"/>
                </a:solidFill>
              </a:defRPr>
            </a:lvl1pPr>
          </a:lstStyle>
          <a:p>
            <a:r>
              <a:rPr lang="en-US" dirty="0"/>
              <a:t>Image slide</a:t>
            </a:r>
            <a:endParaRPr lang="en-GB" dirty="0"/>
          </a:p>
        </p:txBody>
      </p:sp>
      <p:sp>
        <p:nvSpPr>
          <p:cNvPr id="3" name="Footer Placeholder 2">
            <a:extLst>
              <a:ext uri="{FF2B5EF4-FFF2-40B4-BE49-F238E27FC236}">
                <a16:creationId xmlns:a16="http://schemas.microsoft.com/office/drawing/2014/main" id="{F4B848F6-73C6-4658-98D9-47526AE87685}"/>
              </a:ext>
            </a:extLst>
          </p:cNvPr>
          <p:cNvSpPr>
            <a:spLocks noGrp="1"/>
          </p:cNvSpPr>
          <p:nvPr>
            <p:ph type="ftr" sz="quarter" idx="11"/>
          </p:nvPr>
        </p:nvSpPr>
        <p:spPr/>
        <p:txBody>
          <a:bodyPr/>
          <a:lstStyle>
            <a:lvl1pPr>
              <a:defRPr>
                <a:solidFill>
                  <a:schemeClr val="bg1"/>
                </a:solidFill>
              </a:defRPr>
            </a:lvl1pPr>
          </a:lstStyle>
          <a:p>
            <a:r>
              <a:rPr lang="en-GB" b="1" dirty="0"/>
              <a:t>Presentation title </a:t>
            </a:r>
            <a:r>
              <a:rPr lang="en-GB" dirty="0"/>
              <a:t>Section name </a:t>
            </a:r>
          </a:p>
        </p:txBody>
      </p:sp>
      <p:sp>
        <p:nvSpPr>
          <p:cNvPr id="4" name="Slide Number Placeholder 3">
            <a:extLst>
              <a:ext uri="{FF2B5EF4-FFF2-40B4-BE49-F238E27FC236}">
                <a16:creationId xmlns:a16="http://schemas.microsoft.com/office/drawing/2014/main" id="{4FAE53A9-9D69-4B48-AB12-DA1CD64FE30B}"/>
              </a:ext>
            </a:extLst>
          </p:cNvPr>
          <p:cNvSpPr>
            <a:spLocks noGrp="1"/>
          </p:cNvSpPr>
          <p:nvPr>
            <p:ph type="sldNum" sz="quarter" idx="12"/>
          </p:nvPr>
        </p:nvSpPr>
        <p:spPr/>
        <p:txBody>
          <a:bodyPr/>
          <a:lstStyle>
            <a:lvl1pPr>
              <a:defRPr>
                <a:solidFill>
                  <a:schemeClr val="bg1"/>
                </a:solidFill>
              </a:defRPr>
            </a:lvl1pPr>
          </a:lstStyle>
          <a:p>
            <a:fld id="{B3D29D02-703E-4631-95A9-4E3B059CE6D1}" type="slidenum">
              <a:rPr lang="en-GB" smtClean="0"/>
              <a:pPr/>
              <a:t>‹#›</a:t>
            </a:fld>
            <a:endParaRPr lang="en-GB"/>
          </a:p>
        </p:txBody>
      </p:sp>
      <p:sp>
        <p:nvSpPr>
          <p:cNvPr id="10" name="Text Placeholder 9">
            <a:extLst>
              <a:ext uri="{FF2B5EF4-FFF2-40B4-BE49-F238E27FC236}">
                <a16:creationId xmlns:a16="http://schemas.microsoft.com/office/drawing/2014/main" id="{D9976E77-B5B7-4FBB-A029-4938F1D8C9B5}"/>
              </a:ext>
            </a:extLst>
          </p:cNvPr>
          <p:cNvSpPr>
            <a:spLocks noGrp="1"/>
          </p:cNvSpPr>
          <p:nvPr>
            <p:ph type="body" sz="quarter" idx="15" hasCustomPrompt="1"/>
          </p:nvPr>
        </p:nvSpPr>
        <p:spPr>
          <a:xfrm>
            <a:off x="531813" y="6375600"/>
            <a:ext cx="3551725" cy="292394"/>
          </a:xfrm>
        </p:spPr>
        <p:txBody>
          <a:bodyPr/>
          <a:lstStyle>
            <a:lvl1pPr>
              <a:lnSpc>
                <a:spcPct val="100000"/>
              </a:lnSpc>
              <a:spcAft>
                <a:spcPts val="0"/>
              </a:spcAft>
              <a:defRPr sz="1300" b="1">
                <a:solidFill>
                  <a:schemeClr val="bg1"/>
                </a:solidFill>
              </a:defRPr>
            </a:lvl1pPr>
          </a:lstStyle>
          <a:p>
            <a:pPr lvl="0"/>
            <a:r>
              <a:rPr lang="en-GB" dirty="0"/>
              <a:t>Equality and Human Rights Commission</a:t>
            </a:r>
          </a:p>
        </p:txBody>
      </p:sp>
      <p:sp>
        <p:nvSpPr>
          <p:cNvPr id="12" name="Picture Placeholder 6">
            <a:extLst>
              <a:ext uri="{FF2B5EF4-FFF2-40B4-BE49-F238E27FC236}">
                <a16:creationId xmlns:a16="http://schemas.microsoft.com/office/drawing/2014/main" id="{FE905495-C2B0-4C56-8AAF-84DD989D3C8F}"/>
              </a:ext>
            </a:extLst>
          </p:cNvPr>
          <p:cNvSpPr>
            <a:spLocks noGrp="1"/>
          </p:cNvSpPr>
          <p:nvPr>
            <p:ph type="pic" sz="quarter" idx="16"/>
          </p:nvPr>
        </p:nvSpPr>
        <p:spPr>
          <a:xfrm>
            <a:off x="-4" y="-4460"/>
            <a:ext cx="12204000" cy="6862460"/>
          </a:xfrm>
          <a:custGeom>
            <a:avLst/>
            <a:gdLst>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511126 w 7888705"/>
              <a:gd name="connsiteY6" fmla="*/ 6346868 h 6857994"/>
              <a:gd name="connsiteX7" fmla="*/ 7377579 w 7888705"/>
              <a:gd name="connsiteY7" fmla="*/ 6346868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315438 w 7888705"/>
              <a:gd name="connsiteY6" fmla="*/ 6332636 h 6857994"/>
              <a:gd name="connsiteX7" fmla="*/ 7377579 w 7888705"/>
              <a:gd name="connsiteY7" fmla="*/ 6346868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315438 w 7888705"/>
              <a:gd name="connsiteY6" fmla="*/ 6332636 h 6857994"/>
              <a:gd name="connsiteX7" fmla="*/ 7377579 w 7888705"/>
              <a:gd name="connsiteY7" fmla="*/ 6336194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035626 h 6857994"/>
              <a:gd name="connsiteX6" fmla="*/ 315438 w 7888705"/>
              <a:gd name="connsiteY6" fmla="*/ 6332636 h 6857994"/>
              <a:gd name="connsiteX7" fmla="*/ 7377579 w 7888705"/>
              <a:gd name="connsiteY7" fmla="*/ 6336194 h 6857994"/>
              <a:gd name="connsiteX8" fmla="*/ 7377579 w 7888705"/>
              <a:gd name="connsiteY8" fmla="*/ 511126 h 6857994"/>
              <a:gd name="connsiteX9" fmla="*/ 320626 w 7888705"/>
              <a:gd name="connsiteY9" fmla="*/ 60356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035626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20626 w 7888705"/>
              <a:gd name="connsiteY9" fmla="*/ 60356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319895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20626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77579 w 7888705"/>
              <a:gd name="connsiteY7" fmla="*/ 6336194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60910 w 7888705"/>
              <a:gd name="connsiteY7" fmla="*/ 6331431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564560 w 8453265"/>
              <a:gd name="connsiteY0" fmla="*/ 0 h 6857994"/>
              <a:gd name="connsiteX1" fmla="*/ 8453265 w 8453265"/>
              <a:gd name="connsiteY1" fmla="*/ 0 h 6857994"/>
              <a:gd name="connsiteX2" fmla="*/ 8453265 w 8453265"/>
              <a:gd name="connsiteY2" fmla="*/ 6857994 h 6857994"/>
              <a:gd name="connsiteX3" fmla="*/ 564560 w 8453265"/>
              <a:gd name="connsiteY3" fmla="*/ 6857994 h 6857994"/>
              <a:gd name="connsiteX4" fmla="*/ 564560 w 8453265"/>
              <a:gd name="connsiteY4" fmla="*/ 0 h 6857994"/>
              <a:gd name="connsiteX5" fmla="*/ 880423 w 8453265"/>
              <a:gd name="connsiteY5" fmla="*/ 6317514 h 6857994"/>
              <a:gd name="connsiteX6" fmla="*/ 879998 w 8453265"/>
              <a:gd name="connsiteY6" fmla="*/ 6332636 h 6857994"/>
              <a:gd name="connsiteX7" fmla="*/ 7923089 w 8453265"/>
              <a:gd name="connsiteY7" fmla="*/ 6331431 h 6857994"/>
              <a:gd name="connsiteX8" fmla="*/ 7920707 w 8453265"/>
              <a:gd name="connsiteY8" fmla="*/ 6315820 h 6857994"/>
              <a:gd name="connsiteX9" fmla="*/ 880423 w 8453265"/>
              <a:gd name="connsiteY9" fmla="*/ 6317514 h 6857994"/>
              <a:gd name="connsiteX0" fmla="*/ 564560 w 8453265"/>
              <a:gd name="connsiteY0" fmla="*/ 0 h 6857994"/>
              <a:gd name="connsiteX1" fmla="*/ 8453265 w 8453265"/>
              <a:gd name="connsiteY1" fmla="*/ 0 h 6857994"/>
              <a:gd name="connsiteX2" fmla="*/ 8453265 w 8453265"/>
              <a:gd name="connsiteY2" fmla="*/ 6857994 h 6857994"/>
              <a:gd name="connsiteX3" fmla="*/ 564560 w 8453265"/>
              <a:gd name="connsiteY3" fmla="*/ 6857994 h 6857994"/>
              <a:gd name="connsiteX4" fmla="*/ 564560 w 8453265"/>
              <a:gd name="connsiteY4" fmla="*/ 0 h 6857994"/>
              <a:gd name="connsiteX5" fmla="*/ 880423 w 8453265"/>
              <a:gd name="connsiteY5" fmla="*/ 6317514 h 6857994"/>
              <a:gd name="connsiteX6" fmla="*/ 879998 w 8453265"/>
              <a:gd name="connsiteY6" fmla="*/ 6332636 h 6857994"/>
              <a:gd name="connsiteX7" fmla="*/ 7923089 w 8453265"/>
              <a:gd name="connsiteY7" fmla="*/ 6331431 h 6857994"/>
              <a:gd name="connsiteX8" fmla="*/ 7920707 w 8453265"/>
              <a:gd name="connsiteY8" fmla="*/ 6315820 h 6857994"/>
              <a:gd name="connsiteX9" fmla="*/ 880423 w 8453265"/>
              <a:gd name="connsiteY9" fmla="*/ 6317514 h 6857994"/>
              <a:gd name="connsiteX0" fmla="*/ 205950 w 8094655"/>
              <a:gd name="connsiteY0" fmla="*/ 0 h 6857994"/>
              <a:gd name="connsiteX1" fmla="*/ 8094655 w 8094655"/>
              <a:gd name="connsiteY1" fmla="*/ 0 h 6857994"/>
              <a:gd name="connsiteX2" fmla="*/ 8094655 w 8094655"/>
              <a:gd name="connsiteY2" fmla="*/ 6857994 h 6857994"/>
              <a:gd name="connsiteX3" fmla="*/ 205950 w 8094655"/>
              <a:gd name="connsiteY3" fmla="*/ 6857994 h 6857994"/>
              <a:gd name="connsiteX4" fmla="*/ 205950 w 8094655"/>
              <a:gd name="connsiteY4" fmla="*/ 0 h 6857994"/>
              <a:gd name="connsiteX5" fmla="*/ 521813 w 8094655"/>
              <a:gd name="connsiteY5" fmla="*/ 6317514 h 6857994"/>
              <a:gd name="connsiteX6" fmla="*/ 521388 w 8094655"/>
              <a:gd name="connsiteY6" fmla="*/ 6332636 h 6857994"/>
              <a:gd name="connsiteX7" fmla="*/ 7564479 w 8094655"/>
              <a:gd name="connsiteY7" fmla="*/ 6331431 h 6857994"/>
              <a:gd name="connsiteX8" fmla="*/ 7562097 w 8094655"/>
              <a:gd name="connsiteY8" fmla="*/ 6315820 h 6857994"/>
              <a:gd name="connsiteX9" fmla="*/ 521813 w 809465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17514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88381 w 7888705"/>
              <a:gd name="connsiteY5" fmla="*/ 6320012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88381 w 7888705"/>
              <a:gd name="connsiteY9" fmla="*/ 6320012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295160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295160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20817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48651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1143 w 7888705"/>
              <a:gd name="connsiteY8" fmla="*/ 631582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3094351 w 7888705"/>
              <a:gd name="connsiteY9" fmla="*/ 6318354 h 6857994"/>
              <a:gd name="connsiteX10" fmla="*/ 290879 w 7888705"/>
              <a:gd name="connsiteY10"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6146 w 7888705"/>
              <a:gd name="connsiteY8" fmla="*/ 6320818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8522 w 7888705"/>
              <a:gd name="connsiteY7" fmla="*/ 6381397 h 6857994"/>
              <a:gd name="connsiteX8" fmla="*/ 7356146 w 7888705"/>
              <a:gd name="connsiteY8" fmla="*/ 6320818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8522 w 7888705"/>
              <a:gd name="connsiteY7" fmla="*/ 6381397 h 6857994"/>
              <a:gd name="connsiteX8" fmla="*/ 7358644 w 7888705"/>
              <a:gd name="connsiteY8" fmla="*/ 624087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58644 w 7888705"/>
              <a:gd name="connsiteY8" fmla="*/ 624087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46612 w 7888705"/>
              <a:gd name="connsiteY8" fmla="*/ 630102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70676 w 7888705"/>
              <a:gd name="connsiteY8" fmla="*/ 6325092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403155 w 7888705"/>
              <a:gd name="connsiteY8" fmla="*/ 6322594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65680 w 7888705"/>
              <a:gd name="connsiteY8" fmla="*/ 6320096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7404 w 7888705"/>
              <a:gd name="connsiteY7" fmla="*/ 6330115 h 6857994"/>
              <a:gd name="connsiteX8" fmla="*/ 7365680 w 7888705"/>
              <a:gd name="connsiteY8" fmla="*/ 6320096 h 6857994"/>
              <a:gd name="connsiteX9" fmla="*/ 290879 w 7888705"/>
              <a:gd name="connsiteY9" fmla="*/ 6322510 h 6857994"/>
              <a:gd name="connsiteX0" fmla="*/ 51170 w 7939875"/>
              <a:gd name="connsiteY0" fmla="*/ 0 h 6857994"/>
              <a:gd name="connsiteX1" fmla="*/ 7939875 w 7939875"/>
              <a:gd name="connsiteY1" fmla="*/ 0 h 6857994"/>
              <a:gd name="connsiteX2" fmla="*/ 7939875 w 7939875"/>
              <a:gd name="connsiteY2" fmla="*/ 6857994 h 6857994"/>
              <a:gd name="connsiteX3" fmla="*/ 0 w 7939875"/>
              <a:gd name="connsiteY3" fmla="*/ 6857994 h 6857994"/>
              <a:gd name="connsiteX4" fmla="*/ 51170 w 7939875"/>
              <a:gd name="connsiteY4" fmla="*/ 0 h 6857994"/>
              <a:gd name="connsiteX5" fmla="*/ 342049 w 7939875"/>
              <a:gd name="connsiteY5" fmla="*/ 6322510 h 6857994"/>
              <a:gd name="connsiteX6" fmla="*/ 344123 w 7939875"/>
              <a:gd name="connsiteY6" fmla="*/ 6330137 h 6857994"/>
              <a:gd name="connsiteX7" fmla="*/ 7418574 w 7939875"/>
              <a:gd name="connsiteY7" fmla="*/ 6330115 h 6857994"/>
              <a:gd name="connsiteX8" fmla="*/ 7416850 w 7939875"/>
              <a:gd name="connsiteY8" fmla="*/ 6320096 h 6857994"/>
              <a:gd name="connsiteX9" fmla="*/ 342049 w 7939875"/>
              <a:gd name="connsiteY9" fmla="*/ 6322510 h 6857994"/>
              <a:gd name="connsiteX0" fmla="*/ 0 w 7939875"/>
              <a:gd name="connsiteY0" fmla="*/ 0 h 6862454"/>
              <a:gd name="connsiteX1" fmla="*/ 7939875 w 7939875"/>
              <a:gd name="connsiteY1" fmla="*/ 4460 h 6862454"/>
              <a:gd name="connsiteX2" fmla="*/ 7939875 w 7939875"/>
              <a:gd name="connsiteY2" fmla="*/ 6862454 h 6862454"/>
              <a:gd name="connsiteX3" fmla="*/ 0 w 7939875"/>
              <a:gd name="connsiteY3" fmla="*/ 6862454 h 6862454"/>
              <a:gd name="connsiteX4" fmla="*/ 0 w 7939875"/>
              <a:gd name="connsiteY4" fmla="*/ 0 h 6862454"/>
              <a:gd name="connsiteX5" fmla="*/ 342049 w 7939875"/>
              <a:gd name="connsiteY5" fmla="*/ 6326970 h 6862454"/>
              <a:gd name="connsiteX6" fmla="*/ 344123 w 7939875"/>
              <a:gd name="connsiteY6" fmla="*/ 6334597 h 6862454"/>
              <a:gd name="connsiteX7" fmla="*/ 7418574 w 7939875"/>
              <a:gd name="connsiteY7" fmla="*/ 6334575 h 6862454"/>
              <a:gd name="connsiteX8" fmla="*/ 7416850 w 7939875"/>
              <a:gd name="connsiteY8" fmla="*/ 6324556 h 6862454"/>
              <a:gd name="connsiteX9" fmla="*/ 342049 w 7939875"/>
              <a:gd name="connsiteY9" fmla="*/ 6326970 h 6862454"/>
              <a:gd name="connsiteX0" fmla="*/ 0 w 7939875"/>
              <a:gd name="connsiteY0" fmla="*/ 0 h 6862454"/>
              <a:gd name="connsiteX1" fmla="*/ 7939875 w 7939875"/>
              <a:gd name="connsiteY1" fmla="*/ 4460 h 6862454"/>
              <a:gd name="connsiteX2" fmla="*/ 7774994 w 7939875"/>
              <a:gd name="connsiteY2" fmla="*/ 6853533 h 6862454"/>
              <a:gd name="connsiteX3" fmla="*/ 0 w 7939875"/>
              <a:gd name="connsiteY3" fmla="*/ 6862454 h 6862454"/>
              <a:gd name="connsiteX4" fmla="*/ 0 w 7939875"/>
              <a:gd name="connsiteY4" fmla="*/ 0 h 6862454"/>
              <a:gd name="connsiteX5" fmla="*/ 342049 w 7939875"/>
              <a:gd name="connsiteY5" fmla="*/ 6326970 h 6862454"/>
              <a:gd name="connsiteX6" fmla="*/ 344123 w 7939875"/>
              <a:gd name="connsiteY6" fmla="*/ 6334597 h 6862454"/>
              <a:gd name="connsiteX7" fmla="*/ 7418574 w 7939875"/>
              <a:gd name="connsiteY7" fmla="*/ 6334575 h 6862454"/>
              <a:gd name="connsiteX8" fmla="*/ 7416850 w 7939875"/>
              <a:gd name="connsiteY8" fmla="*/ 6324556 h 6862454"/>
              <a:gd name="connsiteX9" fmla="*/ 342049 w 7939875"/>
              <a:gd name="connsiteY9" fmla="*/ 6326970 h 6862454"/>
              <a:gd name="connsiteX0" fmla="*/ 0 w 7939875"/>
              <a:gd name="connsiteY0" fmla="*/ 0 h 6862454"/>
              <a:gd name="connsiteX1" fmla="*/ 7939875 w 7939875"/>
              <a:gd name="connsiteY1" fmla="*/ 4460 h 6862454"/>
              <a:gd name="connsiteX2" fmla="*/ 7774994 w 7939875"/>
              <a:gd name="connsiteY2" fmla="*/ 6857994 h 6862454"/>
              <a:gd name="connsiteX3" fmla="*/ 0 w 7939875"/>
              <a:gd name="connsiteY3" fmla="*/ 6862454 h 6862454"/>
              <a:gd name="connsiteX4" fmla="*/ 0 w 7939875"/>
              <a:gd name="connsiteY4" fmla="*/ 0 h 6862454"/>
              <a:gd name="connsiteX5" fmla="*/ 342049 w 7939875"/>
              <a:gd name="connsiteY5" fmla="*/ 6326970 h 6862454"/>
              <a:gd name="connsiteX6" fmla="*/ 344123 w 7939875"/>
              <a:gd name="connsiteY6" fmla="*/ 6334597 h 6862454"/>
              <a:gd name="connsiteX7" fmla="*/ 7418574 w 7939875"/>
              <a:gd name="connsiteY7" fmla="*/ 6334575 h 6862454"/>
              <a:gd name="connsiteX8" fmla="*/ 7416850 w 7939875"/>
              <a:gd name="connsiteY8" fmla="*/ 6324556 h 6862454"/>
              <a:gd name="connsiteX9" fmla="*/ 342049 w 7939875"/>
              <a:gd name="connsiteY9" fmla="*/ 6326970 h 6862454"/>
              <a:gd name="connsiteX0" fmla="*/ 0 w 7939875"/>
              <a:gd name="connsiteY0" fmla="*/ 0 h 6862454"/>
              <a:gd name="connsiteX1" fmla="*/ 7939875 w 7939875"/>
              <a:gd name="connsiteY1" fmla="*/ 4460 h 6862454"/>
              <a:gd name="connsiteX2" fmla="*/ 7769309 w 7939875"/>
              <a:gd name="connsiteY2" fmla="*/ 6862454 h 6862454"/>
              <a:gd name="connsiteX3" fmla="*/ 0 w 7939875"/>
              <a:gd name="connsiteY3" fmla="*/ 6862454 h 6862454"/>
              <a:gd name="connsiteX4" fmla="*/ 0 w 7939875"/>
              <a:gd name="connsiteY4" fmla="*/ 0 h 6862454"/>
              <a:gd name="connsiteX5" fmla="*/ 342049 w 7939875"/>
              <a:gd name="connsiteY5" fmla="*/ 6326970 h 6862454"/>
              <a:gd name="connsiteX6" fmla="*/ 344123 w 7939875"/>
              <a:gd name="connsiteY6" fmla="*/ 6334597 h 6862454"/>
              <a:gd name="connsiteX7" fmla="*/ 7418574 w 7939875"/>
              <a:gd name="connsiteY7" fmla="*/ 6334575 h 6862454"/>
              <a:gd name="connsiteX8" fmla="*/ 7416850 w 7939875"/>
              <a:gd name="connsiteY8" fmla="*/ 6324556 h 6862454"/>
              <a:gd name="connsiteX9" fmla="*/ 342049 w 7939875"/>
              <a:gd name="connsiteY9" fmla="*/ 6326970 h 6862454"/>
              <a:gd name="connsiteX0" fmla="*/ 0 w 7774994"/>
              <a:gd name="connsiteY0" fmla="*/ 0 h 6862454"/>
              <a:gd name="connsiteX1" fmla="*/ 7774994 w 7774994"/>
              <a:gd name="connsiteY1" fmla="*/ 0 h 6862454"/>
              <a:gd name="connsiteX2" fmla="*/ 7769309 w 7774994"/>
              <a:gd name="connsiteY2" fmla="*/ 6862454 h 6862454"/>
              <a:gd name="connsiteX3" fmla="*/ 0 w 7774994"/>
              <a:gd name="connsiteY3" fmla="*/ 6862454 h 6862454"/>
              <a:gd name="connsiteX4" fmla="*/ 0 w 7774994"/>
              <a:gd name="connsiteY4" fmla="*/ 0 h 6862454"/>
              <a:gd name="connsiteX5" fmla="*/ 342049 w 7774994"/>
              <a:gd name="connsiteY5" fmla="*/ 6326970 h 6862454"/>
              <a:gd name="connsiteX6" fmla="*/ 344123 w 7774994"/>
              <a:gd name="connsiteY6" fmla="*/ 6334597 h 6862454"/>
              <a:gd name="connsiteX7" fmla="*/ 7418574 w 7774994"/>
              <a:gd name="connsiteY7" fmla="*/ 6334575 h 6862454"/>
              <a:gd name="connsiteX8" fmla="*/ 7416850 w 7774994"/>
              <a:gd name="connsiteY8" fmla="*/ 6324556 h 6862454"/>
              <a:gd name="connsiteX9" fmla="*/ 342049 w 7774994"/>
              <a:gd name="connsiteY9" fmla="*/ 6326970 h 6862454"/>
              <a:gd name="connsiteX0" fmla="*/ 0 w 7774994"/>
              <a:gd name="connsiteY0" fmla="*/ 0 h 6862454"/>
              <a:gd name="connsiteX1" fmla="*/ 7774994 w 7774994"/>
              <a:gd name="connsiteY1" fmla="*/ 0 h 6862454"/>
              <a:gd name="connsiteX2" fmla="*/ 7772152 w 7774994"/>
              <a:gd name="connsiteY2" fmla="*/ 6862454 h 6862454"/>
              <a:gd name="connsiteX3" fmla="*/ 0 w 7774994"/>
              <a:gd name="connsiteY3" fmla="*/ 6862454 h 6862454"/>
              <a:gd name="connsiteX4" fmla="*/ 0 w 7774994"/>
              <a:gd name="connsiteY4" fmla="*/ 0 h 6862454"/>
              <a:gd name="connsiteX5" fmla="*/ 342049 w 7774994"/>
              <a:gd name="connsiteY5" fmla="*/ 6326970 h 6862454"/>
              <a:gd name="connsiteX6" fmla="*/ 344123 w 7774994"/>
              <a:gd name="connsiteY6" fmla="*/ 6334597 h 6862454"/>
              <a:gd name="connsiteX7" fmla="*/ 7418574 w 7774994"/>
              <a:gd name="connsiteY7" fmla="*/ 6334575 h 6862454"/>
              <a:gd name="connsiteX8" fmla="*/ 7416850 w 7774994"/>
              <a:gd name="connsiteY8" fmla="*/ 6324556 h 6862454"/>
              <a:gd name="connsiteX9" fmla="*/ 342049 w 7774994"/>
              <a:gd name="connsiteY9" fmla="*/ 6326970 h 6862454"/>
              <a:gd name="connsiteX0" fmla="*/ 0 w 7774994"/>
              <a:gd name="connsiteY0" fmla="*/ 0 h 6862454"/>
              <a:gd name="connsiteX1" fmla="*/ 7774994 w 7774994"/>
              <a:gd name="connsiteY1" fmla="*/ 0 h 6862454"/>
              <a:gd name="connsiteX2" fmla="*/ 7757915 w 7774994"/>
              <a:gd name="connsiteY2" fmla="*/ 6862454 h 6862454"/>
              <a:gd name="connsiteX3" fmla="*/ 0 w 7774994"/>
              <a:gd name="connsiteY3" fmla="*/ 6862454 h 6862454"/>
              <a:gd name="connsiteX4" fmla="*/ 0 w 7774994"/>
              <a:gd name="connsiteY4" fmla="*/ 0 h 6862454"/>
              <a:gd name="connsiteX5" fmla="*/ 342049 w 7774994"/>
              <a:gd name="connsiteY5" fmla="*/ 6326970 h 6862454"/>
              <a:gd name="connsiteX6" fmla="*/ 344123 w 7774994"/>
              <a:gd name="connsiteY6" fmla="*/ 6334597 h 6862454"/>
              <a:gd name="connsiteX7" fmla="*/ 7418574 w 7774994"/>
              <a:gd name="connsiteY7" fmla="*/ 6334575 h 6862454"/>
              <a:gd name="connsiteX8" fmla="*/ 7416850 w 7774994"/>
              <a:gd name="connsiteY8" fmla="*/ 6324556 h 6862454"/>
              <a:gd name="connsiteX9" fmla="*/ 342049 w 7774994"/>
              <a:gd name="connsiteY9" fmla="*/ 6326970 h 6862454"/>
              <a:gd name="connsiteX0" fmla="*/ 0 w 7758096"/>
              <a:gd name="connsiteY0" fmla="*/ 0 h 6862454"/>
              <a:gd name="connsiteX1" fmla="*/ 7756689 w 7758096"/>
              <a:gd name="connsiteY1" fmla="*/ 0 h 6862454"/>
              <a:gd name="connsiteX2" fmla="*/ 7757915 w 7758096"/>
              <a:gd name="connsiteY2" fmla="*/ 6862454 h 6862454"/>
              <a:gd name="connsiteX3" fmla="*/ 0 w 7758096"/>
              <a:gd name="connsiteY3" fmla="*/ 6862454 h 6862454"/>
              <a:gd name="connsiteX4" fmla="*/ 0 w 7758096"/>
              <a:gd name="connsiteY4" fmla="*/ 0 h 6862454"/>
              <a:gd name="connsiteX5" fmla="*/ 342049 w 7758096"/>
              <a:gd name="connsiteY5" fmla="*/ 6326970 h 6862454"/>
              <a:gd name="connsiteX6" fmla="*/ 344123 w 7758096"/>
              <a:gd name="connsiteY6" fmla="*/ 6334597 h 6862454"/>
              <a:gd name="connsiteX7" fmla="*/ 7418574 w 7758096"/>
              <a:gd name="connsiteY7" fmla="*/ 6334575 h 6862454"/>
              <a:gd name="connsiteX8" fmla="*/ 7416850 w 7758096"/>
              <a:gd name="connsiteY8" fmla="*/ 6324556 h 6862454"/>
              <a:gd name="connsiteX9" fmla="*/ 342049 w 7758096"/>
              <a:gd name="connsiteY9" fmla="*/ 6326970 h 686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58096" h="6862454">
                <a:moveTo>
                  <a:pt x="0" y="0"/>
                </a:moveTo>
                <a:lnTo>
                  <a:pt x="7756689" y="0"/>
                </a:lnTo>
                <a:cubicBezTo>
                  <a:pt x="7755742" y="2287485"/>
                  <a:pt x="7758862" y="4574969"/>
                  <a:pt x="7757915" y="6862454"/>
                </a:cubicBezTo>
                <a:lnTo>
                  <a:pt x="0" y="6862454"/>
                </a:lnTo>
                <a:lnTo>
                  <a:pt x="0" y="0"/>
                </a:lnTo>
                <a:close/>
                <a:moveTo>
                  <a:pt x="342049" y="6326970"/>
                </a:moveTo>
                <a:cubicBezTo>
                  <a:pt x="338537" y="6326694"/>
                  <a:pt x="343363" y="6335355"/>
                  <a:pt x="344123" y="6334597"/>
                </a:cubicBezTo>
                <a:lnTo>
                  <a:pt x="7418574" y="6334575"/>
                </a:lnTo>
                <a:cubicBezTo>
                  <a:pt x="7418613" y="6331870"/>
                  <a:pt x="7416811" y="6327261"/>
                  <a:pt x="7416850" y="6324556"/>
                </a:cubicBezTo>
                <a:lnTo>
                  <a:pt x="342049" y="6326970"/>
                </a:lnTo>
                <a:close/>
              </a:path>
            </a:pathLst>
          </a:custGeom>
          <a:noFill/>
          <a:ln>
            <a:noFill/>
          </a:ln>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913464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138A9AE-9A68-4CD9-92F1-92E26CD3AD98}"/>
              </a:ext>
            </a:extLst>
          </p:cNvPr>
          <p:cNvSpPr/>
          <p:nvPr userDrawn="1"/>
        </p:nvSpPr>
        <p:spPr>
          <a:xfrm>
            <a:off x="0" y="0"/>
            <a:ext cx="12192000" cy="3347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62CECC-812A-4205-A02D-AE94D686B5AB}"/>
              </a:ext>
            </a:extLst>
          </p:cNvPr>
          <p:cNvSpPr>
            <a:spLocks noGrp="1"/>
          </p:cNvSpPr>
          <p:nvPr>
            <p:ph type="ctrTitle" hasCustomPrompt="1"/>
          </p:nvPr>
        </p:nvSpPr>
        <p:spPr>
          <a:xfrm>
            <a:off x="524656" y="2278503"/>
            <a:ext cx="5112000" cy="1404000"/>
          </a:xfrm>
          <a:solidFill>
            <a:schemeClr val="accent2"/>
          </a:solidFill>
        </p:spPr>
        <p:txBody>
          <a:bodyPr wrap="square" lIns="288000" tIns="108000" rIns="108000" bIns="0" anchor="t">
            <a:noAutofit/>
          </a:bodyPr>
          <a:lstStyle>
            <a:lvl1pPr algn="l">
              <a:lnSpc>
                <a:spcPts val="9360"/>
              </a:lnSpc>
              <a:defRPr sz="7800">
                <a:solidFill>
                  <a:schemeClr val="bg1"/>
                </a:solidFill>
              </a:defRPr>
            </a:lvl1pPr>
          </a:lstStyle>
          <a:p>
            <a:r>
              <a:rPr lang="en-US" dirty="0"/>
              <a:t>Thank you</a:t>
            </a:r>
            <a:endParaRPr lang="en-GB" dirty="0"/>
          </a:p>
        </p:txBody>
      </p:sp>
      <p:sp>
        <p:nvSpPr>
          <p:cNvPr id="14" name="TextBox 13">
            <a:extLst>
              <a:ext uri="{FF2B5EF4-FFF2-40B4-BE49-F238E27FC236}">
                <a16:creationId xmlns:a16="http://schemas.microsoft.com/office/drawing/2014/main" id="{C45D528E-D56B-4B90-B3F0-42DF04AF535F}"/>
              </a:ext>
            </a:extLst>
          </p:cNvPr>
          <p:cNvSpPr txBox="1"/>
          <p:nvPr userDrawn="1"/>
        </p:nvSpPr>
        <p:spPr>
          <a:xfrm>
            <a:off x="7804764" y="6116274"/>
            <a:ext cx="3850105" cy="276999"/>
          </a:xfrm>
          <a:prstGeom prst="rect">
            <a:avLst/>
          </a:prstGeom>
          <a:noFill/>
        </p:spPr>
        <p:txBody>
          <a:bodyPr wrap="square" lIns="0" tIns="0" rIns="0" bIns="0" rtlCol="0">
            <a:spAutoFit/>
          </a:bodyPr>
          <a:lstStyle/>
          <a:p>
            <a:pPr algn="r"/>
            <a:r>
              <a:rPr lang="en-GB" b="1" dirty="0">
                <a:solidFill>
                  <a:schemeClr val="bg1"/>
                </a:solidFill>
              </a:rPr>
              <a:t>equalityhumanrights.com</a:t>
            </a:r>
          </a:p>
        </p:txBody>
      </p:sp>
      <p:sp>
        <p:nvSpPr>
          <p:cNvPr id="5" name="Picture Placeholder 4"/>
          <p:cNvSpPr>
            <a:spLocks noGrp="1"/>
          </p:cNvSpPr>
          <p:nvPr>
            <p:ph type="pic" sz="quarter" idx="14"/>
          </p:nvPr>
        </p:nvSpPr>
        <p:spPr>
          <a:xfrm>
            <a:off x="8550000" y="543600"/>
            <a:ext cx="3106800" cy="795600"/>
          </a:xfrm>
        </p:spPr>
        <p:txBody>
          <a:bodyPr/>
          <a:lstStyle/>
          <a:p>
            <a:r>
              <a:rPr lang="en-US"/>
              <a:t>Click icon to add picture</a:t>
            </a:r>
            <a:endParaRPr lang="en-GB"/>
          </a:p>
        </p:txBody>
      </p:sp>
    </p:spTree>
    <p:extLst>
      <p:ext uri="{BB962C8B-B14F-4D97-AF65-F5344CB8AC3E}">
        <p14:creationId xmlns:p14="http://schemas.microsoft.com/office/powerpoint/2010/main" val="172454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51FC06-80FF-47A4-826D-AC1227CED57C}" type="datetimeFigureOut">
              <a:rPr lang="en-GB" smtClean="0"/>
              <a:t>27/09/2023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6EB5C6-5CB5-47A0-BFC8-D421136B8DC0}" type="slidenum">
              <a:rPr lang="en-GB" smtClean="0"/>
              <a:t>‹#›</a:t>
            </a:fld>
            <a:endParaRPr lang="en-GB"/>
          </a:p>
        </p:txBody>
      </p:sp>
    </p:spTree>
    <p:extLst>
      <p:ext uri="{BB962C8B-B14F-4D97-AF65-F5344CB8AC3E}">
        <p14:creationId xmlns:p14="http://schemas.microsoft.com/office/powerpoint/2010/main" val="383595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251FC06-80FF-47A4-826D-AC1227CED57C}" type="datetimeFigureOut">
              <a:rPr lang="en-GB" smtClean="0"/>
              <a:t>27/09/2023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6EB5C6-5CB5-47A0-BFC8-D421136B8DC0}" type="slidenum">
              <a:rPr lang="en-GB" smtClean="0"/>
              <a:t>‹#›</a:t>
            </a:fld>
            <a:endParaRPr lang="en-GB"/>
          </a:p>
        </p:txBody>
      </p:sp>
    </p:spTree>
    <p:extLst>
      <p:ext uri="{BB962C8B-B14F-4D97-AF65-F5344CB8AC3E}">
        <p14:creationId xmlns:p14="http://schemas.microsoft.com/office/powerpoint/2010/main" val="3412462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251FC06-80FF-47A4-826D-AC1227CED57C}" type="datetimeFigureOut">
              <a:rPr lang="en-GB" smtClean="0"/>
              <a:t>27/09/2023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6EB5C6-5CB5-47A0-BFC8-D421136B8DC0}" type="slidenum">
              <a:rPr lang="en-GB" smtClean="0"/>
              <a:t>‹#›</a:t>
            </a:fld>
            <a:endParaRPr lang="en-GB"/>
          </a:p>
        </p:txBody>
      </p:sp>
    </p:spTree>
    <p:extLst>
      <p:ext uri="{BB962C8B-B14F-4D97-AF65-F5344CB8AC3E}">
        <p14:creationId xmlns:p14="http://schemas.microsoft.com/office/powerpoint/2010/main" val="1297091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251FC06-80FF-47A4-826D-AC1227CED57C}" type="datetimeFigureOut">
              <a:rPr lang="en-GB" smtClean="0"/>
              <a:t>27/09/2023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6EB5C6-5CB5-47A0-BFC8-D421136B8DC0}" type="slidenum">
              <a:rPr lang="en-GB" smtClean="0"/>
              <a:t>‹#›</a:t>
            </a:fld>
            <a:endParaRPr lang="en-GB"/>
          </a:p>
        </p:txBody>
      </p:sp>
    </p:spTree>
    <p:extLst>
      <p:ext uri="{BB962C8B-B14F-4D97-AF65-F5344CB8AC3E}">
        <p14:creationId xmlns:p14="http://schemas.microsoft.com/office/powerpoint/2010/main" val="298757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51FC06-80FF-47A4-826D-AC1227CED57C}" type="datetimeFigureOut">
              <a:rPr lang="en-GB" smtClean="0"/>
              <a:t>27/09/2023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6EB5C6-5CB5-47A0-BFC8-D421136B8DC0}" type="slidenum">
              <a:rPr lang="en-GB" smtClean="0"/>
              <a:t>‹#›</a:t>
            </a:fld>
            <a:endParaRPr lang="en-GB"/>
          </a:p>
        </p:txBody>
      </p:sp>
    </p:spTree>
    <p:extLst>
      <p:ext uri="{BB962C8B-B14F-4D97-AF65-F5344CB8AC3E}">
        <p14:creationId xmlns:p14="http://schemas.microsoft.com/office/powerpoint/2010/main" val="2075185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51FC06-80FF-47A4-826D-AC1227CED57C}" type="datetimeFigureOut">
              <a:rPr lang="en-GB" smtClean="0"/>
              <a:t>27/09/2023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6EB5C6-5CB5-47A0-BFC8-D421136B8DC0}" type="slidenum">
              <a:rPr lang="en-GB" smtClean="0"/>
              <a:t>‹#›</a:t>
            </a:fld>
            <a:endParaRPr lang="en-GB"/>
          </a:p>
        </p:txBody>
      </p:sp>
    </p:spTree>
    <p:extLst>
      <p:ext uri="{BB962C8B-B14F-4D97-AF65-F5344CB8AC3E}">
        <p14:creationId xmlns:p14="http://schemas.microsoft.com/office/powerpoint/2010/main" val="1653685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51FC06-80FF-47A4-826D-AC1227CED57C}" type="datetimeFigureOut">
              <a:rPr lang="en-GB" smtClean="0"/>
              <a:t>27/09/2023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6EB5C6-5CB5-47A0-BFC8-D421136B8DC0}" type="slidenum">
              <a:rPr lang="en-GB" smtClean="0"/>
              <a:t>‹#›</a:t>
            </a:fld>
            <a:endParaRPr lang="en-GB"/>
          </a:p>
        </p:txBody>
      </p:sp>
    </p:spTree>
    <p:extLst>
      <p:ext uri="{BB962C8B-B14F-4D97-AF65-F5344CB8AC3E}">
        <p14:creationId xmlns:p14="http://schemas.microsoft.com/office/powerpoint/2010/main" val="3315770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1FC06-80FF-47A4-826D-AC1227CED57C}" type="datetimeFigureOut">
              <a:rPr lang="en-GB" smtClean="0"/>
              <a:t>27/09/2023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6EB5C6-5CB5-47A0-BFC8-D421136B8DC0}" type="slidenum">
              <a:rPr lang="en-GB" smtClean="0"/>
              <a:t>‹#›</a:t>
            </a:fld>
            <a:endParaRPr lang="en-GB"/>
          </a:p>
        </p:txBody>
      </p:sp>
    </p:spTree>
    <p:extLst>
      <p:ext uri="{BB962C8B-B14F-4D97-AF65-F5344CB8AC3E}">
        <p14:creationId xmlns:p14="http://schemas.microsoft.com/office/powerpoint/2010/main" val="2944232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3B44C0-FF5A-4AD9-B41B-E8824FE3E827}"/>
              </a:ext>
            </a:extLst>
          </p:cNvPr>
          <p:cNvSpPr>
            <a:spLocks noGrp="1"/>
          </p:cNvSpPr>
          <p:nvPr>
            <p:ph type="title"/>
          </p:nvPr>
        </p:nvSpPr>
        <p:spPr>
          <a:xfrm>
            <a:off x="481263" y="897497"/>
            <a:ext cx="11165305" cy="744204"/>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9189B95B-2942-4D6B-A7E0-1E3FAA51FABB}"/>
              </a:ext>
            </a:extLst>
          </p:cNvPr>
          <p:cNvSpPr>
            <a:spLocks noGrp="1"/>
          </p:cNvSpPr>
          <p:nvPr>
            <p:ph type="body" idx="1"/>
          </p:nvPr>
        </p:nvSpPr>
        <p:spPr>
          <a:xfrm>
            <a:off x="481263" y="2181725"/>
            <a:ext cx="11165305" cy="3995237"/>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2D40E971-E301-41E5-84B9-9E747513CF3D}"/>
              </a:ext>
            </a:extLst>
          </p:cNvPr>
          <p:cNvSpPr>
            <a:spLocks noGrp="1"/>
          </p:cNvSpPr>
          <p:nvPr>
            <p:ph type="ftr" sz="quarter" idx="3"/>
          </p:nvPr>
        </p:nvSpPr>
        <p:spPr>
          <a:xfrm>
            <a:off x="5159829" y="6392168"/>
            <a:ext cx="6108343" cy="275831"/>
          </a:xfrm>
          <a:prstGeom prst="rect">
            <a:avLst/>
          </a:prstGeom>
        </p:spPr>
        <p:txBody>
          <a:bodyPr vert="horz" lIns="0" tIns="0" rIns="0" bIns="0" rtlCol="0" anchor="t" anchorCtr="0">
            <a:noAutofit/>
          </a:bodyPr>
          <a:lstStyle>
            <a:lvl1pPr algn="r">
              <a:defRPr sz="1200" b="0">
                <a:solidFill>
                  <a:schemeClr val="tx2"/>
                </a:solidFill>
              </a:defRPr>
            </a:lvl1pPr>
          </a:lstStyle>
          <a:p>
            <a:r>
              <a:rPr lang="en-GB" b="1" dirty="0"/>
              <a:t>Presentation title </a:t>
            </a:r>
            <a:r>
              <a:rPr lang="en-GB" dirty="0"/>
              <a:t>Section name </a:t>
            </a:r>
          </a:p>
        </p:txBody>
      </p:sp>
      <p:sp>
        <p:nvSpPr>
          <p:cNvPr id="6" name="Slide Number Placeholder 5">
            <a:extLst>
              <a:ext uri="{FF2B5EF4-FFF2-40B4-BE49-F238E27FC236}">
                <a16:creationId xmlns:a16="http://schemas.microsoft.com/office/drawing/2014/main" id="{11E14B6C-1F54-4792-A282-7D74E79EB0D8}"/>
              </a:ext>
            </a:extLst>
          </p:cNvPr>
          <p:cNvSpPr>
            <a:spLocks noGrp="1"/>
          </p:cNvSpPr>
          <p:nvPr>
            <p:ph type="sldNum" sz="quarter" idx="4"/>
          </p:nvPr>
        </p:nvSpPr>
        <p:spPr>
          <a:xfrm>
            <a:off x="11309598" y="6393600"/>
            <a:ext cx="378395" cy="279768"/>
          </a:xfrm>
          <a:prstGeom prst="rect">
            <a:avLst/>
          </a:prstGeom>
        </p:spPr>
        <p:txBody>
          <a:bodyPr vert="horz" lIns="0" tIns="0" rIns="0" bIns="0" rtlCol="0" anchor="t" anchorCtr="0">
            <a:noAutofit/>
          </a:bodyPr>
          <a:lstStyle>
            <a:lvl1pPr algn="r">
              <a:defRPr sz="1300" b="1">
                <a:solidFill>
                  <a:schemeClr val="tx2"/>
                </a:solidFill>
              </a:defRPr>
            </a:lvl1pPr>
          </a:lstStyle>
          <a:p>
            <a:fld id="{B3D29D02-703E-4631-95A9-4E3B059CE6D1}" type="slidenum">
              <a:rPr lang="en-GB" smtClean="0"/>
              <a:pPr/>
              <a:t>‹#›</a:t>
            </a:fld>
            <a:endParaRPr lang="en-GB" dirty="0"/>
          </a:p>
        </p:txBody>
      </p:sp>
    </p:spTree>
    <p:extLst>
      <p:ext uri="{BB962C8B-B14F-4D97-AF65-F5344CB8AC3E}">
        <p14:creationId xmlns:p14="http://schemas.microsoft.com/office/powerpoint/2010/main" val="421349221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Lst>
  <p:hf hdr="0" dt="0"/>
  <p:txStyles>
    <p:titleStyle>
      <a:lvl1pPr algn="l" defTabSz="914400" rtl="0" eaLnBrk="1" latinLnBrk="0" hangingPunct="1">
        <a:lnSpc>
          <a:spcPts val="3600"/>
        </a:lnSpc>
        <a:spcBef>
          <a:spcPct val="0"/>
        </a:spcBef>
        <a:buNone/>
        <a:defRPr sz="3000" kern="1200">
          <a:solidFill>
            <a:schemeClr val="accent2"/>
          </a:solidFill>
          <a:latin typeface="+mj-lt"/>
          <a:ea typeface="+mj-ea"/>
          <a:cs typeface="+mj-cs"/>
        </a:defRPr>
      </a:lvl1pPr>
    </p:titleStyle>
    <p:bodyStyle>
      <a:lvl1pPr marL="0" indent="0" algn="l" defTabSz="914400" rtl="0" eaLnBrk="1" latinLnBrk="0" hangingPunct="1">
        <a:lnSpc>
          <a:spcPts val="2500"/>
        </a:lnSpc>
        <a:spcBef>
          <a:spcPts val="0"/>
        </a:spcBef>
        <a:spcAft>
          <a:spcPts val="600"/>
        </a:spcAft>
        <a:buFont typeface="Arial" panose="020B0604020202020204" pitchFamily="34" charset="0"/>
        <a:buNone/>
        <a:defRPr sz="2200" kern="1200">
          <a:solidFill>
            <a:schemeClr val="tx1">
              <a:lumMod val="75000"/>
              <a:lumOff val="25000"/>
            </a:schemeClr>
          </a:solidFill>
          <a:latin typeface="+mn-lt"/>
          <a:ea typeface="+mn-ea"/>
          <a:cs typeface="+mn-cs"/>
        </a:defRPr>
      </a:lvl1pPr>
      <a:lvl2pPr marL="0" indent="0" algn="l" defTabSz="914400" rtl="0" eaLnBrk="1" latinLnBrk="0" hangingPunct="1">
        <a:lnSpc>
          <a:spcPts val="2200"/>
        </a:lnSpc>
        <a:spcBef>
          <a:spcPts val="0"/>
        </a:spcBef>
        <a:spcAft>
          <a:spcPts val="600"/>
        </a:spcAft>
        <a:buFont typeface="Arial" panose="020B0604020202020204" pitchFamily="34" charset="0"/>
        <a:buNone/>
        <a:defRPr sz="1800" b="1" kern="1200">
          <a:solidFill>
            <a:schemeClr val="tx1">
              <a:lumMod val="75000"/>
              <a:lumOff val="25000"/>
            </a:schemeClr>
          </a:solidFill>
          <a:latin typeface="+mn-lt"/>
          <a:ea typeface="+mn-ea"/>
          <a:cs typeface="+mn-cs"/>
        </a:defRPr>
      </a:lvl2pPr>
      <a:lvl3pPr marL="0" indent="0" algn="l" defTabSz="914400" rtl="0" eaLnBrk="1" latinLnBrk="0" hangingPunct="1">
        <a:lnSpc>
          <a:spcPts val="2200"/>
        </a:lnSpc>
        <a:spcBef>
          <a:spcPts val="0"/>
        </a:spcBef>
        <a:spcAft>
          <a:spcPts val="600"/>
        </a:spcAft>
        <a:buFont typeface="Symbol" panose="05050102010706020507" pitchFamily="18" charset="2"/>
        <a:buNone/>
        <a:defRPr sz="1800" kern="1200">
          <a:solidFill>
            <a:schemeClr val="tx1">
              <a:lumMod val="75000"/>
              <a:lumOff val="25000"/>
            </a:schemeClr>
          </a:solidFill>
          <a:latin typeface="+mn-lt"/>
          <a:ea typeface="+mn-ea"/>
          <a:cs typeface="+mn-cs"/>
        </a:defRPr>
      </a:lvl3pPr>
      <a:lvl4pPr marL="180000" indent="-180000" algn="l" defTabSz="914400" rtl="0" eaLnBrk="1" latinLnBrk="0" hangingPunct="1">
        <a:lnSpc>
          <a:spcPts val="2200"/>
        </a:lnSpc>
        <a:spcBef>
          <a:spcPts val="0"/>
        </a:spcBef>
        <a:spcAft>
          <a:spcPts val="600"/>
        </a:spcAft>
        <a:buFont typeface="Symbol" panose="05050102010706020507" pitchFamily="18" charset="2"/>
        <a:buChar char="-"/>
        <a:defRPr sz="1800" kern="1200">
          <a:solidFill>
            <a:schemeClr val="tx1">
              <a:lumMod val="75000"/>
              <a:lumOff val="25000"/>
            </a:schemeClr>
          </a:solidFill>
          <a:latin typeface="+mn-lt"/>
          <a:ea typeface="+mn-ea"/>
          <a:cs typeface="+mn-cs"/>
        </a:defRPr>
      </a:lvl4pPr>
      <a:lvl5pPr marL="360000" indent="-180000" algn="l" defTabSz="914400" rtl="0" eaLnBrk="1" latinLnBrk="0" hangingPunct="1">
        <a:lnSpc>
          <a:spcPts val="2200"/>
        </a:lnSpc>
        <a:spcBef>
          <a:spcPts val="0"/>
        </a:spcBef>
        <a:spcAft>
          <a:spcPts val="600"/>
        </a:spcAft>
        <a:buFont typeface="Symbol" panose="05050102010706020507" pitchFamily="18" charset="2"/>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6.png"/><Relationship Id="rId7" Type="http://schemas.openxmlformats.org/officeDocument/2006/relationships/image" Target="../media/image33.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seemescotland.org/workplace/see-me-in-work/spotlight-on" TargetMode="External"/><Relationship Id="rId5" Type="http://schemas.openxmlformats.org/officeDocument/2006/relationships/hyperlink" Target="https://www.seemescotland.org/workplace/resources-and-e-learning/tools-and-packs" TargetMode="External"/><Relationship Id="rId4" Type="http://schemas.openxmlformats.org/officeDocument/2006/relationships/hyperlink" Target="https://www.seemescotland.org/workplace/resources-and-e-learning/e-learning" TargetMode="External"/><Relationship Id="rId9" Type="http://schemas.openxmlformats.org/officeDocument/2006/relationships/image" Target="../media/image35.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NUL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44.svg"/><Relationship Id="rId18" Type="http://schemas.openxmlformats.org/officeDocument/2006/relationships/image" Target="../media/image18.png"/><Relationship Id="rId3" Type="http://schemas.openxmlformats.org/officeDocument/2006/relationships/image" Target="../media/image4.png"/><Relationship Id="rId21" Type="http://schemas.openxmlformats.org/officeDocument/2006/relationships/image" Target="../media/image52.svg"/><Relationship Id="rId7" Type="http://schemas.openxmlformats.org/officeDocument/2006/relationships/image" Target="../media/image38.svg"/><Relationship Id="rId12" Type="http://schemas.openxmlformats.org/officeDocument/2006/relationships/image" Target="../media/image15.png"/><Relationship Id="rId17" Type="http://schemas.openxmlformats.org/officeDocument/2006/relationships/image" Target="../media/image48.svg"/><Relationship Id="rId25" Type="http://schemas.openxmlformats.org/officeDocument/2006/relationships/image" Target="../media/image56.svg"/><Relationship Id="rId2" Type="http://schemas.openxmlformats.org/officeDocument/2006/relationships/notesSlide" Target="../notesSlides/notesSlide6.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42.svg"/><Relationship Id="rId24" Type="http://schemas.openxmlformats.org/officeDocument/2006/relationships/image" Target="../media/image21.png"/><Relationship Id="rId5" Type="http://schemas.openxmlformats.org/officeDocument/2006/relationships/image" Target="../media/image36.svg"/><Relationship Id="rId15" Type="http://schemas.openxmlformats.org/officeDocument/2006/relationships/image" Target="../media/image46.svg"/><Relationship Id="rId23" Type="http://schemas.openxmlformats.org/officeDocument/2006/relationships/image" Target="../media/image54.svg"/><Relationship Id="rId10" Type="http://schemas.openxmlformats.org/officeDocument/2006/relationships/image" Target="../media/image14.png"/><Relationship Id="rId19" Type="http://schemas.openxmlformats.org/officeDocument/2006/relationships/image" Target="../media/image50.svg"/><Relationship Id="rId4" Type="http://schemas.openxmlformats.org/officeDocument/2006/relationships/image" Target="../media/image11.png"/><Relationship Id="rId9" Type="http://schemas.openxmlformats.org/officeDocument/2006/relationships/image" Target="../media/image40.svg"/><Relationship Id="rId14" Type="http://schemas.openxmlformats.org/officeDocument/2006/relationships/image" Target="../media/image16.png"/><Relationship Id="rId22"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283809" y="2314359"/>
            <a:ext cx="6810632" cy="2229282"/>
          </a:xfrm>
        </p:spPr>
        <p:txBody>
          <a:bodyPr>
            <a:no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Mental health </a:t>
            </a:r>
            <a:r>
              <a:rPr lang="en-GB" b="1" dirty="0" smtClean="0">
                <a:latin typeface="Open Sans" panose="020B0606030504020204" pitchFamily="34" charset="0"/>
                <a:ea typeface="Open Sans" panose="020B0606030504020204" pitchFamily="34" charset="0"/>
                <a:cs typeface="Open Sans" panose="020B0606030504020204" pitchFamily="34" charset="0"/>
              </a:rPr>
              <a:t>inclusion at </a:t>
            </a:r>
            <a:r>
              <a:rPr lang="en-GB" b="1" dirty="0">
                <a:latin typeface="Open Sans" panose="020B0606030504020204" pitchFamily="34" charset="0"/>
                <a:ea typeface="Open Sans" panose="020B0606030504020204" pitchFamily="34" charset="0"/>
                <a:cs typeface="Open Sans" panose="020B0606030504020204" pitchFamily="34" charset="0"/>
              </a:rPr>
              <a:t>work: </a:t>
            </a:r>
            <a:r>
              <a:rPr lang="en-GB" b="1" dirty="0" smtClean="0">
                <a:latin typeface="Open Sans" panose="020B0606030504020204" pitchFamily="34" charset="0"/>
                <a:ea typeface="Open Sans" panose="020B0606030504020204" pitchFamily="34" charset="0"/>
                <a:cs typeface="Open Sans" panose="020B0606030504020204" pitchFamily="34" charset="0"/>
              </a:rPr>
              <a:t>What does it really mean?</a:t>
            </a:r>
            <a:endParaRPr lang="en-GB" sz="4000" b="1" dirty="0">
              <a:solidFill>
                <a:srgbClr val="E21776"/>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2705" y="575856"/>
            <a:ext cx="2282419" cy="1478983"/>
          </a:xfrm>
          <a:prstGeom prst="rect">
            <a:avLst/>
          </a:prstGeom>
        </p:spPr>
      </p:pic>
      <p:sp>
        <p:nvSpPr>
          <p:cNvPr id="8" name="TextBox 7"/>
          <p:cNvSpPr txBox="1"/>
          <p:nvPr/>
        </p:nvSpPr>
        <p:spPr>
          <a:xfrm>
            <a:off x="3283809" y="5074318"/>
            <a:ext cx="8261315" cy="646331"/>
          </a:xfrm>
          <a:prstGeom prst="rect">
            <a:avLst/>
          </a:prstGeom>
          <a:noFill/>
        </p:spPr>
        <p:txBody>
          <a:bodyPr wrap="square" rtlCol="0">
            <a:spAutoFit/>
          </a:bodyPr>
          <a:lstStyle/>
          <a:p>
            <a:r>
              <a:rPr lang="en-GB" dirty="0" smtClean="0">
                <a:latin typeface="Open Sans" pitchFamily="2" charset="0"/>
                <a:ea typeface="Open Sans" pitchFamily="2" charset="0"/>
                <a:cs typeface="Open Sans" pitchFamily="2" charset="0"/>
              </a:rPr>
              <a:t>Rachel Bottomley, See Me Project Officer (Workplace)</a:t>
            </a:r>
          </a:p>
          <a:p>
            <a:r>
              <a:rPr lang="en-GB" dirty="0" err="1" smtClean="0">
                <a:latin typeface="Open Sans" pitchFamily="2" charset="0"/>
                <a:ea typeface="Open Sans" pitchFamily="2" charset="0"/>
                <a:cs typeface="Open Sans" pitchFamily="2" charset="0"/>
              </a:rPr>
              <a:t>Sahaj</a:t>
            </a:r>
            <a:r>
              <a:rPr lang="en-GB" dirty="0" smtClean="0">
                <a:latin typeface="Open Sans" pitchFamily="2" charset="0"/>
                <a:ea typeface="Open Sans" pitchFamily="2" charset="0"/>
                <a:cs typeface="Open Sans" pitchFamily="2" charset="0"/>
              </a:rPr>
              <a:t> </a:t>
            </a:r>
            <a:r>
              <a:rPr lang="en-GB" dirty="0" err="1" smtClean="0">
                <a:latin typeface="Open Sans" pitchFamily="2" charset="0"/>
                <a:ea typeface="Open Sans" pitchFamily="2" charset="0"/>
                <a:cs typeface="Open Sans" pitchFamily="2" charset="0"/>
              </a:rPr>
              <a:t>Kamra</a:t>
            </a:r>
            <a:r>
              <a:rPr lang="en-GB" dirty="0" smtClean="0">
                <a:latin typeface="Open Sans" pitchFamily="2" charset="0"/>
                <a:ea typeface="Open Sans" pitchFamily="2" charset="0"/>
                <a:cs typeface="Open Sans" pitchFamily="2" charset="0"/>
              </a:rPr>
              <a:t>, See Me Project Officer (Communities &amp; Priority Groups)</a:t>
            </a:r>
            <a:endParaRPr lang="en-GB"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1046228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274638"/>
            <a:ext cx="11258166" cy="1143000"/>
          </a:xfrm>
          <a:prstGeom prst="rect">
            <a:avLst/>
          </a:prstGeom>
        </p:spPr>
        <p:txBody>
          <a:bodyPr/>
          <a:lstStyle>
            <a:lvl1pPr algn="ctr" defTabSz="857250" rtl="0" eaLnBrk="1" latinLnBrk="0" hangingPunct="1">
              <a:spcBef>
                <a:spcPct val="0"/>
              </a:spcBef>
              <a:buNone/>
              <a:defRPr sz="4125" kern="1200">
                <a:solidFill>
                  <a:schemeClr val="tx1"/>
                </a:solidFill>
                <a:latin typeface="+mj-lt"/>
                <a:ea typeface="+mj-ea"/>
                <a:cs typeface="+mj-cs"/>
              </a:defRPr>
            </a:lvl1pPr>
          </a:lstStyle>
          <a:p>
            <a:r>
              <a:rPr lang="en-GB" b="1" dirty="0" smtClean="0">
                <a:latin typeface="Open Sans" panose="020B0606030504020204" pitchFamily="34" charset="0"/>
                <a:ea typeface="Open Sans" panose="020B0606030504020204" pitchFamily="34" charset="0"/>
                <a:cs typeface="Open Sans" panose="020B0606030504020204" pitchFamily="34" charset="0"/>
              </a:rPr>
              <a:t>The benefits of getting it right…</a:t>
            </a:r>
            <a:endParaRPr lang="en-GB" b="1" dirty="0"/>
          </a:p>
        </p:txBody>
      </p:sp>
      <p:sp>
        <p:nvSpPr>
          <p:cNvPr id="6" name="Content Placeholder 2"/>
          <p:cNvSpPr txBox="1">
            <a:spLocks/>
          </p:cNvSpPr>
          <p:nvPr/>
        </p:nvSpPr>
        <p:spPr>
          <a:xfrm>
            <a:off x="779488" y="1600200"/>
            <a:ext cx="10935877" cy="4525963"/>
          </a:xfrm>
          <a:prstGeom prst="rect">
            <a:avLst/>
          </a:prstGeom>
        </p:spPr>
        <p:txBody>
          <a:bodyPr/>
          <a:lst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a:lstStyle>
          <a:p>
            <a:pPr marL="0" lvl="0" indent="0">
              <a:buNone/>
              <a:defRPr/>
            </a:pPr>
            <a:r>
              <a:rPr lang="en-GB" sz="3600" dirty="0">
                <a:latin typeface="Open Sans Semibold" panose="020B0706030804020204" pitchFamily="34" charset="0"/>
                <a:ea typeface="Open Sans Semibold" panose="020B0706030804020204" pitchFamily="34" charset="0"/>
                <a:cs typeface="Open Sans Semibold" panose="020B0706030804020204" pitchFamily="34" charset="0"/>
              </a:rPr>
              <a:t>80% </a:t>
            </a:r>
            <a:r>
              <a:rPr lang="en-GB" sz="2600" dirty="0" smtClean="0">
                <a:latin typeface="Open Sans" panose="020B0606030504020204" pitchFamily="34" charset="0"/>
                <a:ea typeface="Open Sans" panose="020B0606030504020204" pitchFamily="34" charset="0"/>
                <a:cs typeface="Open Sans" panose="020B0606030504020204" pitchFamily="34" charset="0"/>
              </a:rPr>
              <a:t>say </a:t>
            </a:r>
            <a:r>
              <a:rPr lang="en-GB" sz="2600" dirty="0">
                <a:latin typeface="Open Sans" panose="020B0606030504020204" pitchFamily="34" charset="0"/>
                <a:ea typeface="Open Sans" panose="020B0606030504020204" pitchFamily="34" charset="0"/>
                <a:cs typeface="Open Sans" panose="020B0606030504020204" pitchFamily="34" charset="0"/>
              </a:rPr>
              <a:t>they consider an employer’s mental health support or policies before accepting a job.</a:t>
            </a:r>
            <a:endParaRPr lang="en-GB" sz="26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lvl="0" indent="0">
              <a:buNone/>
              <a:defRPr/>
            </a:pPr>
            <a:endParaRPr lang="en-GB" sz="24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defRPr/>
            </a:pPr>
            <a:r>
              <a:rPr lang="en-GB" sz="26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Increased employee engagement.</a:t>
            </a:r>
          </a:p>
          <a:p>
            <a:pPr>
              <a:defRPr/>
            </a:pPr>
            <a:r>
              <a:rPr lang="en-GB" sz="26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Increased productivity.</a:t>
            </a:r>
          </a:p>
          <a:p>
            <a:pPr>
              <a:defRPr/>
            </a:pPr>
            <a:r>
              <a:rPr lang="en-GB" sz="26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Increased customer/client satisfaction.</a:t>
            </a:r>
          </a:p>
          <a:p>
            <a:pPr>
              <a:defRPr/>
            </a:pPr>
            <a:r>
              <a:rPr lang="en-GB" sz="26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Reduced long term sickness absence.</a:t>
            </a:r>
          </a:p>
          <a:p>
            <a:pPr>
              <a:defRPr/>
            </a:pPr>
            <a:r>
              <a:rPr lang="en-GB" sz="26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Reduced levels of stress and burnout.</a:t>
            </a:r>
          </a:p>
          <a:p>
            <a:pPr>
              <a:defRPr/>
            </a:pPr>
            <a:r>
              <a:rPr lang="en-GB" sz="26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Lower rates of staff turnover.</a:t>
            </a:r>
          </a:p>
          <a:p>
            <a:pPr>
              <a:defRPr/>
            </a:pPr>
            <a:endParaRPr lang="en-GB" sz="24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04824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A100"/>
        </a:solidFill>
        <a:effectLst/>
      </p:bgPr>
    </p:bg>
    <p:spTree>
      <p:nvGrpSpPr>
        <p:cNvPr id="1" name=""/>
        <p:cNvGrpSpPr/>
        <p:nvPr/>
      </p:nvGrpSpPr>
      <p:grpSpPr>
        <a:xfrm>
          <a:off x="0" y="0"/>
          <a:ext cx="0" cy="0"/>
          <a:chOff x="0" y="0"/>
          <a:chExt cx="0" cy="0"/>
        </a:xfrm>
      </p:grpSpPr>
      <p:sp>
        <p:nvSpPr>
          <p:cNvPr id="8" name="Title 1"/>
          <p:cNvSpPr txBox="1">
            <a:spLocks/>
          </p:cNvSpPr>
          <p:nvPr/>
        </p:nvSpPr>
        <p:spPr>
          <a:xfrm>
            <a:off x="457200" y="274638"/>
            <a:ext cx="11258166" cy="1143000"/>
          </a:xfrm>
          <a:prstGeom prst="rect">
            <a:avLst/>
          </a:prstGeom>
        </p:spPr>
        <p:txBody>
          <a:bodyPr/>
          <a:lstStyle>
            <a:lvl1pPr algn="ctr" defTabSz="857250" rtl="0" eaLnBrk="1" latinLnBrk="0" hangingPunct="1">
              <a:spcBef>
                <a:spcPct val="0"/>
              </a:spcBef>
              <a:buNone/>
              <a:defRPr sz="4125" kern="1200">
                <a:solidFill>
                  <a:schemeClr val="tx1"/>
                </a:solidFill>
                <a:latin typeface="+mj-lt"/>
                <a:ea typeface="+mj-ea"/>
                <a:cs typeface="+mj-cs"/>
              </a:defRPr>
            </a:lvl1pPr>
          </a:lstStyle>
          <a:p>
            <a:r>
              <a:rPr lang="en-GB" b="1" dirty="0" smtClean="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Managers make a difference</a:t>
            </a:r>
            <a:endParaRPr lang="en-GB" b="1" dirty="0">
              <a:solidFill>
                <a:schemeClr val="bg1"/>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52258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7176"/>
            <a:ext cx="12192000" cy="6865176"/>
          </a:xfrm>
          <a:prstGeom prst="rect">
            <a:avLst/>
          </a:prstGeom>
        </p:spPr>
      </p:pic>
      <p:sp>
        <p:nvSpPr>
          <p:cNvPr id="9" name="Title 1"/>
          <p:cNvSpPr txBox="1">
            <a:spLocks/>
          </p:cNvSpPr>
          <p:nvPr/>
        </p:nvSpPr>
        <p:spPr>
          <a:xfrm>
            <a:off x="395416" y="274638"/>
            <a:ext cx="11258166" cy="1143000"/>
          </a:xfrm>
          <a:prstGeom prst="rect">
            <a:avLst/>
          </a:prstGeom>
        </p:spPr>
        <p:txBody>
          <a:bodyPr/>
          <a:lstStyle>
            <a:lvl1pPr algn="ctr" defTabSz="857250" rtl="0" eaLnBrk="1" latinLnBrk="0" hangingPunct="1">
              <a:spcBef>
                <a:spcPct val="0"/>
              </a:spcBef>
              <a:buNone/>
              <a:defRPr sz="4125" kern="1200">
                <a:solidFill>
                  <a:schemeClr val="tx1"/>
                </a:solidFill>
                <a:latin typeface="+mj-lt"/>
                <a:ea typeface="+mj-ea"/>
                <a:cs typeface="+mj-cs"/>
              </a:defRPr>
            </a:lvl1pPr>
          </a:lstStyle>
          <a:p>
            <a:r>
              <a:rPr lang="en-GB"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Our Key Message</a:t>
            </a:r>
            <a:endParaRPr lang="en-GB" b="1" dirty="0">
              <a:solidFill>
                <a:schemeClr val="bg1"/>
              </a:solidFill>
              <a:effectLst>
                <a:outerShdw blurRad="38100" dist="38100" dir="2700000" algn="tl">
                  <a:srgbClr val="000000">
                    <a:alpha val="43137"/>
                  </a:srgbClr>
                </a:outerShdw>
              </a:effectLst>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14871" b="22052"/>
          <a:stretch/>
        </p:blipFill>
        <p:spPr>
          <a:xfrm>
            <a:off x="1524000" y="2532185"/>
            <a:ext cx="9144000" cy="4325815"/>
          </a:xfrm>
          <a:prstGeom prst="rect">
            <a:avLst/>
          </a:prstGeom>
        </p:spPr>
      </p:pic>
      <p:sp>
        <p:nvSpPr>
          <p:cNvPr id="11" name="Content Placeholder 4"/>
          <p:cNvSpPr>
            <a:spLocks noGrp="1"/>
          </p:cNvSpPr>
          <p:nvPr>
            <p:ph idx="1"/>
          </p:nvPr>
        </p:nvSpPr>
        <p:spPr>
          <a:xfrm>
            <a:off x="803189" y="1158324"/>
            <a:ext cx="10367319" cy="1473663"/>
          </a:xfrm>
        </p:spPr>
        <p:txBody>
          <a:bodyPr>
            <a:normAutofit/>
          </a:bodyPr>
          <a:lstStyle/>
          <a:p>
            <a:pPr marL="0" indent="0" algn="ctr">
              <a:buNone/>
            </a:pPr>
            <a:r>
              <a:rPr lang="en-GB"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Tackling  stigma and discrimination and addressing the barriers they create is foundational to any action to improve mental health</a:t>
            </a:r>
            <a:endParaRPr lang="en-GB"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90531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274638"/>
            <a:ext cx="11258166" cy="1143000"/>
          </a:xfrm>
          <a:prstGeom prst="rect">
            <a:avLst/>
          </a:prstGeom>
        </p:spPr>
        <p:txBody>
          <a:bodyPr/>
          <a:lstStyle>
            <a:lvl1pPr algn="ctr" defTabSz="857250" rtl="0" eaLnBrk="1" latinLnBrk="0" hangingPunct="1">
              <a:spcBef>
                <a:spcPct val="0"/>
              </a:spcBef>
              <a:buNone/>
              <a:defRPr sz="4125" kern="1200">
                <a:solidFill>
                  <a:schemeClr val="tx1"/>
                </a:solidFill>
                <a:latin typeface="+mj-lt"/>
                <a:ea typeface="+mj-ea"/>
                <a:cs typeface="+mj-cs"/>
              </a:defRPr>
            </a:lvl1pPr>
          </a:lstStyle>
          <a:p>
            <a:pPr lvl="0">
              <a:defRPr/>
            </a:pPr>
            <a:r>
              <a:rPr lang="en-GB" sz="4400"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What the law says…</a:t>
            </a:r>
            <a:endParaRPr lang="en-GB" sz="4400" b="1" dirty="0">
              <a:solidFill>
                <a:prstClr val="black"/>
              </a:solidFill>
              <a:latin typeface="Calibri"/>
            </a:endParaRPr>
          </a:p>
        </p:txBody>
      </p:sp>
      <p:sp>
        <p:nvSpPr>
          <p:cNvPr id="5" name="Content Placeholder 2"/>
          <p:cNvSpPr txBox="1">
            <a:spLocks/>
          </p:cNvSpPr>
          <p:nvPr/>
        </p:nvSpPr>
        <p:spPr>
          <a:xfrm>
            <a:off x="457200" y="1417638"/>
            <a:ext cx="11258166" cy="4525963"/>
          </a:xfrm>
          <a:prstGeom prst="rect">
            <a:avLst/>
          </a:prstGeom>
        </p:spPr>
        <p:txBody>
          <a:bodyPr/>
          <a:lst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a:lstStyle>
          <a:p>
            <a:pPr marL="0" indent="0">
              <a:buNone/>
            </a:pPr>
            <a:r>
              <a:rPr lang="en-GB" sz="2600" b="1" dirty="0" smtClean="0">
                <a:latin typeface="Open Sans" panose="020B0606030504020204" pitchFamily="34" charset="0"/>
                <a:ea typeface="Open Sans" panose="020B0606030504020204" pitchFamily="34" charset="0"/>
                <a:cs typeface="Open Sans" panose="020B0606030504020204" pitchFamily="34" charset="0"/>
              </a:rPr>
              <a:t>The Equality Act 2010:</a:t>
            </a:r>
          </a:p>
          <a:p>
            <a:r>
              <a:rPr lang="en-GB" sz="2400" dirty="0" smtClean="0">
                <a:latin typeface="Open Sans" panose="020B0606030504020204" pitchFamily="34" charset="0"/>
                <a:ea typeface="Open Sans" panose="020B0606030504020204" pitchFamily="34" charset="0"/>
                <a:cs typeface="Open Sans" panose="020B0606030504020204" pitchFamily="34" charset="0"/>
              </a:rPr>
              <a:t>Requires </a:t>
            </a:r>
            <a:r>
              <a:rPr lang="en-GB" sz="2400" dirty="0">
                <a:latin typeface="Open Sans" panose="020B0606030504020204" pitchFamily="34" charset="0"/>
                <a:ea typeface="Open Sans" panose="020B0606030504020204" pitchFamily="34" charset="0"/>
                <a:cs typeface="Open Sans" panose="020B0606030504020204" pitchFamily="34" charset="0"/>
              </a:rPr>
              <a:t>employers and providers of goods, services and facilities not to discriminate against people who have disabilities, including mental health problems that fall within the description of a disability.</a:t>
            </a:r>
          </a:p>
          <a:p>
            <a:endParaRPr lang="en-GB" sz="900" dirty="0">
              <a:latin typeface="Open Sans" panose="020B0606030504020204" pitchFamily="34" charset="0"/>
              <a:ea typeface="Open Sans" panose="020B0606030504020204" pitchFamily="34" charset="0"/>
              <a:cs typeface="Open Sans" panose="020B0606030504020204" pitchFamily="34" charset="0"/>
            </a:endParaRPr>
          </a:p>
          <a:p>
            <a:r>
              <a:rPr lang="en-GB" sz="2400" dirty="0">
                <a:latin typeface="Open Sans" panose="020B0606030504020204" pitchFamily="34" charset="0"/>
                <a:ea typeface="Open Sans" panose="020B0606030504020204" pitchFamily="34" charset="0"/>
                <a:cs typeface="Open Sans" panose="020B0606030504020204" pitchFamily="34" charset="0"/>
              </a:rPr>
              <a:t>Discrimination is not just about bullying and harassment, and the act defines six different types of discrimination. It’s essential that all </a:t>
            </a:r>
            <a:r>
              <a:rPr lang="en-GB" sz="2400" dirty="0" smtClean="0">
                <a:latin typeface="Open Sans" panose="020B0606030504020204" pitchFamily="34" charset="0"/>
                <a:ea typeface="Open Sans" panose="020B0606030504020204" pitchFamily="34" charset="0"/>
                <a:cs typeface="Open Sans" panose="020B0606030504020204" pitchFamily="34" charset="0"/>
              </a:rPr>
              <a:t>employers and line </a:t>
            </a:r>
            <a:r>
              <a:rPr lang="en-GB" sz="2400" dirty="0">
                <a:latin typeface="Open Sans" panose="020B0606030504020204" pitchFamily="34" charset="0"/>
                <a:ea typeface="Open Sans" panose="020B0606030504020204" pitchFamily="34" charset="0"/>
                <a:cs typeface="Open Sans" panose="020B0606030504020204" pitchFamily="34" charset="0"/>
              </a:rPr>
              <a:t>managers have the correct understanding of their obligations under each type of discrimination.</a:t>
            </a:r>
          </a:p>
          <a:p>
            <a:endParaRPr lang="en-GB" sz="900" dirty="0">
              <a:latin typeface="Open Sans" panose="020B0606030504020204" pitchFamily="34" charset="0"/>
              <a:ea typeface="Open Sans" panose="020B0606030504020204" pitchFamily="34" charset="0"/>
              <a:cs typeface="Open Sans" panose="020B0606030504020204" pitchFamily="34" charset="0"/>
            </a:endParaRPr>
          </a:p>
          <a:p>
            <a:r>
              <a:rPr lang="en-GB" sz="2400" dirty="0">
                <a:latin typeface="Open Sans" panose="020B0606030504020204" pitchFamily="34" charset="0"/>
                <a:ea typeface="Open Sans" panose="020B0606030504020204" pitchFamily="34" charset="0"/>
                <a:cs typeface="Open Sans" panose="020B0606030504020204" pitchFamily="34" charset="0"/>
              </a:rPr>
              <a:t>The act also places a specific duty on all public sector </a:t>
            </a:r>
            <a:r>
              <a:rPr lang="en-GB" sz="2400" dirty="0" smtClean="0">
                <a:latin typeface="Open Sans" panose="020B0606030504020204" pitchFamily="34" charset="0"/>
                <a:ea typeface="Open Sans" panose="020B0606030504020204" pitchFamily="34" charset="0"/>
                <a:cs typeface="Open Sans" panose="020B0606030504020204" pitchFamily="34" charset="0"/>
              </a:rPr>
              <a:t>organisations</a:t>
            </a:r>
            <a:r>
              <a:rPr lang="en-GB" sz="2400" dirty="0">
                <a:latin typeface="Open Sans" panose="020B0606030504020204" pitchFamily="34" charset="0"/>
                <a:ea typeface="Open Sans" panose="020B0606030504020204" pitchFamily="34" charset="0"/>
                <a:cs typeface="Open Sans" panose="020B0606030504020204" pitchFamily="34" charset="0"/>
              </a:rPr>
              <a:t>. The ‘public sector equality duty’ requires organisations to meet 3 specific needs that align with See </a:t>
            </a:r>
            <a:r>
              <a:rPr lang="en-GB" sz="2400" dirty="0" err="1">
                <a:latin typeface="Open Sans" panose="020B0606030504020204" pitchFamily="34" charset="0"/>
                <a:ea typeface="Open Sans" panose="020B0606030504020204" pitchFamily="34" charset="0"/>
                <a:cs typeface="Open Sans" panose="020B0606030504020204" pitchFamily="34" charset="0"/>
              </a:rPr>
              <a:t>Me’s</a:t>
            </a:r>
            <a:r>
              <a:rPr lang="en-GB" sz="2400" dirty="0">
                <a:latin typeface="Open Sans" panose="020B0606030504020204" pitchFamily="34" charset="0"/>
                <a:ea typeface="Open Sans" panose="020B0606030504020204" pitchFamily="34" charset="0"/>
                <a:cs typeface="Open Sans" panose="020B0606030504020204" pitchFamily="34" charset="0"/>
              </a:rPr>
              <a:t> key messages.</a:t>
            </a:r>
          </a:p>
          <a:p>
            <a:pPr marL="0" indent="0">
              <a:buNone/>
            </a:pPr>
            <a:endParaRPr lang="en-GB"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10029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274638"/>
            <a:ext cx="11258166" cy="1143000"/>
          </a:xfrm>
          <a:prstGeom prst="rect">
            <a:avLst/>
          </a:prstGeom>
        </p:spPr>
        <p:txBody>
          <a:bodyPr/>
          <a:lstStyle>
            <a:lvl1pPr algn="ctr" defTabSz="857250" rtl="0" eaLnBrk="1" latinLnBrk="0" hangingPunct="1">
              <a:spcBef>
                <a:spcPct val="0"/>
              </a:spcBef>
              <a:buNone/>
              <a:defRPr sz="4125" kern="1200">
                <a:solidFill>
                  <a:schemeClr val="tx1"/>
                </a:solidFill>
                <a:latin typeface="+mj-lt"/>
                <a:ea typeface="+mj-ea"/>
                <a:cs typeface="+mj-cs"/>
              </a:defRPr>
            </a:lvl1pPr>
          </a:lstStyle>
          <a:p>
            <a:pPr lvl="0">
              <a:defRPr/>
            </a:pPr>
            <a:r>
              <a:rPr lang="en-GB" sz="4000"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       The Equality Act 2010…</a:t>
            </a:r>
            <a:endParaRPr lang="en-GB" sz="4000" b="1" dirty="0">
              <a:solidFill>
                <a:prstClr val="black"/>
              </a:solidFill>
              <a:latin typeface="Calibri"/>
            </a:endParaRPr>
          </a:p>
        </p:txBody>
      </p:sp>
      <p:graphicFrame>
        <p:nvGraphicFramePr>
          <p:cNvPr id="5" name="Content Placeholder 8"/>
          <p:cNvGraphicFramePr>
            <a:graphicFrameLocks noGrp="1"/>
          </p:cNvGraphicFramePr>
          <p:nvPr>
            <p:ph idx="1"/>
            <p:extLst>
              <p:ext uri="{D42A27DB-BD31-4B8C-83A1-F6EECF244321}">
                <p14:modId xmlns:p14="http://schemas.microsoft.com/office/powerpoint/2010/main" val="1662134383"/>
              </p:ext>
            </p:extLst>
          </p:nvPr>
        </p:nvGraphicFramePr>
        <p:xfrm>
          <a:off x="715615" y="2272883"/>
          <a:ext cx="10866784" cy="3200400"/>
        </p:xfrm>
        <a:graphic>
          <a:graphicData uri="http://schemas.openxmlformats.org/drawingml/2006/table">
            <a:tbl>
              <a:tblPr firstRow="1" bandRow="1">
                <a:tableStyleId>{5C22544A-7EE6-4342-B048-85BDC9FD1C3A}</a:tableStyleId>
              </a:tblPr>
              <a:tblGrid>
                <a:gridCol w="5433392">
                  <a:extLst>
                    <a:ext uri="{9D8B030D-6E8A-4147-A177-3AD203B41FA5}">
                      <a16:colId xmlns:a16="http://schemas.microsoft.com/office/drawing/2014/main" val="3594413647"/>
                    </a:ext>
                  </a:extLst>
                </a:gridCol>
                <a:gridCol w="5433392">
                  <a:extLst>
                    <a:ext uri="{9D8B030D-6E8A-4147-A177-3AD203B41FA5}">
                      <a16:colId xmlns:a16="http://schemas.microsoft.com/office/drawing/2014/main" val="1504046194"/>
                    </a:ext>
                  </a:extLst>
                </a:gridCol>
              </a:tblGrid>
              <a:tr h="293752">
                <a:tc>
                  <a:txBody>
                    <a:bodyPr/>
                    <a:lstStyle/>
                    <a:p>
                      <a:r>
                        <a:rPr lang="en-GB" sz="2800" dirty="0" smtClean="0">
                          <a:latin typeface="Open Sans"/>
                        </a:rPr>
                        <a:t>The Equality Act 2010</a:t>
                      </a:r>
                      <a:endParaRPr lang="en-GB" sz="2800" dirty="0">
                        <a:latin typeface="Open Sans"/>
                      </a:endParaRPr>
                    </a:p>
                  </a:txBody>
                  <a:tcPr>
                    <a:solidFill>
                      <a:srgbClr val="00A599"/>
                    </a:solidFill>
                  </a:tcPr>
                </a:tc>
                <a:tc>
                  <a:txBody>
                    <a:bodyPr/>
                    <a:lstStyle/>
                    <a:p>
                      <a:r>
                        <a:rPr lang="en-GB" sz="2800" dirty="0" smtClean="0">
                          <a:latin typeface="Open Sans"/>
                        </a:rPr>
                        <a:t>See Me – With Fairness in Mind</a:t>
                      </a:r>
                      <a:endParaRPr lang="en-GB" sz="2800" dirty="0">
                        <a:latin typeface="Open Sans"/>
                      </a:endParaRPr>
                    </a:p>
                  </a:txBody>
                  <a:tcPr>
                    <a:solidFill>
                      <a:srgbClr val="00A599"/>
                    </a:solidFill>
                  </a:tcPr>
                </a:tc>
                <a:extLst>
                  <a:ext uri="{0D108BD9-81ED-4DB2-BD59-A6C34878D82A}">
                    <a16:rowId xmlns:a16="http://schemas.microsoft.com/office/drawing/2014/main" val="3653048545"/>
                  </a:ext>
                </a:extLst>
              </a:tr>
              <a:tr h="370840">
                <a:tc>
                  <a:txBody>
                    <a:bodyPr/>
                    <a:lstStyle/>
                    <a:p>
                      <a:r>
                        <a:rPr lang="en-GB" sz="2600" b="0" i="0" u="none" strike="noStrike" kern="1200" baseline="0" dirty="0" smtClean="0">
                          <a:solidFill>
                            <a:schemeClr val="tx1"/>
                          </a:solidFill>
                          <a:latin typeface="Open Sans"/>
                          <a:ea typeface="+mn-ea"/>
                          <a:cs typeface="+mn-cs"/>
                        </a:rPr>
                        <a:t>1. Eliminate unlawful discrimination</a:t>
                      </a:r>
                      <a:endParaRPr lang="en-GB" sz="2600" b="0" dirty="0">
                        <a:solidFill>
                          <a:schemeClr val="tx1"/>
                        </a:solidFill>
                        <a:latin typeface="Open Sans"/>
                      </a:endParaRPr>
                    </a:p>
                  </a:txBody>
                  <a:tcPr>
                    <a:solidFill>
                      <a:srgbClr val="008080">
                        <a:alpha val="20000"/>
                      </a:srgbClr>
                    </a:solidFill>
                  </a:tcPr>
                </a:tc>
                <a:tc>
                  <a:txBody>
                    <a:bodyPr/>
                    <a:lstStyle/>
                    <a:p>
                      <a:r>
                        <a:rPr lang="en-GB" sz="2600" b="0" dirty="0" smtClean="0">
                          <a:solidFill>
                            <a:schemeClr val="tx1"/>
                          </a:solidFill>
                          <a:latin typeface="Open Sans"/>
                        </a:rPr>
                        <a:t>By tackling stigma</a:t>
                      </a:r>
                      <a:r>
                        <a:rPr lang="en-GB" sz="2600" b="0" baseline="0" dirty="0" smtClean="0">
                          <a:solidFill>
                            <a:schemeClr val="tx1"/>
                          </a:solidFill>
                          <a:latin typeface="Open Sans"/>
                        </a:rPr>
                        <a:t> AND discrimination</a:t>
                      </a:r>
                      <a:endParaRPr lang="en-GB" sz="2600" b="0" dirty="0">
                        <a:solidFill>
                          <a:schemeClr val="tx1"/>
                        </a:solidFill>
                        <a:latin typeface="Open Sans"/>
                      </a:endParaRPr>
                    </a:p>
                  </a:txBody>
                  <a:tcPr>
                    <a:solidFill>
                      <a:srgbClr val="008080">
                        <a:alpha val="20000"/>
                      </a:srgbClr>
                    </a:solidFill>
                  </a:tcPr>
                </a:tc>
                <a:extLst>
                  <a:ext uri="{0D108BD9-81ED-4DB2-BD59-A6C34878D82A}">
                    <a16:rowId xmlns:a16="http://schemas.microsoft.com/office/drawing/2014/main" val="1331231514"/>
                  </a:ext>
                </a:extLst>
              </a:tr>
              <a:tr h="370840">
                <a:tc>
                  <a:txBody>
                    <a:bodyPr/>
                    <a:lstStyle/>
                    <a:p>
                      <a:r>
                        <a:rPr lang="en-GB" sz="2600" b="0" i="0" u="none" strike="noStrike" kern="1200" baseline="0" dirty="0" smtClean="0">
                          <a:solidFill>
                            <a:schemeClr val="tx1"/>
                          </a:solidFill>
                          <a:latin typeface="Open Sans"/>
                          <a:ea typeface="+mn-ea"/>
                          <a:cs typeface="+mn-cs"/>
                        </a:rPr>
                        <a:t>2. Advance equality of opportunity </a:t>
                      </a:r>
                      <a:endParaRPr lang="en-GB" sz="2600" b="0" dirty="0">
                        <a:solidFill>
                          <a:schemeClr val="tx1"/>
                        </a:solidFill>
                        <a:latin typeface="Open Sans"/>
                      </a:endParaRPr>
                    </a:p>
                  </a:txBody>
                  <a:tcPr>
                    <a:noFill/>
                  </a:tcPr>
                </a:tc>
                <a:tc>
                  <a:txBody>
                    <a:bodyPr/>
                    <a:lstStyle/>
                    <a:p>
                      <a:r>
                        <a:rPr lang="en-GB" sz="2600" b="0" dirty="0" smtClean="0">
                          <a:solidFill>
                            <a:schemeClr val="tx1"/>
                          </a:solidFill>
                          <a:latin typeface="Open Sans"/>
                        </a:rPr>
                        <a:t>Addressing and</a:t>
                      </a:r>
                      <a:r>
                        <a:rPr lang="en-GB" sz="2600" b="0" baseline="0" dirty="0" smtClean="0">
                          <a:solidFill>
                            <a:schemeClr val="tx1"/>
                          </a:solidFill>
                          <a:latin typeface="Open Sans"/>
                        </a:rPr>
                        <a:t> removing barriers</a:t>
                      </a:r>
                      <a:endParaRPr lang="en-GB" sz="2600" b="0" dirty="0">
                        <a:solidFill>
                          <a:schemeClr val="tx1"/>
                        </a:solidFill>
                        <a:latin typeface="Open Sans"/>
                      </a:endParaRPr>
                    </a:p>
                  </a:txBody>
                  <a:tcPr>
                    <a:noFill/>
                  </a:tcPr>
                </a:tc>
                <a:extLst>
                  <a:ext uri="{0D108BD9-81ED-4DB2-BD59-A6C34878D82A}">
                    <a16:rowId xmlns:a16="http://schemas.microsoft.com/office/drawing/2014/main" val="488695321"/>
                  </a:ext>
                </a:extLst>
              </a:tr>
              <a:tr h="370840">
                <a:tc>
                  <a:txBody>
                    <a:bodyPr/>
                    <a:lstStyle/>
                    <a:p>
                      <a:r>
                        <a:rPr lang="en-GB" sz="2600" b="0" i="0" u="none" strike="noStrike" kern="1200" baseline="0" dirty="0" smtClean="0">
                          <a:solidFill>
                            <a:schemeClr val="tx1"/>
                          </a:solidFill>
                          <a:latin typeface="Open Sans"/>
                          <a:ea typeface="+mn-ea"/>
                          <a:cs typeface="+mn-cs"/>
                        </a:rPr>
                        <a:t>3. Foster good relations</a:t>
                      </a:r>
                      <a:endParaRPr lang="en-GB" sz="2600" b="0" dirty="0">
                        <a:solidFill>
                          <a:schemeClr val="tx1"/>
                        </a:solidFill>
                        <a:latin typeface="Open Sans"/>
                      </a:endParaRPr>
                    </a:p>
                  </a:txBody>
                  <a:tcPr>
                    <a:solidFill>
                      <a:srgbClr val="008080">
                        <a:alpha val="20000"/>
                      </a:srgbClr>
                    </a:solidFill>
                  </a:tcPr>
                </a:tc>
                <a:tc>
                  <a:txBody>
                    <a:bodyPr/>
                    <a:lstStyle/>
                    <a:p>
                      <a:r>
                        <a:rPr lang="en-GB" sz="2600" b="0" dirty="0" smtClean="0">
                          <a:solidFill>
                            <a:schemeClr val="tx1"/>
                          </a:solidFill>
                          <a:latin typeface="Open Sans"/>
                        </a:rPr>
                        <a:t>Embedding social contact</a:t>
                      </a:r>
                      <a:endParaRPr lang="en-GB" sz="2600" b="0" dirty="0">
                        <a:solidFill>
                          <a:schemeClr val="tx1"/>
                        </a:solidFill>
                        <a:latin typeface="Open Sans"/>
                      </a:endParaRPr>
                    </a:p>
                  </a:txBody>
                  <a:tcPr>
                    <a:solidFill>
                      <a:srgbClr val="008080">
                        <a:alpha val="20000"/>
                      </a:srgbClr>
                    </a:solidFill>
                  </a:tcPr>
                </a:tc>
                <a:extLst>
                  <a:ext uri="{0D108BD9-81ED-4DB2-BD59-A6C34878D82A}">
                    <a16:rowId xmlns:a16="http://schemas.microsoft.com/office/drawing/2014/main" val="632567369"/>
                  </a:ext>
                </a:extLst>
              </a:tr>
            </a:tbl>
          </a:graphicData>
        </a:graphic>
      </p:graphicFrame>
    </p:spTree>
    <p:extLst>
      <p:ext uri="{BB962C8B-B14F-4D97-AF65-F5344CB8AC3E}">
        <p14:creationId xmlns:p14="http://schemas.microsoft.com/office/powerpoint/2010/main" val="970364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0" y="0"/>
            <a:ext cx="12233270" cy="6872289"/>
          </a:xfrm>
          <a:prstGeom prst="rect">
            <a:avLst/>
          </a:prstGeom>
        </p:spPr>
      </p:pic>
      <p:sp>
        <p:nvSpPr>
          <p:cNvPr id="2" name="Content Placeholder 2"/>
          <p:cNvSpPr txBox="1">
            <a:spLocks/>
          </p:cNvSpPr>
          <p:nvPr/>
        </p:nvSpPr>
        <p:spPr>
          <a:xfrm>
            <a:off x="764498" y="1580448"/>
            <a:ext cx="11017770" cy="4525963"/>
          </a:xfrm>
          <a:prstGeom prst="rect">
            <a:avLst/>
          </a:prstGeom>
        </p:spPr>
        <p:txBody>
          <a:bodyPr/>
          <a:lst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a:lstStyle>
          <a:p>
            <a:pPr>
              <a:defRPr/>
            </a:pPr>
            <a:r>
              <a:rPr lang="en-GB" b="1" dirty="0">
                <a:solidFill>
                  <a:schemeClr val="bg1"/>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Refusing a request for a reasonable </a:t>
            </a:r>
            <a:r>
              <a:rPr lang="en-GB" b="1" dirty="0" smtClean="0">
                <a:solidFill>
                  <a:schemeClr val="bg1"/>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adjustment.</a:t>
            </a:r>
          </a:p>
          <a:p>
            <a:pPr>
              <a:defRPr/>
            </a:pPr>
            <a:r>
              <a:rPr lang="en-GB" b="1" dirty="0">
                <a:solidFill>
                  <a:schemeClr val="bg1"/>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Withholding </a:t>
            </a:r>
            <a:r>
              <a:rPr lang="en-GB" b="1" dirty="0" smtClean="0">
                <a:solidFill>
                  <a:schemeClr val="bg1"/>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work - related opportunities.</a:t>
            </a:r>
          </a:p>
          <a:p>
            <a:pPr>
              <a:defRPr/>
            </a:pPr>
            <a:r>
              <a:rPr lang="en-GB" b="1" dirty="0">
                <a:solidFill>
                  <a:schemeClr val="bg1"/>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Avoiding or ignoring the </a:t>
            </a:r>
            <a:r>
              <a:rPr lang="en-GB" b="1" dirty="0" smtClean="0">
                <a:solidFill>
                  <a:schemeClr val="bg1"/>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employee.</a:t>
            </a:r>
          </a:p>
          <a:p>
            <a:pPr>
              <a:defRPr/>
            </a:pPr>
            <a:r>
              <a:rPr lang="en-GB" b="1" dirty="0">
                <a:solidFill>
                  <a:schemeClr val="bg1"/>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Moving </a:t>
            </a:r>
            <a:r>
              <a:rPr lang="en-GB" b="1" dirty="0" smtClean="0">
                <a:solidFill>
                  <a:schemeClr val="bg1"/>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someone </a:t>
            </a:r>
            <a:r>
              <a:rPr lang="en-GB" b="1" dirty="0">
                <a:solidFill>
                  <a:schemeClr val="bg1"/>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into another role without discussing it with </a:t>
            </a:r>
            <a:r>
              <a:rPr lang="en-GB" b="1" dirty="0" smtClean="0">
                <a:solidFill>
                  <a:schemeClr val="bg1"/>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them.</a:t>
            </a:r>
          </a:p>
          <a:p>
            <a:pPr>
              <a:defRPr/>
            </a:pPr>
            <a:r>
              <a:rPr lang="en-GB" b="1" dirty="0">
                <a:solidFill>
                  <a:schemeClr val="bg1"/>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Breaching </a:t>
            </a:r>
            <a:r>
              <a:rPr lang="en-GB" b="1" dirty="0" smtClean="0">
                <a:solidFill>
                  <a:schemeClr val="bg1"/>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confidentiality. </a:t>
            </a:r>
          </a:p>
          <a:p>
            <a:pPr>
              <a:defRPr/>
            </a:pPr>
            <a:r>
              <a:rPr lang="en-GB" b="1" dirty="0">
                <a:solidFill>
                  <a:schemeClr val="bg1"/>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Not allowing time </a:t>
            </a:r>
            <a:r>
              <a:rPr lang="en-GB" b="1" dirty="0" smtClean="0">
                <a:solidFill>
                  <a:schemeClr val="bg1"/>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off. </a:t>
            </a:r>
            <a:endParaRPr lang="en-GB" sz="2600" b="1" dirty="0">
              <a:solidFill>
                <a:schemeClr val="bg1"/>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4325" y="4186238"/>
            <a:ext cx="3024413" cy="2299554"/>
          </a:xfrm>
          <a:prstGeom prst="rect">
            <a:avLst/>
          </a:prstGeom>
        </p:spPr>
      </p:pic>
    </p:spTree>
    <p:extLst>
      <p:ext uri="{BB962C8B-B14F-4D97-AF65-F5344CB8AC3E}">
        <p14:creationId xmlns:p14="http://schemas.microsoft.com/office/powerpoint/2010/main" val="31752155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623104" y="2314359"/>
            <a:ext cx="4945792" cy="2229282"/>
          </a:xfrm>
        </p:spPr>
        <p:txBody>
          <a:bodyPr>
            <a:noAutofit/>
          </a:bodyPr>
          <a:lstStyle/>
          <a:p>
            <a:r>
              <a:rPr lang="en-GB" b="1" dirty="0" smtClean="0">
                <a:latin typeface="Open Sans" panose="020B0606030504020204" pitchFamily="34" charset="0"/>
                <a:ea typeface="Open Sans" panose="020B0606030504020204" pitchFamily="34" charset="0"/>
                <a:cs typeface="Open Sans" panose="020B0606030504020204" pitchFamily="34" charset="0"/>
              </a:rPr>
              <a:t>Thinking about intersectionality</a:t>
            </a:r>
            <a:endParaRPr lang="en-GB" sz="4000" b="1" dirty="0">
              <a:solidFill>
                <a:srgbClr val="E21776"/>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73194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192000" cy="6858001"/>
          </a:xfrm>
          <a:prstGeom prst="rect">
            <a:avLst/>
          </a:prstGeom>
        </p:spPr>
      </p:pic>
      <p:pic>
        <p:nvPicPr>
          <p:cNvPr id="5" name="Picture 4"/>
          <p:cNvPicPr>
            <a:picLocks noChangeAspect="1"/>
          </p:cNvPicPr>
          <p:nvPr/>
        </p:nvPicPr>
        <p:blipFill>
          <a:blip r:embed="rId3"/>
          <a:stretch>
            <a:fillRect/>
          </a:stretch>
        </p:blipFill>
        <p:spPr>
          <a:xfrm>
            <a:off x="2159431" y="1786665"/>
            <a:ext cx="7873139" cy="4679521"/>
          </a:xfrm>
          <a:prstGeom prst="rect">
            <a:avLst/>
          </a:prstGeom>
        </p:spPr>
      </p:pic>
      <p:sp>
        <p:nvSpPr>
          <p:cNvPr id="6" name="Title 1"/>
          <p:cNvSpPr txBox="1">
            <a:spLocks/>
          </p:cNvSpPr>
          <p:nvPr/>
        </p:nvSpPr>
        <p:spPr>
          <a:xfrm>
            <a:off x="457200" y="274638"/>
            <a:ext cx="11258166" cy="1143000"/>
          </a:xfrm>
          <a:prstGeom prst="rect">
            <a:avLst/>
          </a:prstGeom>
        </p:spPr>
        <p:txBody>
          <a:bodyPr/>
          <a:lstStyle>
            <a:lvl1pPr algn="ctr" defTabSz="857250" rtl="0" eaLnBrk="1" latinLnBrk="0" hangingPunct="1">
              <a:spcBef>
                <a:spcPct val="0"/>
              </a:spcBef>
              <a:buNone/>
              <a:defRPr sz="4125" kern="1200">
                <a:solidFill>
                  <a:schemeClr val="tx1"/>
                </a:solidFill>
                <a:latin typeface="+mj-lt"/>
                <a:ea typeface="+mj-ea"/>
                <a:cs typeface="+mj-cs"/>
              </a:defRPr>
            </a:lvl1pPr>
          </a:lstStyle>
          <a:p>
            <a:pPr lvl="0">
              <a:defRPr/>
            </a:pPr>
            <a:r>
              <a:rPr lang="en-GB" sz="4000" b="1" dirty="0" smtClean="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GB" sz="4000" b="1" dirty="0" smtClean="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Defining an intersectional approach</a:t>
            </a:r>
            <a:endParaRPr lang="en-GB" sz="4000" b="1" dirty="0">
              <a:solidFill>
                <a:schemeClr val="bg1"/>
              </a:solidFill>
              <a:effectLst>
                <a:outerShdw blurRad="38100" dist="38100" dir="2700000" algn="tl">
                  <a:srgbClr val="000000">
                    <a:alpha val="43137"/>
                  </a:srgbClr>
                </a:outerShdw>
              </a:effectLst>
              <a:latin typeface="Calibri"/>
            </a:endParaRPr>
          </a:p>
        </p:txBody>
      </p:sp>
    </p:spTree>
    <p:extLst>
      <p:ext uri="{BB962C8B-B14F-4D97-AF65-F5344CB8AC3E}">
        <p14:creationId xmlns:p14="http://schemas.microsoft.com/office/powerpoint/2010/main" val="1106063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192000" cy="6858001"/>
          </a:xfrm>
          <a:prstGeom prst="rect">
            <a:avLst/>
          </a:prstGeom>
        </p:spPr>
      </p:pic>
      <p:sp>
        <p:nvSpPr>
          <p:cNvPr id="6" name="Title 1"/>
          <p:cNvSpPr txBox="1">
            <a:spLocks/>
          </p:cNvSpPr>
          <p:nvPr/>
        </p:nvSpPr>
        <p:spPr>
          <a:xfrm>
            <a:off x="457200" y="274638"/>
            <a:ext cx="11258166" cy="1143000"/>
          </a:xfrm>
          <a:prstGeom prst="rect">
            <a:avLst/>
          </a:prstGeom>
        </p:spPr>
        <p:txBody>
          <a:bodyPr/>
          <a:lstStyle>
            <a:lvl1pPr algn="ctr" defTabSz="857250" rtl="0" eaLnBrk="1" latinLnBrk="0" hangingPunct="1">
              <a:spcBef>
                <a:spcPct val="0"/>
              </a:spcBef>
              <a:buNone/>
              <a:defRPr sz="4125" kern="1200">
                <a:solidFill>
                  <a:schemeClr val="tx1"/>
                </a:solidFill>
                <a:latin typeface="+mj-lt"/>
                <a:ea typeface="+mj-ea"/>
                <a:cs typeface="+mj-cs"/>
              </a:defRPr>
            </a:lvl1pPr>
          </a:lstStyle>
          <a:p>
            <a:pPr lvl="0">
              <a:defRPr/>
            </a:pPr>
            <a:r>
              <a:rPr lang="en-GB" sz="4000" b="1" dirty="0" smtClean="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GB" sz="4000" b="1" dirty="0" smtClean="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Defining an intersectional approach</a:t>
            </a:r>
            <a:endParaRPr lang="en-GB" sz="4000" b="1" dirty="0">
              <a:solidFill>
                <a:schemeClr val="bg1"/>
              </a:solidFill>
              <a:effectLst>
                <a:outerShdw blurRad="38100" dist="38100" dir="2700000" algn="tl">
                  <a:srgbClr val="000000">
                    <a:alpha val="43137"/>
                  </a:srgbClr>
                </a:outerShdw>
              </a:effectLst>
              <a:latin typeface="Calibri"/>
            </a:endParaRPr>
          </a:p>
        </p:txBody>
      </p:sp>
      <p:sp>
        <p:nvSpPr>
          <p:cNvPr id="7" name="Content Placeholder 2"/>
          <p:cNvSpPr txBox="1">
            <a:spLocks/>
          </p:cNvSpPr>
          <p:nvPr/>
        </p:nvSpPr>
        <p:spPr>
          <a:xfrm>
            <a:off x="457200" y="1417638"/>
            <a:ext cx="11258166" cy="4525963"/>
          </a:xfrm>
          <a:prstGeom prst="rect">
            <a:avLst/>
          </a:prstGeom>
        </p:spPr>
        <p:txBody>
          <a:bodyPr/>
          <a:lst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a:lstStyle>
          <a:p>
            <a:r>
              <a:rPr lang="en-GB" sz="2500" b="1" dirty="0" smtClean="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Intersections </a:t>
            </a:r>
            <a:r>
              <a:rPr lang="en-GB" sz="25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of power and marginalisation (protected characteristics</a:t>
            </a:r>
            <a:r>
              <a:rPr lang="en-GB" sz="2500" b="1" dirty="0" smtClean="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t>
            </a:r>
            <a:endParaRPr lang="en-GB" sz="25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GB" sz="2500" b="1" dirty="0" smtClean="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Systems </a:t>
            </a:r>
            <a:r>
              <a:rPr lang="en-GB" sz="25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of power include racism, homophobia and </a:t>
            </a:r>
            <a:r>
              <a:rPr lang="en-GB" sz="2500" b="1" dirty="0" smtClean="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sexism</a:t>
            </a:r>
            <a:endParaRPr lang="en-GB" sz="25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GB" sz="25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Adversities like use of substance use, trauma and poverty. </a:t>
            </a:r>
          </a:p>
          <a:p>
            <a:pPr>
              <a:lnSpc>
                <a:spcPct val="150000"/>
              </a:lnSpc>
            </a:pPr>
            <a:r>
              <a:rPr lang="en-GB" sz="25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Inequalities in mental health support and outcomes</a:t>
            </a:r>
            <a:r>
              <a:rPr lang="en-GB" sz="2500" b="1" dirty="0" smtClean="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t>
            </a:r>
            <a:endParaRPr lang="en-GB" sz="25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p>
            <a:r>
              <a:rPr lang="en-GB" sz="25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For example:  Black people are more likely than white people to be detained in hospital, due to being perceived as a risk to themselves and others (Mental Welfare Commission, 2021</a:t>
            </a:r>
            <a:r>
              <a:rPr lang="en-GB" sz="2500" b="1" dirty="0" smtClean="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t>
            </a:r>
          </a:p>
          <a:p>
            <a:pPr marL="0" indent="0">
              <a:buNone/>
            </a:pPr>
            <a:endParaRPr lang="en-GB" sz="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p>
            <a:r>
              <a:rPr lang="en-GB" sz="25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The stigmatisation of multiple facets of identity and adversities can combine to create unique experiences for individuals and groups.</a:t>
            </a:r>
          </a:p>
          <a:p>
            <a:pPr marL="0" indent="0">
              <a:buNone/>
            </a:pPr>
            <a:endParaRPr lang="en-GB"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17025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ontent Placeholder 2"/>
          <p:cNvSpPr txBox="1">
            <a:spLocks/>
          </p:cNvSpPr>
          <p:nvPr/>
        </p:nvSpPr>
        <p:spPr>
          <a:xfrm>
            <a:off x="822702" y="1495129"/>
            <a:ext cx="10546597" cy="4525963"/>
          </a:xfrm>
          <a:prstGeom prst="rect">
            <a:avLst/>
          </a:prstGeom>
        </p:spPr>
        <p:txBody>
          <a:bodyPr/>
          <a:lst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a:lstStyle>
          <a:p>
            <a:r>
              <a:rPr lang="en-GB" sz="2300" dirty="0">
                <a:latin typeface="Open Sans" panose="020B0606030504020204" pitchFamily="34" charset="0"/>
                <a:ea typeface="Open Sans" panose="020B0606030504020204" pitchFamily="34" charset="0"/>
                <a:cs typeface="Open Sans" panose="020B0606030504020204" pitchFamily="34" charset="0"/>
              </a:rPr>
              <a:t>M</a:t>
            </a:r>
            <a:r>
              <a:rPr lang="en-GB" sz="2300" dirty="0" smtClean="0">
                <a:latin typeface="Open Sans" panose="020B0606030504020204" pitchFamily="34" charset="0"/>
                <a:ea typeface="Open Sans" panose="020B0606030504020204" pitchFamily="34" charset="0"/>
                <a:cs typeface="Open Sans" panose="020B0606030504020204" pitchFamily="34" charset="0"/>
              </a:rPr>
              <a:t>ainstream </a:t>
            </a:r>
            <a:r>
              <a:rPr lang="en-GB" sz="2300" dirty="0">
                <a:latin typeface="Open Sans" panose="020B0606030504020204" pitchFamily="34" charset="0"/>
                <a:ea typeface="Open Sans" panose="020B0606030504020204" pitchFamily="34" charset="0"/>
                <a:cs typeface="Open Sans" panose="020B0606030504020204" pitchFamily="34" charset="0"/>
              </a:rPr>
              <a:t>institutions and services can marginalise by </a:t>
            </a:r>
            <a:r>
              <a:rPr lang="en-GB" sz="2300" dirty="0" smtClean="0">
                <a:latin typeface="Open Sans" panose="020B0606030504020204" pitchFamily="34" charset="0"/>
                <a:ea typeface="Open Sans" panose="020B0606030504020204" pitchFamily="34" charset="0"/>
                <a:cs typeface="Open Sans" panose="020B0606030504020204" pitchFamily="34" charset="0"/>
              </a:rPr>
              <a:t>default</a:t>
            </a:r>
          </a:p>
          <a:p>
            <a:pPr marL="0" indent="0">
              <a:buNone/>
            </a:pPr>
            <a:endParaRPr lang="en-GB" sz="800" dirty="0" smtClean="0">
              <a:latin typeface="Open Sans" panose="020B0606030504020204" pitchFamily="34" charset="0"/>
              <a:ea typeface="Open Sans" panose="020B0606030504020204" pitchFamily="34" charset="0"/>
              <a:cs typeface="Open Sans" panose="020B0606030504020204" pitchFamily="34" charset="0"/>
            </a:endParaRPr>
          </a:p>
          <a:p>
            <a:r>
              <a:rPr lang="en-GB" sz="2300" dirty="0" smtClean="0">
                <a:latin typeface="Open Sans" panose="020B0606030504020204" pitchFamily="34" charset="0"/>
                <a:ea typeface="Open Sans" panose="020B0606030504020204" pitchFamily="34" charset="0"/>
                <a:cs typeface="Open Sans" panose="020B0606030504020204" pitchFamily="34" charset="0"/>
              </a:rPr>
              <a:t>Deliberate </a:t>
            </a:r>
            <a:r>
              <a:rPr lang="en-GB" sz="2300" dirty="0">
                <a:latin typeface="Open Sans" panose="020B0606030504020204" pitchFamily="34" charset="0"/>
                <a:ea typeface="Open Sans" panose="020B0606030504020204" pitchFamily="34" charset="0"/>
                <a:cs typeface="Open Sans" panose="020B0606030504020204" pitchFamily="34" charset="0"/>
              </a:rPr>
              <a:t>need to disrupt the status quo </a:t>
            </a:r>
          </a:p>
          <a:p>
            <a:pPr marL="0" indent="0">
              <a:buNone/>
            </a:pPr>
            <a:endParaRPr lang="en-GB" sz="800" dirty="0">
              <a:latin typeface="Open Sans" panose="020B0606030504020204" pitchFamily="34" charset="0"/>
              <a:ea typeface="Open Sans" panose="020B0606030504020204" pitchFamily="34" charset="0"/>
              <a:cs typeface="Open Sans" panose="020B0606030504020204" pitchFamily="34" charset="0"/>
            </a:endParaRPr>
          </a:p>
          <a:p>
            <a:r>
              <a:rPr lang="en-GB" sz="2300" dirty="0">
                <a:latin typeface="Open Sans" panose="020B0606030504020204" pitchFamily="34" charset="0"/>
                <a:ea typeface="Open Sans" panose="020B0606030504020204" pitchFamily="34" charset="0"/>
                <a:cs typeface="Open Sans" panose="020B0606030504020204" pitchFamily="34" charset="0"/>
              </a:rPr>
              <a:t>Available support or community engagement methods may be suitable for some.</a:t>
            </a:r>
          </a:p>
          <a:p>
            <a:pPr marL="0" indent="0">
              <a:buNone/>
            </a:pPr>
            <a:endParaRPr lang="en-GB" sz="8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800" dirty="0">
              <a:latin typeface="Open Sans" panose="020B0606030504020204" pitchFamily="34" charset="0"/>
              <a:ea typeface="Open Sans" panose="020B0606030504020204" pitchFamily="34" charset="0"/>
              <a:cs typeface="Open Sans" panose="020B0606030504020204" pitchFamily="34" charset="0"/>
            </a:endParaRPr>
          </a:p>
          <a:p>
            <a:r>
              <a:rPr lang="en-GB" sz="2300" dirty="0">
                <a:latin typeface="Open Sans" panose="020B0606030504020204" pitchFamily="34" charset="0"/>
                <a:ea typeface="Open Sans" panose="020B0606030504020204" pitchFamily="34" charset="0"/>
                <a:cs typeface="Open Sans" panose="020B0606030504020204" pitchFamily="34" charset="0"/>
              </a:rPr>
              <a:t>Mental health stigma is produced and upheld at various levels in society. </a:t>
            </a:r>
          </a:p>
          <a:p>
            <a:pPr marL="0" indent="0">
              <a:buNone/>
            </a:pPr>
            <a:endParaRPr lang="en-GB" sz="800" dirty="0">
              <a:latin typeface="Open Sans" panose="020B0606030504020204" pitchFamily="34" charset="0"/>
              <a:ea typeface="Open Sans" panose="020B0606030504020204" pitchFamily="34" charset="0"/>
              <a:cs typeface="Open Sans" panose="020B0606030504020204" pitchFamily="34" charset="0"/>
            </a:endParaRPr>
          </a:p>
          <a:p>
            <a:r>
              <a:rPr lang="en-GB" sz="2300" dirty="0">
                <a:latin typeface="Open Sans" panose="020B0606030504020204" pitchFamily="34" charset="0"/>
                <a:ea typeface="Open Sans" panose="020B0606030504020204" pitchFamily="34" charset="0"/>
                <a:cs typeface="Open Sans" panose="020B0606030504020204" pitchFamily="34" charset="0"/>
              </a:rPr>
              <a:t>See </a:t>
            </a:r>
            <a:r>
              <a:rPr lang="en-GB" sz="2300" dirty="0" err="1">
                <a:latin typeface="Open Sans" panose="020B0606030504020204" pitchFamily="34" charset="0"/>
                <a:ea typeface="Open Sans" panose="020B0606030504020204" pitchFamily="34" charset="0"/>
                <a:cs typeface="Open Sans" panose="020B0606030504020204" pitchFamily="34" charset="0"/>
              </a:rPr>
              <a:t>Me’s</a:t>
            </a:r>
            <a:r>
              <a:rPr lang="en-GB" sz="2300" dirty="0">
                <a:latin typeface="Open Sans" panose="020B0606030504020204" pitchFamily="34" charset="0"/>
                <a:ea typeface="Open Sans" panose="020B0606030504020204" pitchFamily="34" charset="0"/>
                <a:cs typeface="Open Sans" panose="020B0606030504020204" pitchFamily="34" charset="0"/>
              </a:rPr>
              <a:t> Fairness in Mind : to understand these distinct experiences as they relate to mental health stigma and discrimination </a:t>
            </a:r>
          </a:p>
          <a:p>
            <a:pPr marL="0" indent="0">
              <a:buNone/>
            </a:pPr>
            <a:endParaRPr lang="en-GB" sz="800" dirty="0">
              <a:latin typeface="Open Sans" panose="020B0606030504020204" pitchFamily="34" charset="0"/>
              <a:ea typeface="Open Sans" panose="020B0606030504020204" pitchFamily="34" charset="0"/>
              <a:cs typeface="Open Sans" panose="020B0606030504020204" pitchFamily="34" charset="0"/>
            </a:endParaRPr>
          </a:p>
          <a:p>
            <a:r>
              <a:rPr lang="en-GB" sz="2300" dirty="0">
                <a:latin typeface="Open Sans" panose="020B0606030504020204" pitchFamily="34" charset="0"/>
                <a:ea typeface="Open Sans" panose="020B0606030504020204" pitchFamily="34" charset="0"/>
                <a:cs typeface="Open Sans" panose="020B0606030504020204" pitchFamily="34" charset="0"/>
              </a:rPr>
              <a:t>Approach is partnership, co-producing solutions, and building on strengths and expertise within the diverse communities. </a:t>
            </a:r>
          </a:p>
          <a:p>
            <a:pPr marL="0" indent="0">
              <a:buNone/>
            </a:pPr>
            <a:endParaRPr lang="en-GB" sz="800" dirty="0">
              <a:latin typeface="Open Sans" panose="020B0606030504020204" pitchFamily="34" charset="0"/>
              <a:ea typeface="Open Sans" panose="020B0606030504020204" pitchFamily="34" charset="0"/>
              <a:cs typeface="Open Sans" panose="020B0606030504020204" pitchFamily="34" charset="0"/>
            </a:endParaRPr>
          </a:p>
          <a:p>
            <a:r>
              <a:rPr lang="en-GB" sz="2300" dirty="0">
                <a:latin typeface="Open Sans" panose="020B0606030504020204" pitchFamily="34" charset="0"/>
                <a:ea typeface="Open Sans" panose="020B0606030504020204" pitchFamily="34" charset="0"/>
                <a:cs typeface="Open Sans" panose="020B0606030504020204" pitchFamily="34" charset="0"/>
              </a:rPr>
              <a:t>“Furthest away branch”</a:t>
            </a:r>
          </a:p>
          <a:p>
            <a:pPr marL="0" indent="0">
              <a:buNone/>
            </a:pPr>
            <a:endParaRPr lang="en-GB" sz="2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15436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274638"/>
            <a:ext cx="11258166" cy="1143000"/>
          </a:xfrm>
          <a:prstGeom prst="rect">
            <a:avLst/>
          </a:prstGeom>
        </p:spPr>
        <p:txBody>
          <a:bodyPr/>
          <a:lstStyle>
            <a:lvl1pPr algn="ctr" defTabSz="857250" rtl="0" eaLnBrk="1" latinLnBrk="0" hangingPunct="1">
              <a:spcBef>
                <a:spcPct val="0"/>
              </a:spcBef>
              <a:buNone/>
              <a:defRPr sz="4125" kern="1200">
                <a:solidFill>
                  <a:schemeClr val="tx1"/>
                </a:solidFill>
                <a:latin typeface="+mj-lt"/>
                <a:ea typeface="+mj-ea"/>
                <a:cs typeface="+mj-cs"/>
              </a:defRPr>
            </a:lvl1pPr>
          </a:lstStyle>
          <a:p>
            <a:pPr lvl="0">
              <a:defRPr/>
            </a:pPr>
            <a:r>
              <a:rPr lang="en-GB" sz="4400" b="1" dirty="0">
                <a:solidFill>
                  <a:prstClr val="black"/>
                </a:solidFill>
                <a:latin typeface="Open Sans" panose="020B0606030504020204" pitchFamily="34" charset="0"/>
                <a:ea typeface="Open Sans" panose="020B0606030504020204" pitchFamily="34" charset="0"/>
                <a:cs typeface="Open Sans" panose="020B0606030504020204" pitchFamily="34" charset="0"/>
              </a:rPr>
              <a:t>Session outcomes</a:t>
            </a:r>
            <a:endParaRPr lang="en-GB" sz="4400" b="1" dirty="0">
              <a:solidFill>
                <a:prstClr val="black"/>
              </a:solidFill>
              <a:latin typeface="Calibri"/>
            </a:endParaRPr>
          </a:p>
        </p:txBody>
      </p:sp>
      <p:sp>
        <p:nvSpPr>
          <p:cNvPr id="5" name="Content Placeholder 2"/>
          <p:cNvSpPr txBox="1">
            <a:spLocks/>
          </p:cNvSpPr>
          <p:nvPr/>
        </p:nvSpPr>
        <p:spPr>
          <a:xfrm>
            <a:off x="457200" y="1600200"/>
            <a:ext cx="11258166" cy="4525963"/>
          </a:xfrm>
          <a:prstGeom prst="rect">
            <a:avLst/>
          </a:prstGeom>
        </p:spPr>
        <p:txBody>
          <a:bodyPr/>
          <a:lst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a:lstStyle>
          <a:p>
            <a:pPr marL="0" lvl="0" indent="0">
              <a:buNone/>
              <a:defRPr/>
            </a:pPr>
            <a:r>
              <a:rPr lang="en-GB" sz="2600" dirty="0">
                <a:solidFill>
                  <a:prstClr val="black"/>
                </a:solidFill>
                <a:latin typeface="Open Sans" panose="020B0606030504020204" pitchFamily="34" charset="0"/>
                <a:ea typeface="Open Sans" panose="020B0606030504020204" pitchFamily="34" charset="0"/>
                <a:cs typeface="Open Sans" panose="020B0606030504020204" pitchFamily="34" charset="0"/>
              </a:rPr>
              <a:t>After today’s session you should have: </a:t>
            </a:r>
          </a:p>
          <a:p>
            <a:pPr marL="0" lvl="0" indent="0">
              <a:buNone/>
              <a:defRPr/>
            </a:pPr>
            <a:endParaRPr lang="en-GB" sz="2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AutoNum type="arabicPeriod"/>
              <a:defRPr/>
            </a:pPr>
            <a:r>
              <a:rPr lang="en-GB" sz="2600" dirty="0">
                <a:solidFill>
                  <a:prstClr val="black"/>
                </a:solidFill>
                <a:latin typeface="Open Sans" panose="020B0606030504020204" pitchFamily="34" charset="0"/>
                <a:ea typeface="Open Sans" panose="020B0606030504020204" pitchFamily="34" charset="0"/>
                <a:cs typeface="Open Sans" panose="020B0606030504020204" pitchFamily="34" charset="0"/>
              </a:rPr>
              <a:t>Increased understanding of </a:t>
            </a:r>
            <a:r>
              <a:rPr lang="en-GB" sz="2600" dirty="0" smtClean="0">
                <a:latin typeface="Open Sans" panose="020B0606030504020204" pitchFamily="34" charset="0"/>
                <a:ea typeface="Open Sans" panose="020B0606030504020204" pitchFamily="34" charset="0"/>
                <a:cs typeface="Open Sans" panose="020B0606030504020204" pitchFamily="34" charset="0"/>
              </a:rPr>
              <a:t>what we mean by mental health inclusion.</a:t>
            </a:r>
            <a:endParaRPr lang="en-GB" sz="2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AutoNum type="arabicPeriod"/>
              <a:defRPr/>
            </a:pPr>
            <a:r>
              <a:rPr lang="en-GB" sz="2600" dirty="0">
                <a:solidFill>
                  <a:prstClr val="black"/>
                </a:solidFill>
                <a:latin typeface="Open Sans" panose="020B0606030504020204" pitchFamily="34" charset="0"/>
                <a:ea typeface="Open Sans" panose="020B0606030504020204" pitchFamily="34" charset="0"/>
                <a:cs typeface="Open Sans" panose="020B0606030504020204" pitchFamily="34" charset="0"/>
              </a:rPr>
              <a:t>Increased understanding </a:t>
            </a:r>
            <a:r>
              <a:rPr lang="en-GB" sz="26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of </a:t>
            </a:r>
            <a:r>
              <a:rPr lang="en-GB" sz="2600" dirty="0" smtClean="0">
                <a:latin typeface="Open Sans" panose="020B0606030504020204" pitchFamily="34" charset="0"/>
                <a:ea typeface="Open Sans" panose="020B0606030504020204" pitchFamily="34" charset="0"/>
                <a:cs typeface="Open Sans" panose="020B0606030504020204" pitchFamily="34" charset="0"/>
              </a:rPr>
              <a:t>what an intersectional approach means.</a:t>
            </a:r>
            <a:endParaRPr lang="en-GB" sz="2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AutoNum type="arabicPeriod"/>
              <a:defRPr/>
            </a:pPr>
            <a:r>
              <a:rPr lang="en-GB" sz="2600" dirty="0">
                <a:solidFill>
                  <a:prstClr val="black"/>
                </a:solidFill>
                <a:latin typeface="Open Sans" panose="020B0606030504020204" pitchFamily="34" charset="0"/>
                <a:ea typeface="Open Sans" panose="020B0606030504020204" pitchFamily="34" charset="0"/>
                <a:cs typeface="Open Sans" panose="020B0606030504020204" pitchFamily="34" charset="0"/>
              </a:rPr>
              <a:t>Increased knowledge of what </a:t>
            </a:r>
            <a:r>
              <a:rPr lang="en-GB" sz="26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it </a:t>
            </a:r>
            <a:r>
              <a:rPr lang="en-GB" sz="2600" dirty="0" smtClean="0">
                <a:latin typeface="Open Sans" panose="020B0606030504020204" pitchFamily="34" charset="0"/>
                <a:ea typeface="Open Sans" panose="020B0606030504020204" pitchFamily="34" charset="0"/>
                <a:cs typeface="Open Sans" panose="020B0606030504020204" pitchFamily="34" charset="0"/>
              </a:rPr>
              <a:t>means </a:t>
            </a:r>
            <a:r>
              <a:rPr lang="en-GB" sz="2600" dirty="0">
                <a:latin typeface="Open Sans" panose="020B0606030504020204" pitchFamily="34" charset="0"/>
                <a:ea typeface="Open Sans" panose="020B0606030504020204" pitchFamily="34" charset="0"/>
                <a:cs typeface="Open Sans" panose="020B0606030504020204" pitchFamily="34" charset="0"/>
              </a:rPr>
              <a:t>to have an intersectional approach to tackling </a:t>
            </a:r>
            <a:r>
              <a:rPr lang="en-GB" sz="2600" dirty="0" smtClean="0">
                <a:latin typeface="Open Sans" panose="020B0606030504020204" pitchFamily="34" charset="0"/>
                <a:ea typeface="Open Sans" panose="020B0606030504020204" pitchFamily="34" charset="0"/>
                <a:cs typeface="Open Sans" panose="020B0606030504020204" pitchFamily="34" charset="0"/>
              </a:rPr>
              <a:t>mental health </a:t>
            </a:r>
            <a:r>
              <a:rPr lang="en-GB" sz="2600" dirty="0">
                <a:latin typeface="Open Sans" panose="020B0606030504020204" pitchFamily="34" charset="0"/>
                <a:ea typeface="Open Sans" panose="020B0606030504020204" pitchFamily="34" charset="0"/>
                <a:cs typeface="Open Sans" panose="020B0606030504020204" pitchFamily="34" charset="0"/>
              </a:rPr>
              <a:t>stigma in the workplace</a:t>
            </a:r>
            <a:r>
              <a:rPr lang="en-GB" sz="26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lang="en-GB" sz="2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AutoNum type="arabicPeriod"/>
              <a:defRPr/>
            </a:pPr>
            <a:r>
              <a:rPr lang="en-GB" sz="2600" dirty="0">
                <a:solidFill>
                  <a:prstClr val="black"/>
                </a:solidFill>
                <a:latin typeface="Open Sans" panose="020B0606030504020204" pitchFamily="34" charset="0"/>
                <a:ea typeface="Open Sans" panose="020B0606030504020204" pitchFamily="34" charset="0"/>
                <a:cs typeface="Open Sans" panose="020B0606030504020204" pitchFamily="34" charset="0"/>
              </a:rPr>
              <a:t>Increased awareness of tools and resources available to </a:t>
            </a:r>
            <a:r>
              <a:rPr lang="en-GB" sz="26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support employers and line managers.</a:t>
            </a:r>
            <a:endParaRPr lang="en-GB" sz="2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560061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3588"/>
            <a:ext cx="12192000" cy="6865176"/>
          </a:xfrm>
          <a:prstGeom prst="rect">
            <a:avLst/>
          </a:prstGeom>
        </p:spPr>
      </p:pic>
      <p:sp>
        <p:nvSpPr>
          <p:cNvPr id="8" name="Title 1"/>
          <p:cNvSpPr txBox="1">
            <a:spLocks/>
          </p:cNvSpPr>
          <p:nvPr/>
        </p:nvSpPr>
        <p:spPr>
          <a:xfrm>
            <a:off x="457200" y="274638"/>
            <a:ext cx="11258166" cy="1143000"/>
          </a:xfrm>
          <a:prstGeom prst="rect">
            <a:avLst/>
          </a:prstGeom>
        </p:spPr>
        <p:txBody>
          <a:bodyPr/>
          <a:lstStyle>
            <a:lvl1pPr algn="ctr" defTabSz="857250" rtl="0" eaLnBrk="1" latinLnBrk="0" hangingPunct="1">
              <a:spcBef>
                <a:spcPct val="0"/>
              </a:spcBef>
              <a:buNone/>
              <a:defRPr sz="4125" kern="1200">
                <a:solidFill>
                  <a:schemeClr val="tx1"/>
                </a:solidFill>
                <a:latin typeface="+mj-lt"/>
                <a:ea typeface="+mj-ea"/>
                <a:cs typeface="+mj-cs"/>
              </a:defRPr>
            </a:lvl1pPr>
          </a:lstStyle>
          <a:p>
            <a:pPr lvl="0">
              <a:defRPr/>
            </a:pPr>
            <a:r>
              <a:rPr lang="en-GB" sz="4000" b="1" dirty="0" smtClean="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GB" sz="4000" b="1" dirty="0" smtClean="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Acknowledging the cultural </a:t>
            </a:r>
          </a:p>
          <a:p>
            <a:pPr lvl="0">
              <a:defRPr/>
            </a:pPr>
            <a:r>
              <a:rPr lang="en-GB" sz="4000" b="1" dirty="0" smtClean="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context…</a:t>
            </a:r>
            <a:endParaRPr lang="en-GB" sz="4000" b="1" dirty="0">
              <a:solidFill>
                <a:schemeClr val="bg1"/>
              </a:solidFill>
              <a:effectLst>
                <a:outerShdw blurRad="38100" dist="38100" dir="2700000" algn="tl">
                  <a:srgbClr val="000000">
                    <a:alpha val="43137"/>
                  </a:srgbClr>
                </a:outerShdw>
              </a:effectLst>
              <a:latin typeface="Calibri"/>
            </a:endParaRPr>
          </a:p>
        </p:txBody>
      </p:sp>
      <p:sp>
        <p:nvSpPr>
          <p:cNvPr id="9" name="Content Placeholder 1"/>
          <p:cNvSpPr>
            <a:spLocks noGrp="1"/>
          </p:cNvSpPr>
          <p:nvPr>
            <p:ph idx="1"/>
          </p:nvPr>
        </p:nvSpPr>
        <p:spPr>
          <a:xfrm>
            <a:off x="1014413" y="1484784"/>
            <a:ext cx="10015537" cy="4853136"/>
          </a:xfrm>
        </p:spPr>
        <p:txBody>
          <a:bodyPr>
            <a:normAutofit lnSpcReduction="10000"/>
          </a:bodyPr>
          <a:lstStyle/>
          <a:p>
            <a:pPr>
              <a:lnSpc>
                <a:spcPct val="100000"/>
              </a:lnSpc>
              <a:spcBef>
                <a:spcPts val="600"/>
              </a:spcBef>
              <a:spcAft>
                <a:spcPts val="1200"/>
              </a:spcAft>
            </a:pPr>
            <a:endParaRPr lang="en-GB" b="1" dirty="0" smtClean="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600"/>
              </a:spcBef>
              <a:spcAft>
                <a:spcPts val="1200"/>
              </a:spcAft>
            </a:pPr>
            <a:r>
              <a:rPr lang="en-GB" b="1" dirty="0" smtClean="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Cultural </a:t>
            </a:r>
            <a:r>
              <a:rPr lang="en-GB"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backgrounds also influence the experiences of mental health stigma at the individual and group levels. </a:t>
            </a:r>
          </a:p>
          <a:p>
            <a:pPr>
              <a:lnSpc>
                <a:spcPct val="100000"/>
              </a:lnSpc>
              <a:spcBef>
                <a:spcPts val="0"/>
              </a:spcBef>
              <a:spcAft>
                <a:spcPts val="1200"/>
              </a:spcAft>
            </a:pPr>
            <a:r>
              <a:rPr lang="en-GB"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Example:  Spirituality cannot be separated from mental health for many groups</a:t>
            </a:r>
            <a:r>
              <a:rPr lang="en-GB" b="1" dirty="0" smtClean="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t>
            </a:r>
            <a:endParaRPr lang="en-GB"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spcAft>
                <a:spcPts val="1200"/>
              </a:spcAft>
            </a:pPr>
            <a:r>
              <a:rPr lang="en-GB"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Wellbeing or Mental </a:t>
            </a:r>
            <a:r>
              <a:rPr lang="en-GB" b="1" dirty="0" smtClean="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health.</a:t>
            </a:r>
            <a:endParaRPr lang="en-GB"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spcAft>
                <a:spcPts val="1200"/>
              </a:spcAft>
            </a:pPr>
            <a:r>
              <a:rPr lang="en-GB"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Feeling of alienation if wrong terminology is used. </a:t>
            </a:r>
          </a:p>
          <a:p>
            <a:pPr>
              <a:lnSpc>
                <a:spcPct val="100000"/>
              </a:lnSpc>
              <a:spcBef>
                <a:spcPts val="0"/>
              </a:spcBef>
              <a:spcAft>
                <a:spcPts val="1200"/>
              </a:spcAft>
            </a:pPr>
            <a:r>
              <a:rPr lang="en-GB"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Learning: be flexible to incorporate a broad range of knowledge and understandings </a:t>
            </a:r>
          </a:p>
        </p:txBody>
      </p:sp>
    </p:spTree>
    <p:extLst>
      <p:ext uri="{BB962C8B-B14F-4D97-AF65-F5344CB8AC3E}">
        <p14:creationId xmlns:p14="http://schemas.microsoft.com/office/powerpoint/2010/main" val="9363710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274638"/>
            <a:ext cx="11258166" cy="1143000"/>
          </a:xfrm>
          <a:prstGeom prst="rect">
            <a:avLst/>
          </a:prstGeom>
        </p:spPr>
        <p:txBody>
          <a:bodyPr/>
          <a:lstStyle>
            <a:lvl1pPr algn="ctr" defTabSz="857250" rtl="0" eaLnBrk="1" latinLnBrk="0" hangingPunct="1">
              <a:spcBef>
                <a:spcPct val="0"/>
              </a:spcBef>
              <a:buNone/>
              <a:defRPr sz="4125" kern="1200">
                <a:solidFill>
                  <a:schemeClr val="tx1"/>
                </a:solidFill>
                <a:latin typeface="+mj-lt"/>
                <a:ea typeface="+mj-ea"/>
                <a:cs typeface="+mj-cs"/>
              </a:defRPr>
            </a:lvl1pPr>
          </a:lstStyle>
          <a:p>
            <a:pPr lvl="0">
              <a:defRPr/>
            </a:pPr>
            <a:r>
              <a:rPr lang="en-GB" sz="4400"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Strategic planning for an </a:t>
            </a:r>
          </a:p>
          <a:p>
            <a:pPr lvl="0">
              <a:defRPr/>
            </a:pPr>
            <a:r>
              <a:rPr lang="en-GB" sz="4400"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intersectional approach…</a:t>
            </a:r>
            <a:endParaRPr lang="en-GB" sz="4400" b="1" dirty="0">
              <a:solidFill>
                <a:prstClr val="black"/>
              </a:solidFill>
              <a:latin typeface="Calibri"/>
            </a:endParaRPr>
          </a:p>
        </p:txBody>
      </p:sp>
      <p:pic>
        <p:nvPicPr>
          <p:cNvPr id="2" name="Picture 1"/>
          <p:cNvPicPr>
            <a:picLocks noChangeAspect="1"/>
          </p:cNvPicPr>
          <p:nvPr/>
        </p:nvPicPr>
        <p:blipFill>
          <a:blip r:embed="rId4"/>
          <a:stretch>
            <a:fillRect/>
          </a:stretch>
        </p:blipFill>
        <p:spPr>
          <a:xfrm>
            <a:off x="3481736" y="1769618"/>
            <a:ext cx="5228529" cy="4634087"/>
          </a:xfrm>
          <a:prstGeom prst="rect">
            <a:avLst/>
          </a:prstGeom>
        </p:spPr>
      </p:pic>
    </p:spTree>
    <p:extLst>
      <p:ext uri="{BB962C8B-B14F-4D97-AF65-F5344CB8AC3E}">
        <p14:creationId xmlns:p14="http://schemas.microsoft.com/office/powerpoint/2010/main" val="8694778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274638"/>
            <a:ext cx="11258166" cy="1143000"/>
          </a:xfrm>
          <a:prstGeom prst="rect">
            <a:avLst/>
          </a:prstGeom>
        </p:spPr>
        <p:txBody>
          <a:bodyPr/>
          <a:lstStyle>
            <a:lvl1pPr algn="ctr" defTabSz="857250" rtl="0" eaLnBrk="1" latinLnBrk="0" hangingPunct="1">
              <a:spcBef>
                <a:spcPct val="0"/>
              </a:spcBef>
              <a:buNone/>
              <a:defRPr sz="4125" kern="1200">
                <a:solidFill>
                  <a:schemeClr val="tx1"/>
                </a:solidFill>
                <a:latin typeface="+mj-lt"/>
                <a:ea typeface="+mj-ea"/>
                <a:cs typeface="+mj-cs"/>
              </a:defRPr>
            </a:lvl1pPr>
          </a:lstStyle>
          <a:p>
            <a:pPr lvl="0">
              <a:defRPr/>
            </a:pPr>
            <a:r>
              <a:rPr lang="en-GB" sz="4000"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GB" sz="4000"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What needs to be done…</a:t>
            </a:r>
            <a:endParaRPr lang="en-GB" sz="4000" b="1" dirty="0">
              <a:solidFill>
                <a:prstClr val="black"/>
              </a:solidFill>
              <a:latin typeface="Calibri"/>
            </a:endParaRPr>
          </a:p>
        </p:txBody>
      </p:sp>
      <p:sp>
        <p:nvSpPr>
          <p:cNvPr id="6" name="Content Placeholder 1"/>
          <p:cNvSpPr>
            <a:spLocks noGrp="1"/>
          </p:cNvSpPr>
          <p:nvPr>
            <p:ph idx="1"/>
          </p:nvPr>
        </p:nvSpPr>
        <p:spPr>
          <a:xfrm>
            <a:off x="1014413" y="1484784"/>
            <a:ext cx="10015537" cy="4853136"/>
          </a:xfrm>
        </p:spPr>
        <p:txBody>
          <a:bodyPr>
            <a:normAutofit/>
          </a:bodyPr>
          <a:lstStyle/>
          <a:p>
            <a:pPr>
              <a:lnSpc>
                <a:spcPct val="100000"/>
              </a:lnSpc>
              <a:spcBef>
                <a:spcPts val="0"/>
              </a:spcBef>
              <a:spcAft>
                <a:spcPts val="1200"/>
              </a:spcAft>
            </a:pPr>
            <a:endParaRPr lang="en-GB" sz="2600" dirty="0" smtClean="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spcAft>
                <a:spcPts val="1200"/>
              </a:spcAft>
            </a:pPr>
            <a:r>
              <a:rPr lang="en-GB" sz="2600" dirty="0" smtClean="0">
                <a:latin typeface="Open Sans" panose="020B0606030504020204" pitchFamily="34" charset="0"/>
                <a:ea typeface="Open Sans" panose="020B0606030504020204" pitchFamily="34" charset="0"/>
                <a:cs typeface="Open Sans" panose="020B0606030504020204" pitchFamily="34" charset="0"/>
              </a:rPr>
              <a:t>Much </a:t>
            </a:r>
            <a:r>
              <a:rPr lang="en-GB" sz="2600" dirty="0">
                <a:latin typeface="Open Sans" panose="020B0606030504020204" pitchFamily="34" charset="0"/>
                <a:ea typeface="Open Sans" panose="020B0606030504020204" pitchFamily="34" charset="0"/>
                <a:cs typeface="Open Sans" panose="020B0606030504020204" pitchFamily="34" charset="0"/>
              </a:rPr>
              <a:t>more nuanced and in-depth understandings of the </a:t>
            </a:r>
            <a:r>
              <a:rPr lang="en-GB" sz="2600" dirty="0" smtClean="0">
                <a:latin typeface="Open Sans" panose="020B0606030504020204" pitchFamily="34" charset="0"/>
                <a:ea typeface="Open Sans" panose="020B0606030504020204" pitchFamily="34" charset="0"/>
                <a:cs typeface="Open Sans" panose="020B0606030504020204" pitchFamily="34" charset="0"/>
              </a:rPr>
              <a:t>contextual factors </a:t>
            </a:r>
            <a:r>
              <a:rPr lang="en-GB" sz="2600" dirty="0">
                <a:latin typeface="Open Sans" panose="020B0606030504020204" pitchFamily="34" charset="0"/>
                <a:ea typeface="Open Sans" panose="020B0606030504020204" pitchFamily="34" charset="0"/>
                <a:cs typeface="Open Sans" panose="020B0606030504020204" pitchFamily="34" charset="0"/>
              </a:rPr>
              <a:t>in which mental health stigma and </a:t>
            </a:r>
            <a:r>
              <a:rPr lang="en-GB" sz="2600" dirty="0" smtClean="0">
                <a:latin typeface="Open Sans" panose="020B0606030504020204" pitchFamily="34" charset="0"/>
                <a:ea typeface="Open Sans" panose="020B0606030504020204" pitchFamily="34" charset="0"/>
                <a:cs typeface="Open Sans" panose="020B0606030504020204" pitchFamily="34" charset="0"/>
              </a:rPr>
              <a:t>discrimination. </a:t>
            </a:r>
            <a:endParaRPr lang="en-GB" sz="26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spcAft>
                <a:spcPts val="1200"/>
              </a:spcAft>
            </a:pPr>
            <a:r>
              <a:rPr lang="en-GB" sz="2600" dirty="0" smtClean="0">
                <a:latin typeface="Open Sans" panose="020B0606030504020204" pitchFamily="34" charset="0"/>
                <a:ea typeface="Open Sans" panose="020B0606030504020204" pitchFamily="34" charset="0"/>
                <a:cs typeface="Open Sans" panose="020B0606030504020204" pitchFamily="34" charset="0"/>
              </a:rPr>
              <a:t>A </a:t>
            </a:r>
            <a:r>
              <a:rPr lang="en-GB" sz="2600" dirty="0">
                <a:latin typeface="Open Sans" panose="020B0606030504020204" pitchFamily="34" charset="0"/>
                <a:ea typeface="Open Sans" panose="020B0606030504020204" pitchFamily="34" charset="0"/>
                <a:cs typeface="Open Sans" panose="020B0606030504020204" pitchFamily="34" charset="0"/>
              </a:rPr>
              <a:t>broader frame which incorporates differences in definitions as well as centring diverse lived experiences of mental health. </a:t>
            </a:r>
          </a:p>
          <a:p>
            <a:pPr>
              <a:lnSpc>
                <a:spcPct val="100000"/>
              </a:lnSpc>
              <a:spcBef>
                <a:spcPts val="0"/>
              </a:spcBef>
            </a:pPr>
            <a:r>
              <a:rPr lang="en-GB" sz="2600" dirty="0">
                <a:latin typeface="Open Sans" panose="020B0606030504020204" pitchFamily="34" charset="0"/>
                <a:ea typeface="Open Sans" panose="020B0606030504020204" pitchFamily="34" charset="0"/>
                <a:cs typeface="Open Sans" panose="020B0606030504020204" pitchFamily="34" charset="0"/>
              </a:rPr>
              <a:t>Understanding the role of our institutions in upholding the systems of power and marginalisation in our society and work to transform our own cultures and systems to actively embed anti-discriminatory systems, policies, cultures and practices.</a:t>
            </a:r>
          </a:p>
          <a:p>
            <a:pPr marL="0" indent="0">
              <a:buNone/>
            </a:pPr>
            <a:endParaRPr lang="en-GB" sz="2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07186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3588"/>
            <a:ext cx="12192000" cy="6865176"/>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9525"/>
            <a:ext cx="4676774" cy="6877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676776" y="274638"/>
            <a:ext cx="7038590" cy="1143000"/>
          </a:xfrm>
          <a:prstGeom prst="rect">
            <a:avLst/>
          </a:prstGeom>
        </p:spPr>
        <p:txBody>
          <a:bodyPr/>
          <a:lstStyle>
            <a:lvl1pPr algn="ctr" defTabSz="857250" rtl="0" eaLnBrk="1" latinLnBrk="0" hangingPunct="1">
              <a:spcBef>
                <a:spcPct val="0"/>
              </a:spcBef>
              <a:buNone/>
              <a:defRPr sz="4125" kern="1200">
                <a:solidFill>
                  <a:schemeClr val="tx1"/>
                </a:solidFill>
                <a:latin typeface="+mj-lt"/>
                <a:ea typeface="+mj-ea"/>
                <a:cs typeface="+mj-cs"/>
              </a:defRPr>
            </a:lvl1pPr>
          </a:lstStyle>
          <a:p>
            <a:r>
              <a:rPr lang="en-GB" b="1" dirty="0" smtClean="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See the whole person…</a:t>
            </a:r>
            <a:endParaRPr lang="en-GB"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 name="Content Placeholder 2"/>
          <p:cNvSpPr txBox="1">
            <a:spLocks/>
          </p:cNvSpPr>
          <p:nvPr/>
        </p:nvSpPr>
        <p:spPr>
          <a:xfrm>
            <a:off x="4843462" y="1600200"/>
            <a:ext cx="6871903" cy="4525963"/>
          </a:xfrm>
          <a:prstGeom prst="rect">
            <a:avLst/>
          </a:prstGeom>
        </p:spPr>
        <p:txBody>
          <a:bodyPr/>
          <a:lst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a:lstStyle>
          <a:p>
            <a:pPr marL="0" indent="0">
              <a:buNone/>
            </a:pPr>
            <a:r>
              <a:rPr lang="en-GB" sz="2600" b="1" dirty="0" smtClean="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Employees can be experiencing stigma and discrimination in multiple areas of their life, not just at work.</a:t>
            </a:r>
          </a:p>
          <a:p>
            <a:pPr marL="0" indent="0">
              <a:buNone/>
            </a:pPr>
            <a:endParaRPr lang="en-GB" sz="2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3200" b="1" dirty="0">
                <a:solidFill>
                  <a:schemeClr val="bg1"/>
                </a:solidFill>
                <a:effectLst>
                  <a:outerShdw blurRad="38100" dist="38100" dir="2700000" algn="tl">
                    <a:srgbClr val="000000">
                      <a:alpha val="43137"/>
                    </a:srgbClr>
                  </a:outerShdw>
                </a:effectLst>
                <a:latin typeface="Open Sans" pitchFamily="2" charset="0"/>
                <a:ea typeface="Open Sans" pitchFamily="2" charset="0"/>
                <a:cs typeface="Open Sans" pitchFamily="2" charset="0"/>
              </a:rPr>
              <a:t>49% </a:t>
            </a:r>
            <a:r>
              <a:rPr lang="en-US" sz="2400" b="1" dirty="0">
                <a:solidFill>
                  <a:schemeClr val="bg1"/>
                </a:solidFill>
                <a:effectLst>
                  <a:outerShdw blurRad="38100" dist="38100" dir="2700000" algn="tl">
                    <a:srgbClr val="000000">
                      <a:alpha val="43137"/>
                    </a:srgbClr>
                  </a:outerShdw>
                </a:effectLst>
                <a:latin typeface="Open Sans" pitchFamily="2" charset="0"/>
                <a:ea typeface="Open Sans" pitchFamily="2" charset="0"/>
                <a:cs typeface="Open Sans" pitchFamily="2" charset="0"/>
              </a:rPr>
              <a:t>Have been rejected or estranged from </a:t>
            </a:r>
            <a:r>
              <a:rPr lang="en-US" sz="2400" b="1" dirty="0" smtClean="0">
                <a:solidFill>
                  <a:schemeClr val="bg1"/>
                </a:solidFill>
                <a:effectLst>
                  <a:outerShdw blurRad="38100" dist="38100" dir="2700000" algn="tl">
                    <a:srgbClr val="000000">
                      <a:alpha val="43137"/>
                    </a:srgbClr>
                  </a:outerShdw>
                </a:effectLst>
                <a:latin typeface="Open Sans" pitchFamily="2" charset="0"/>
                <a:ea typeface="Open Sans" pitchFamily="2" charset="0"/>
                <a:cs typeface="Open Sans" pitchFamily="2" charset="0"/>
              </a:rPr>
              <a:t>family</a:t>
            </a:r>
          </a:p>
          <a:p>
            <a:pPr marL="0" indent="0">
              <a:buNone/>
            </a:pPr>
            <a:endParaRPr lang="en-US" sz="900" b="1" dirty="0" smtClean="0">
              <a:solidFill>
                <a:schemeClr val="bg1"/>
              </a:solidFill>
              <a:effectLst>
                <a:outerShdw blurRad="38100" dist="38100" dir="2700000" algn="tl">
                  <a:srgbClr val="000000">
                    <a:alpha val="43137"/>
                  </a:srgbClr>
                </a:outerShdw>
              </a:effectLst>
              <a:latin typeface="Open Sans" pitchFamily="2" charset="0"/>
              <a:ea typeface="Open Sans" pitchFamily="2" charset="0"/>
              <a:cs typeface="Open Sans" pitchFamily="2" charset="0"/>
            </a:endParaRPr>
          </a:p>
          <a:p>
            <a:pPr marL="0" indent="0">
              <a:buNone/>
            </a:pPr>
            <a:r>
              <a:rPr lang="en-US" sz="32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80</a:t>
            </a:r>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have stopped themselves from getting help for their mental </a:t>
            </a: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illness</a:t>
            </a:r>
          </a:p>
          <a:p>
            <a:pPr marL="0" indent="0">
              <a:buNone/>
            </a:pPr>
            <a:endParaRPr lang="en-US" sz="24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78128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274638"/>
            <a:ext cx="11258166" cy="1143000"/>
          </a:xfrm>
          <a:prstGeom prst="rect">
            <a:avLst/>
          </a:prstGeom>
        </p:spPr>
        <p:txBody>
          <a:bodyPr/>
          <a:lstStyle>
            <a:lvl1pPr algn="ctr" defTabSz="857250" rtl="0" eaLnBrk="1" latinLnBrk="0" hangingPunct="1">
              <a:spcBef>
                <a:spcPct val="0"/>
              </a:spcBef>
              <a:buNone/>
              <a:defRPr sz="4125" kern="1200">
                <a:solidFill>
                  <a:schemeClr val="tx1"/>
                </a:solidFill>
                <a:latin typeface="+mj-lt"/>
                <a:ea typeface="+mj-ea"/>
                <a:cs typeface="+mj-cs"/>
              </a:defRPr>
            </a:lvl1pPr>
          </a:lstStyle>
          <a:p>
            <a:pPr lvl="0">
              <a:defRPr/>
            </a:pPr>
            <a:r>
              <a:rPr lang="en-GB" sz="4000"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GB" sz="4000"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  Start to embed across the organisation…</a:t>
            </a:r>
            <a:endParaRPr lang="en-GB" sz="4000" b="1" dirty="0">
              <a:solidFill>
                <a:prstClr val="black"/>
              </a:solidFill>
              <a:latin typeface="Calibri"/>
            </a:endParaRPr>
          </a:p>
        </p:txBody>
      </p:sp>
      <p:sp>
        <p:nvSpPr>
          <p:cNvPr id="6" name="Content Placeholder 1"/>
          <p:cNvSpPr>
            <a:spLocks noGrp="1"/>
          </p:cNvSpPr>
          <p:nvPr>
            <p:ph idx="1"/>
          </p:nvPr>
        </p:nvSpPr>
        <p:spPr>
          <a:xfrm>
            <a:off x="1014413" y="1484784"/>
            <a:ext cx="10015537" cy="4853136"/>
          </a:xfrm>
        </p:spPr>
        <p:txBody>
          <a:bodyPr>
            <a:normAutofit/>
          </a:bodyPr>
          <a:lstStyle/>
          <a:p>
            <a:endParaRPr lang="en-GB" dirty="0" smtClean="0">
              <a:latin typeface="Open Sans" panose="020B0606030504020204" pitchFamily="34" charset="0"/>
              <a:ea typeface="Open Sans" panose="020B0606030504020204" pitchFamily="34" charset="0"/>
              <a:cs typeface="Open Sans" panose="020B0606030504020204" pitchFamily="34" charset="0"/>
            </a:endParaRPr>
          </a:p>
          <a:p>
            <a:r>
              <a:rPr lang="en-GB" dirty="0" smtClean="0">
                <a:latin typeface="Open Sans" panose="020B0606030504020204" pitchFamily="34" charset="0"/>
                <a:ea typeface="Open Sans" panose="020B0606030504020204" pitchFamily="34" charset="0"/>
                <a:cs typeface="Open Sans" panose="020B0606030504020204" pitchFamily="34" charset="0"/>
              </a:rPr>
              <a:t>Ensure </a:t>
            </a:r>
            <a:r>
              <a:rPr lang="en-GB" dirty="0" smtClean="0">
                <a:latin typeface="Open Sans" panose="020B0606030504020204" pitchFamily="34" charset="0"/>
                <a:ea typeface="Open Sans" panose="020B0606030504020204" pitchFamily="34" charset="0"/>
                <a:cs typeface="Open Sans" panose="020B0606030504020204" pitchFamily="34" charset="0"/>
              </a:rPr>
              <a:t>that all Equality Diversity &amp; Inclusion related policies explicitly state that mental health is included in the definition of disability.</a:t>
            </a:r>
          </a:p>
          <a:p>
            <a:r>
              <a:rPr lang="en-GB" dirty="0" smtClean="0">
                <a:latin typeface="Open Sans" panose="020B0606030504020204" pitchFamily="34" charset="0"/>
                <a:ea typeface="Open Sans" panose="020B0606030504020204" pitchFamily="34" charset="0"/>
                <a:cs typeface="Open Sans" panose="020B0606030504020204" pitchFamily="34" charset="0"/>
              </a:rPr>
              <a:t>Empower and include people with lived experience of mental health problems in shaping the decisions that affect them. (Consultation and Equality Impact Assessments.)</a:t>
            </a:r>
          </a:p>
          <a:p>
            <a:r>
              <a:rPr lang="en-GB" dirty="0" smtClean="0">
                <a:latin typeface="Open Sans" panose="020B0606030504020204" pitchFamily="34" charset="0"/>
                <a:ea typeface="Open Sans" panose="020B0606030504020204" pitchFamily="34" charset="0"/>
                <a:cs typeface="Open Sans" panose="020B0606030504020204" pitchFamily="34" charset="0"/>
              </a:rPr>
              <a:t>Review </a:t>
            </a:r>
            <a:r>
              <a:rPr lang="en-GB" u="sng" dirty="0" smtClean="0">
                <a:latin typeface="Open Sans" panose="020B0606030504020204" pitchFamily="34" charset="0"/>
                <a:ea typeface="Open Sans" panose="020B0606030504020204" pitchFamily="34" charset="0"/>
                <a:cs typeface="Open Sans" panose="020B0606030504020204" pitchFamily="34" charset="0"/>
              </a:rPr>
              <a:t>ALL</a:t>
            </a:r>
            <a:r>
              <a:rPr lang="en-GB" dirty="0" smtClean="0">
                <a:latin typeface="Open Sans" panose="020B0606030504020204" pitchFamily="34" charset="0"/>
                <a:ea typeface="Open Sans" panose="020B0606030504020204" pitchFamily="34" charset="0"/>
                <a:cs typeface="Open Sans" panose="020B0606030504020204" pitchFamily="34" charset="0"/>
              </a:rPr>
              <a:t> organisational policies and procedures to ensure that the commitment to employee mental health is embedded and not </a:t>
            </a:r>
            <a:r>
              <a:rPr lang="en-GB" dirty="0" err="1" smtClean="0">
                <a:latin typeface="Open Sans" panose="020B0606030504020204" pitchFamily="34" charset="0"/>
                <a:ea typeface="Open Sans" panose="020B0606030504020204" pitchFamily="34" charset="0"/>
                <a:cs typeface="Open Sans" panose="020B0606030504020204" pitchFamily="34" charset="0"/>
              </a:rPr>
              <a:t>siloed</a:t>
            </a:r>
            <a:r>
              <a:rPr lang="en-GB" dirty="0" smtClean="0">
                <a:latin typeface="Open Sans" panose="020B0606030504020204" pitchFamily="34" charset="0"/>
                <a:ea typeface="Open Sans" panose="020B0606030504020204" pitchFamily="34" charset="0"/>
                <a:cs typeface="Open Sans" panose="020B0606030504020204" pitchFamily="34" charset="0"/>
              </a:rPr>
              <a:t>. </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074989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274638"/>
            <a:ext cx="11258166" cy="1143000"/>
          </a:xfrm>
          <a:prstGeom prst="rect">
            <a:avLst/>
          </a:prstGeom>
        </p:spPr>
        <p:txBody>
          <a:bodyPr/>
          <a:lstStyle>
            <a:lvl1pPr algn="ctr" defTabSz="857250" rtl="0" eaLnBrk="1" latinLnBrk="0" hangingPunct="1">
              <a:spcBef>
                <a:spcPct val="0"/>
              </a:spcBef>
              <a:buNone/>
              <a:defRPr sz="4125" kern="1200">
                <a:solidFill>
                  <a:schemeClr val="tx1"/>
                </a:solidFill>
                <a:latin typeface="+mj-lt"/>
                <a:ea typeface="+mj-ea"/>
                <a:cs typeface="+mj-cs"/>
              </a:defRPr>
            </a:lvl1pPr>
          </a:lstStyle>
          <a:p>
            <a:r>
              <a:rPr lang="en-GB" b="1" dirty="0" smtClean="0">
                <a:latin typeface="Open Sans" panose="020B0606030504020204" pitchFamily="34" charset="0"/>
                <a:ea typeface="Open Sans" panose="020B0606030504020204" pitchFamily="34" charset="0"/>
                <a:cs typeface="Open Sans" panose="020B0606030504020204" pitchFamily="34" charset="0"/>
              </a:rPr>
              <a:t>Take a whole organisational approach…</a:t>
            </a:r>
            <a:endParaRPr lang="en-GB"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Content Placeholder 2"/>
          <p:cNvSpPr txBox="1">
            <a:spLocks/>
          </p:cNvSpPr>
          <p:nvPr/>
        </p:nvSpPr>
        <p:spPr>
          <a:xfrm>
            <a:off x="457200" y="1600200"/>
            <a:ext cx="10365698" cy="4525963"/>
          </a:xfrm>
          <a:prstGeom prst="rect">
            <a:avLst/>
          </a:prstGeom>
        </p:spPr>
        <p:txBody>
          <a:bodyPr/>
          <a:lst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a:lstStyle>
          <a:p>
            <a:pPr marL="0" indent="0">
              <a:buNone/>
              <a:defRPr/>
            </a:pPr>
            <a:r>
              <a:rPr lang="en-GB" sz="2800" b="1" dirty="0" smtClean="0">
                <a:latin typeface="Open Sans" panose="020B0606030504020204" pitchFamily="34" charset="0"/>
                <a:ea typeface="Open Sans" panose="020B0606030504020204" pitchFamily="34" charset="0"/>
                <a:cs typeface="Open Sans" panose="020B0606030504020204" pitchFamily="34" charset="0"/>
              </a:rPr>
              <a:t>7 Key building blocks for mentally inclusive workplaces:</a:t>
            </a:r>
          </a:p>
          <a:p>
            <a:pPr marL="0" indent="0">
              <a:buNone/>
              <a:defRPr/>
            </a:pPr>
            <a:endParaRPr lang="en-GB" sz="900" b="1" dirty="0" smtClean="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GB" sz="2600" dirty="0">
                <a:latin typeface="Open Sans" panose="020B0606030504020204" pitchFamily="34" charset="0"/>
                <a:ea typeface="Open Sans" panose="020B0606030504020204" pitchFamily="34" charset="0"/>
                <a:cs typeface="Open Sans" panose="020B0606030504020204" pitchFamily="34" charset="0"/>
              </a:rPr>
              <a:t>1. Senior leadership commitment and engagement</a:t>
            </a:r>
          </a:p>
          <a:p>
            <a:pPr marL="0" indent="0">
              <a:buNone/>
            </a:pPr>
            <a:r>
              <a:rPr lang="en-GB" sz="2600" dirty="0">
                <a:latin typeface="Open Sans" panose="020B0606030504020204" pitchFamily="34" charset="0"/>
                <a:ea typeface="Open Sans" panose="020B0606030504020204" pitchFamily="34" charset="0"/>
                <a:cs typeface="Open Sans" panose="020B0606030504020204" pitchFamily="34" charset="0"/>
              </a:rPr>
              <a:t>2. Conditions for safe, effective and pertinent disclosure</a:t>
            </a:r>
          </a:p>
          <a:p>
            <a:pPr marL="0" indent="0">
              <a:buNone/>
            </a:pPr>
            <a:r>
              <a:rPr lang="en-GB" sz="2600" dirty="0">
                <a:latin typeface="Open Sans" panose="020B0606030504020204" pitchFamily="34" charset="0"/>
                <a:ea typeface="Open Sans" panose="020B0606030504020204" pitchFamily="34" charset="0"/>
                <a:cs typeface="Open Sans" panose="020B0606030504020204" pitchFamily="34" charset="0"/>
              </a:rPr>
              <a:t>3. Mental health awareness and literacy</a:t>
            </a:r>
          </a:p>
          <a:p>
            <a:pPr marL="0" indent="0">
              <a:buNone/>
            </a:pPr>
            <a:r>
              <a:rPr lang="en-GB" sz="2600" dirty="0">
                <a:latin typeface="Open Sans" panose="020B0606030504020204" pitchFamily="34" charset="0"/>
                <a:ea typeface="Open Sans" panose="020B0606030504020204" pitchFamily="34" charset="0"/>
                <a:cs typeface="Open Sans" panose="020B0606030504020204" pitchFamily="34" charset="0"/>
              </a:rPr>
              <a:t>4. Effective mental health training approaches</a:t>
            </a:r>
          </a:p>
          <a:p>
            <a:pPr marL="0" indent="0">
              <a:buNone/>
            </a:pPr>
            <a:r>
              <a:rPr lang="en-GB" sz="2600" dirty="0">
                <a:latin typeface="Open Sans" panose="020B0606030504020204" pitchFamily="34" charset="0"/>
                <a:ea typeface="Open Sans" panose="020B0606030504020204" pitchFamily="34" charset="0"/>
                <a:cs typeface="Open Sans" panose="020B0606030504020204" pitchFamily="34" charset="0"/>
              </a:rPr>
              <a:t>5. Confident and informed line management</a:t>
            </a:r>
          </a:p>
          <a:p>
            <a:pPr marL="0" indent="0">
              <a:buNone/>
            </a:pPr>
            <a:r>
              <a:rPr lang="en-GB" sz="2600" dirty="0">
                <a:latin typeface="Open Sans" panose="020B0606030504020204" pitchFamily="34" charset="0"/>
                <a:ea typeface="Open Sans" panose="020B0606030504020204" pitchFamily="34" charset="0"/>
                <a:cs typeface="Open Sans" panose="020B0606030504020204" pitchFamily="34" charset="0"/>
              </a:rPr>
              <a:t>6. Effective implementation of reasonable adjustments</a:t>
            </a:r>
          </a:p>
          <a:p>
            <a:pPr marL="0" indent="0">
              <a:buNone/>
            </a:pPr>
            <a:r>
              <a:rPr lang="en-GB" sz="2600" dirty="0">
                <a:latin typeface="Open Sans" panose="020B0606030504020204" pitchFamily="34" charset="0"/>
                <a:ea typeface="Open Sans" panose="020B0606030504020204" pitchFamily="34" charset="0"/>
                <a:cs typeface="Open Sans" panose="020B0606030504020204" pitchFamily="34" charset="0"/>
              </a:rPr>
              <a:t>7. Stigma-free organisational culture and ethos</a:t>
            </a:r>
          </a:p>
          <a:p>
            <a:pPr marL="514350" indent="-514350">
              <a:buFont typeface="+mj-lt"/>
              <a:buAutoNum type="arabicPeriod"/>
            </a:pPr>
            <a:endParaRPr lang="en-GB" sz="2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393834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274638"/>
            <a:ext cx="11258166" cy="1143000"/>
          </a:xfrm>
          <a:prstGeom prst="rect">
            <a:avLst/>
          </a:prstGeom>
        </p:spPr>
        <p:txBody>
          <a:bodyPr/>
          <a:lstStyle>
            <a:lvl1pPr algn="ctr" defTabSz="857250" rtl="0" eaLnBrk="1" latinLnBrk="0" hangingPunct="1">
              <a:spcBef>
                <a:spcPct val="0"/>
              </a:spcBef>
              <a:buNone/>
              <a:defRPr sz="4125" kern="1200">
                <a:solidFill>
                  <a:schemeClr val="tx1"/>
                </a:solidFill>
                <a:latin typeface="+mj-lt"/>
                <a:ea typeface="+mj-ea"/>
                <a:cs typeface="+mj-cs"/>
              </a:defRPr>
            </a:lvl1pPr>
          </a:lstStyle>
          <a:p>
            <a:r>
              <a:rPr lang="en-GB" b="1" dirty="0" smtClean="0">
                <a:latin typeface="Open Sans" panose="020B0606030504020204" pitchFamily="34" charset="0"/>
                <a:ea typeface="Open Sans" panose="020B0606030504020204" pitchFamily="34" charset="0"/>
                <a:cs typeface="Open Sans" panose="020B0606030504020204" pitchFamily="34" charset="0"/>
              </a:rPr>
              <a:t>Tools and resources to help…</a:t>
            </a:r>
            <a:endParaRPr lang="en-GB" b="1" dirty="0"/>
          </a:p>
        </p:txBody>
      </p:sp>
      <p:sp>
        <p:nvSpPr>
          <p:cNvPr id="6" name="Content Placeholder 2"/>
          <p:cNvSpPr txBox="1">
            <a:spLocks/>
          </p:cNvSpPr>
          <p:nvPr/>
        </p:nvSpPr>
        <p:spPr>
          <a:xfrm>
            <a:off x="779488" y="1600201"/>
            <a:ext cx="5801193" cy="2417164"/>
          </a:xfrm>
          <a:prstGeom prst="rect">
            <a:avLst/>
          </a:prstGeom>
        </p:spPr>
        <p:txBody>
          <a:bodyPr/>
          <a:lst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a:lstStyle>
          <a:p>
            <a:pPr>
              <a:defRPr/>
            </a:pPr>
            <a:r>
              <a:rPr lang="en-GB" sz="2400" dirty="0" smtClean="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hlinkClick r:id="rId4"/>
              </a:rPr>
              <a:t>e-Learning modules</a:t>
            </a:r>
            <a:endParaRPr lang="en-GB" sz="2400" dirty="0" smtClean="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a:defRPr/>
            </a:pPr>
            <a:r>
              <a:rPr lang="en-GB" sz="2400" dirty="0" smtClean="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hlinkClick r:id="rId5"/>
              </a:rPr>
              <a:t>Lets Chat – guidance for managers</a:t>
            </a:r>
            <a:endParaRPr lang="en-GB" sz="2400" dirty="0" smtClean="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a:defRPr/>
            </a:pPr>
            <a:r>
              <a:rPr lang="en-GB" sz="2400" dirty="0" smtClean="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hlinkClick r:id="rId6"/>
              </a:rPr>
              <a:t>Spotlight On series</a:t>
            </a:r>
            <a:endParaRPr lang="en-GB" sz="2400" dirty="0" smtClean="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a:defRPr/>
            </a:pPr>
            <a:r>
              <a:rPr lang="en-GB" sz="2400" dirty="0" smtClean="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rPr>
              <a:t>Self Assessment Tool</a:t>
            </a:r>
          </a:p>
          <a:p>
            <a:pPr>
              <a:defRPr/>
            </a:pPr>
            <a:r>
              <a:rPr lang="en-GB" sz="2400" dirty="0" smtClean="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hlinkClick r:id="rId6"/>
              </a:rPr>
              <a:t>See Me in Work</a:t>
            </a:r>
            <a:endParaRPr lang="en-GB" sz="2400" dirty="0" smtClean="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marL="0" indent="0">
              <a:buNone/>
              <a:defRPr/>
            </a:pPr>
            <a:endParaRPr lang="en-GB" sz="2400" dirty="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marL="0" indent="0">
              <a:buNone/>
              <a:defRPr/>
            </a:pPr>
            <a:endParaRPr lang="en-GB" sz="2400" dirty="0" smtClean="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marL="0" indent="0">
              <a:buNone/>
              <a:defRPr/>
            </a:pPr>
            <a:endParaRPr lang="en-GB" sz="2400" dirty="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marL="0" indent="0">
              <a:buNone/>
              <a:defRPr/>
            </a:pPr>
            <a:endParaRPr lang="en-GB" sz="2400" dirty="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2" name="Picture 1"/>
          <p:cNvPicPr>
            <a:picLocks noChangeAspect="1"/>
          </p:cNvPicPr>
          <p:nvPr/>
        </p:nvPicPr>
        <p:blipFill rotWithShape="1">
          <a:blip r:embed="rId7"/>
          <a:srcRect l="4193"/>
          <a:stretch/>
        </p:blipFill>
        <p:spPr>
          <a:xfrm>
            <a:off x="5486401" y="2434884"/>
            <a:ext cx="4457437" cy="3188324"/>
          </a:xfrm>
          <a:prstGeom prst="rect">
            <a:avLst/>
          </a:prstGeom>
        </p:spPr>
      </p:pic>
      <p:pic>
        <p:nvPicPr>
          <p:cNvPr id="3" name="Picture 2"/>
          <p:cNvPicPr>
            <a:picLocks noChangeAspect="1"/>
          </p:cNvPicPr>
          <p:nvPr/>
        </p:nvPicPr>
        <p:blipFill>
          <a:blip r:embed="rId8"/>
          <a:stretch>
            <a:fillRect/>
          </a:stretch>
        </p:blipFill>
        <p:spPr>
          <a:xfrm>
            <a:off x="9748968" y="1333960"/>
            <a:ext cx="2833358" cy="3603399"/>
          </a:xfrm>
          <a:prstGeom prst="rect">
            <a:avLst/>
          </a:prstGeom>
        </p:spPr>
      </p:pic>
      <p:pic>
        <p:nvPicPr>
          <p:cNvPr id="7" name="Picture 6"/>
          <p:cNvPicPr>
            <a:picLocks noChangeAspect="1"/>
          </p:cNvPicPr>
          <p:nvPr/>
        </p:nvPicPr>
        <p:blipFill>
          <a:blip r:embed="rId9"/>
          <a:stretch>
            <a:fillRect/>
          </a:stretch>
        </p:blipFill>
        <p:spPr>
          <a:xfrm>
            <a:off x="8820419" y="4937359"/>
            <a:ext cx="3469689" cy="1920641"/>
          </a:xfrm>
          <a:prstGeom prst="rect">
            <a:avLst/>
          </a:prstGeom>
        </p:spPr>
      </p:pic>
      <p:sp>
        <p:nvSpPr>
          <p:cNvPr id="8" name="Content Placeholder 2"/>
          <p:cNvSpPr txBox="1">
            <a:spLocks/>
          </p:cNvSpPr>
          <p:nvPr/>
        </p:nvSpPr>
        <p:spPr>
          <a:xfrm>
            <a:off x="779488" y="5604286"/>
            <a:ext cx="6265889" cy="853605"/>
          </a:xfrm>
          <a:prstGeom prst="rect">
            <a:avLst/>
          </a:prstGeom>
        </p:spPr>
        <p:txBody>
          <a:bodyPr/>
          <a:lst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a:lstStyle>
          <a:p>
            <a:pPr marL="0" indent="0">
              <a:buNone/>
              <a:defRPr/>
            </a:pPr>
            <a:r>
              <a:rPr lang="en-GB" sz="2400" dirty="0">
                <a:solidFill>
                  <a:srgbClr val="0070C0"/>
                </a:solidFill>
                <a:latin typeface="Open Sans Semibold" panose="020B0706030804020204" pitchFamily="34" charset="0"/>
                <a:ea typeface="Open Sans Semibold" panose="020B0706030804020204" pitchFamily="34" charset="0"/>
                <a:cs typeface="Open Sans Semibold" panose="020B0706030804020204" pitchFamily="34" charset="0"/>
              </a:rPr>
              <a:t>s</a:t>
            </a:r>
            <a:r>
              <a:rPr lang="en-GB" sz="2400" dirty="0" smtClean="0">
                <a:solidFill>
                  <a:srgbClr val="0070C0"/>
                </a:solidFill>
                <a:latin typeface="Open Sans Semibold" panose="020B0706030804020204" pitchFamily="34" charset="0"/>
                <a:ea typeface="Open Sans Semibold" panose="020B0706030804020204" pitchFamily="34" charset="0"/>
                <a:cs typeface="Open Sans Semibold" panose="020B0706030804020204" pitchFamily="34" charset="0"/>
              </a:rPr>
              <a:t>eemescotland.org/workplace</a:t>
            </a:r>
          </a:p>
          <a:p>
            <a:pPr marL="0" indent="0">
              <a:buNone/>
              <a:defRPr/>
            </a:pPr>
            <a:r>
              <a:rPr lang="en-GB" sz="2400" dirty="0" smtClean="0">
                <a:solidFill>
                  <a:srgbClr val="0070C0"/>
                </a:solidFill>
                <a:latin typeface="Open Sans Semibold" panose="020B0706030804020204" pitchFamily="34" charset="0"/>
                <a:ea typeface="Open Sans Semibold" panose="020B0706030804020204" pitchFamily="34" charset="0"/>
                <a:cs typeface="Open Sans Semibold" panose="020B0706030804020204" pitchFamily="34" charset="0"/>
              </a:rPr>
              <a:t>info@seemescotland.org</a:t>
            </a:r>
            <a:endParaRPr lang="en-GB" sz="2400" dirty="0">
              <a:solidFill>
                <a:srgbClr val="0070C0"/>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marL="0" indent="0">
              <a:buNone/>
              <a:defRPr/>
            </a:pPr>
            <a:endParaRPr lang="en-GB" sz="2400" dirty="0" smtClean="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marL="0" indent="0">
              <a:buNone/>
              <a:defRPr/>
            </a:pPr>
            <a:endParaRPr lang="en-GB" sz="2400" dirty="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marL="0" indent="0">
              <a:buNone/>
              <a:defRPr/>
            </a:pPr>
            <a:endParaRPr lang="en-GB" sz="2400" dirty="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3086731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274638"/>
            <a:ext cx="11258166" cy="1143000"/>
          </a:xfrm>
          <a:prstGeom prst="rect">
            <a:avLst/>
          </a:prstGeom>
        </p:spPr>
        <p:txBody>
          <a:bodyPr/>
          <a:lstStyle>
            <a:lvl1pPr algn="ctr" defTabSz="857250" rtl="0" eaLnBrk="1" latinLnBrk="0" hangingPunct="1">
              <a:spcBef>
                <a:spcPct val="0"/>
              </a:spcBef>
              <a:buNone/>
              <a:defRPr sz="4125" kern="1200">
                <a:solidFill>
                  <a:schemeClr val="tx1"/>
                </a:solidFill>
                <a:latin typeface="+mj-lt"/>
                <a:ea typeface="+mj-ea"/>
                <a:cs typeface="+mj-cs"/>
              </a:defRPr>
            </a:lvl1pPr>
          </a:lstStyle>
          <a:p>
            <a:r>
              <a:rPr lang="en-GB" b="1" dirty="0" smtClean="0">
                <a:latin typeface="Open Sans" panose="020B0606030504020204" pitchFamily="34" charset="0"/>
                <a:ea typeface="Open Sans" panose="020B0606030504020204" pitchFamily="34" charset="0"/>
                <a:cs typeface="Open Sans" panose="020B0606030504020204" pitchFamily="34" charset="0"/>
              </a:rPr>
              <a:t>Session outline</a:t>
            </a:r>
            <a:endParaRPr lang="en-GB" b="1"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739314429"/>
              </p:ext>
            </p:extLst>
          </p:nvPr>
        </p:nvGraphicFramePr>
        <p:xfrm>
          <a:off x="1401833" y="1512205"/>
          <a:ext cx="9143999" cy="4254795"/>
        </p:xfrm>
        <a:graphic>
          <a:graphicData uri="http://schemas.openxmlformats.org/drawingml/2006/table">
            <a:tbl>
              <a:tblPr firstRow="1" firstCol="1" bandRow="1">
                <a:tableStyleId>{5C22544A-7EE6-4342-B048-85BDC9FD1C3A}</a:tableStyleId>
              </a:tblPr>
              <a:tblGrid>
                <a:gridCol w="1947198">
                  <a:extLst>
                    <a:ext uri="{9D8B030D-6E8A-4147-A177-3AD203B41FA5}">
                      <a16:colId xmlns:a16="http://schemas.microsoft.com/office/drawing/2014/main" val="2825725057"/>
                    </a:ext>
                  </a:extLst>
                </a:gridCol>
                <a:gridCol w="7196801">
                  <a:extLst>
                    <a:ext uri="{9D8B030D-6E8A-4147-A177-3AD203B41FA5}">
                      <a16:colId xmlns:a16="http://schemas.microsoft.com/office/drawing/2014/main" val="4278099351"/>
                    </a:ext>
                  </a:extLst>
                </a:gridCol>
              </a:tblGrid>
              <a:tr h="314661">
                <a:tc>
                  <a:txBody>
                    <a:bodyPr/>
                    <a:lstStyle/>
                    <a:p>
                      <a:pPr>
                        <a:lnSpc>
                          <a:spcPct val="107000"/>
                        </a:lnSpc>
                        <a:spcAft>
                          <a:spcPts val="0"/>
                        </a:spcAft>
                      </a:pPr>
                      <a:r>
                        <a:rPr lang="en-GB" sz="2000" dirty="0">
                          <a:effectLst>
                            <a:outerShdw blurRad="38100" dist="38100" dir="2700000" algn="tl">
                              <a:srgbClr val="000000">
                                <a:alpha val="43137"/>
                              </a:srgbClr>
                            </a:outerShdw>
                          </a:effectLst>
                        </a:rPr>
                        <a:t>Time</a:t>
                      </a:r>
                      <a:endParaRPr lang="en-GB"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CA7E0"/>
                    </a:solidFill>
                  </a:tcPr>
                </a:tc>
                <a:tc>
                  <a:txBody>
                    <a:bodyPr/>
                    <a:lstStyle/>
                    <a:p>
                      <a:pPr>
                        <a:lnSpc>
                          <a:spcPct val="107000"/>
                        </a:lnSpc>
                        <a:spcAft>
                          <a:spcPts val="0"/>
                        </a:spcAft>
                      </a:pPr>
                      <a:r>
                        <a:rPr lang="en-GB" sz="2000" dirty="0">
                          <a:effectLst>
                            <a:outerShdw blurRad="38100" dist="38100" dir="2700000" algn="tl">
                              <a:srgbClr val="000000">
                                <a:alpha val="43137"/>
                              </a:srgbClr>
                            </a:outerShdw>
                          </a:effectLst>
                        </a:rPr>
                        <a:t>Activity</a:t>
                      </a:r>
                      <a:endParaRPr lang="en-GB"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CA7E0"/>
                    </a:solidFill>
                  </a:tcPr>
                </a:tc>
                <a:extLst>
                  <a:ext uri="{0D108BD9-81ED-4DB2-BD59-A6C34878D82A}">
                    <a16:rowId xmlns:a16="http://schemas.microsoft.com/office/drawing/2014/main" val="1926759585"/>
                  </a:ext>
                </a:extLst>
              </a:tr>
              <a:tr h="633407">
                <a:tc>
                  <a:txBody>
                    <a:bodyPr/>
                    <a:lstStyle/>
                    <a:p>
                      <a:pPr>
                        <a:lnSpc>
                          <a:spcPct val="107000"/>
                        </a:lnSpc>
                        <a:spcAft>
                          <a:spcPts val="0"/>
                        </a:spcAft>
                      </a:pPr>
                      <a:r>
                        <a:rPr lang="en-GB" sz="18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09:35</a:t>
                      </a:r>
                    </a:p>
                  </a:txBody>
                  <a:tcPr marL="68580" marR="68580" marT="0" marB="0" anchor="ctr">
                    <a:solidFill>
                      <a:srgbClr val="0CA7E0"/>
                    </a:solidFill>
                  </a:tcPr>
                </a:tc>
                <a:tc>
                  <a:txBody>
                    <a:bodyPr/>
                    <a:lstStyle/>
                    <a:p>
                      <a:pPr>
                        <a:lnSpc>
                          <a:spcPct val="107000"/>
                        </a:lnSpc>
                        <a:spcAft>
                          <a:spcPts val="0"/>
                        </a:spcAft>
                      </a:pPr>
                      <a:r>
                        <a:rPr lang="en-GB" sz="2000" b="0" dirty="0">
                          <a:effectLst/>
                          <a:latin typeface="Open Sans" panose="020B0606030504020204" pitchFamily="34" charset="0"/>
                          <a:ea typeface="Open Sans" panose="020B0606030504020204" pitchFamily="34" charset="0"/>
                          <a:cs typeface="Open Sans" panose="020B0606030504020204" pitchFamily="34" charset="0"/>
                        </a:rPr>
                        <a:t>See Me: </a:t>
                      </a:r>
                      <a:r>
                        <a:rPr lang="en-GB" sz="2000" b="0" dirty="0" smtClean="0">
                          <a:effectLst/>
                          <a:latin typeface="Open Sans" panose="020B0606030504020204" pitchFamily="34" charset="0"/>
                          <a:ea typeface="Open Sans" panose="020B0606030504020204" pitchFamily="34" charset="0"/>
                          <a:cs typeface="Open Sans" panose="020B0606030504020204" pitchFamily="34" charset="0"/>
                        </a:rPr>
                        <a:t>An introduction to mental health inclusion at work.</a:t>
                      </a:r>
                      <a:endParaRPr lang="en-GB" sz="2000" b="0" dirty="0">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200" dirty="0" smtClean="0">
                          <a:latin typeface="Open Sans" panose="020B0606030504020204" pitchFamily="34" charset="0"/>
                          <a:ea typeface="Open Sans" panose="020B0606030504020204" pitchFamily="34" charset="0"/>
                          <a:cs typeface="Open Sans" panose="020B0606030504020204" pitchFamily="34" charset="0"/>
                        </a:rPr>
                        <a:t>Rachel Bottomley, See Me Project Officer (Workplace)</a:t>
                      </a:r>
                    </a:p>
                  </a:txBody>
                  <a:tcPr marL="68580" marR="68580" marT="0" marB="0" anchor="ctr">
                    <a:solidFill>
                      <a:srgbClr val="0CA7E0">
                        <a:alpha val="20000"/>
                      </a:srgbClr>
                    </a:solidFill>
                  </a:tcPr>
                </a:tc>
                <a:extLst>
                  <a:ext uri="{0D108BD9-81ED-4DB2-BD59-A6C34878D82A}">
                    <a16:rowId xmlns:a16="http://schemas.microsoft.com/office/drawing/2014/main" val="1285298128"/>
                  </a:ext>
                </a:extLst>
              </a:tr>
              <a:tr h="757238">
                <a:tc>
                  <a:txBody>
                    <a:bodyPr/>
                    <a:lstStyle/>
                    <a:p>
                      <a:pPr>
                        <a:lnSpc>
                          <a:spcPct val="107000"/>
                        </a:lnSpc>
                        <a:spcAft>
                          <a:spcPts val="0"/>
                        </a:spcAft>
                      </a:pPr>
                      <a:r>
                        <a:rPr lang="en-GB" sz="1800" dirty="0" smtClean="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10:00</a:t>
                      </a:r>
                      <a:endParaRPr lang="en-GB" sz="18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CA7E0"/>
                    </a:solidFill>
                  </a:tcPr>
                </a:tc>
                <a:tc>
                  <a:txBody>
                    <a:bodyPr/>
                    <a:lstStyle/>
                    <a:p>
                      <a:pPr>
                        <a:lnSpc>
                          <a:spcPct val="107000"/>
                        </a:lnSpc>
                        <a:spcAft>
                          <a:spcPts val="0"/>
                        </a:spcAft>
                      </a:pPr>
                      <a:r>
                        <a:rPr lang="en-GB" sz="2000" b="0" dirty="0" smtClean="0">
                          <a:effectLst/>
                          <a:latin typeface="Open Sans" panose="020B0606030504020204" pitchFamily="34" charset="0"/>
                          <a:ea typeface="Open Sans" panose="020B0606030504020204" pitchFamily="34" charset="0"/>
                          <a:cs typeface="Open Sans" panose="020B0606030504020204" pitchFamily="34" charset="0"/>
                        </a:rPr>
                        <a:t>See</a:t>
                      </a:r>
                      <a:r>
                        <a:rPr lang="en-GB" sz="2000" b="0" baseline="0" dirty="0" smtClean="0">
                          <a:effectLst/>
                          <a:latin typeface="Open Sans" panose="020B0606030504020204" pitchFamily="34" charset="0"/>
                          <a:ea typeface="Open Sans" panose="020B0606030504020204" pitchFamily="34" charset="0"/>
                          <a:cs typeface="Open Sans" panose="020B0606030504020204" pitchFamily="34" charset="0"/>
                        </a:rPr>
                        <a:t> Me</a:t>
                      </a:r>
                      <a:r>
                        <a:rPr lang="en-GB" sz="2000" b="0" dirty="0" smtClean="0">
                          <a:effectLst/>
                          <a:latin typeface="Open Sans" panose="020B0606030504020204" pitchFamily="34" charset="0"/>
                          <a:ea typeface="Open Sans" panose="020B0606030504020204" pitchFamily="34" charset="0"/>
                          <a:cs typeface="Open Sans" panose="020B0606030504020204" pitchFamily="34" charset="0"/>
                        </a:rPr>
                        <a:t>: Defining an intersectional approach</a:t>
                      </a:r>
                      <a:r>
                        <a:rPr lang="en-GB" sz="2000" b="0" dirty="0" smtClean="0">
                          <a:effectLst/>
                          <a:latin typeface="Open Sans" panose="020B0606030504020204" pitchFamily="34" charset="0"/>
                          <a:ea typeface="Open Sans" panose="020B0606030504020204" pitchFamily="34" charset="0"/>
                          <a:cs typeface="Open Sans" panose="020B0606030504020204" pitchFamily="34" charset="0"/>
                        </a:rPr>
                        <a:t>.</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200" dirty="0" err="1" smtClean="0">
                          <a:latin typeface="Open Sans" panose="020B0606030504020204" pitchFamily="34" charset="0"/>
                          <a:ea typeface="Open Sans" panose="020B0606030504020204" pitchFamily="34" charset="0"/>
                          <a:cs typeface="Open Sans" panose="020B0606030504020204" pitchFamily="34" charset="0"/>
                        </a:rPr>
                        <a:t>Sahaj</a:t>
                      </a:r>
                      <a:r>
                        <a:rPr lang="en-GB" sz="1200" dirty="0" smtClean="0">
                          <a:latin typeface="Open Sans" panose="020B0606030504020204" pitchFamily="34" charset="0"/>
                          <a:ea typeface="Open Sans" panose="020B0606030504020204" pitchFamily="34" charset="0"/>
                          <a:cs typeface="Open Sans" panose="020B0606030504020204" pitchFamily="34" charset="0"/>
                        </a:rPr>
                        <a:t> </a:t>
                      </a:r>
                      <a:r>
                        <a:rPr lang="en-GB" sz="1200" dirty="0" err="1" smtClean="0">
                          <a:latin typeface="Open Sans" panose="020B0606030504020204" pitchFamily="34" charset="0"/>
                          <a:ea typeface="Open Sans" panose="020B0606030504020204" pitchFamily="34" charset="0"/>
                          <a:cs typeface="Open Sans" panose="020B0606030504020204" pitchFamily="34" charset="0"/>
                        </a:rPr>
                        <a:t>Kamra</a:t>
                      </a:r>
                      <a:r>
                        <a:rPr lang="en-GB" sz="1200" dirty="0" smtClean="0">
                          <a:latin typeface="Open Sans" panose="020B0606030504020204" pitchFamily="34" charset="0"/>
                          <a:ea typeface="Open Sans" panose="020B0606030504020204" pitchFamily="34" charset="0"/>
                          <a:cs typeface="Open Sans" panose="020B0606030504020204" pitchFamily="34" charset="0"/>
                        </a:rPr>
                        <a:t>, See Me Project Officer (Communities &amp; Priority Groups)</a:t>
                      </a:r>
                    </a:p>
                  </a:txBody>
                  <a:tcPr marL="68580" marR="68580" marT="0" marB="0" anchor="ctr">
                    <a:solidFill>
                      <a:srgbClr val="0CA7E0">
                        <a:alpha val="40000"/>
                      </a:srgbClr>
                    </a:solidFill>
                  </a:tcPr>
                </a:tc>
                <a:extLst>
                  <a:ext uri="{0D108BD9-81ED-4DB2-BD59-A6C34878D82A}">
                    <a16:rowId xmlns:a16="http://schemas.microsoft.com/office/drawing/2014/main" val="779478432"/>
                  </a:ext>
                </a:extLst>
              </a:tr>
              <a:tr h="64293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800" dirty="0" smtClean="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10:10</a:t>
                      </a:r>
                    </a:p>
                  </a:txBody>
                  <a:tcPr marL="68580" marR="68580" marT="0" marB="0" anchor="ctr">
                    <a:solidFill>
                      <a:srgbClr val="0CA7E0"/>
                    </a:solidFill>
                  </a:tcPr>
                </a:tc>
                <a:tc>
                  <a:txBody>
                    <a:bodyPr/>
                    <a:lstStyle/>
                    <a:p>
                      <a:pPr>
                        <a:lnSpc>
                          <a:spcPct val="107000"/>
                        </a:lnSpc>
                        <a:spcAft>
                          <a:spcPts val="0"/>
                        </a:spcAft>
                      </a:pPr>
                      <a:r>
                        <a:rPr lang="en-GB" sz="2000" b="0" dirty="0" smtClean="0">
                          <a:effectLst/>
                          <a:latin typeface="Open Sans" panose="020B0606030504020204" pitchFamily="34" charset="0"/>
                          <a:ea typeface="Open Sans" panose="020B0606030504020204" pitchFamily="34" charset="0"/>
                          <a:cs typeface="Open Sans" panose="020B0606030504020204" pitchFamily="34" charset="0"/>
                        </a:rPr>
                        <a:t>Shared learning from a lived experience perspective</a:t>
                      </a:r>
                      <a:r>
                        <a:rPr lang="en-GB" sz="2000" b="0" dirty="0" smtClean="0">
                          <a:effectLst/>
                          <a:latin typeface="Open Sans" panose="020B0606030504020204" pitchFamily="34" charset="0"/>
                          <a:ea typeface="Open Sans" panose="020B0606030504020204" pitchFamily="34" charset="0"/>
                          <a:cs typeface="Open Sans" panose="020B0606030504020204" pitchFamily="34" charset="0"/>
                        </a:rPr>
                        <a:t>.</a:t>
                      </a:r>
                    </a:p>
                    <a:p>
                      <a:pPr>
                        <a:lnSpc>
                          <a:spcPct val="107000"/>
                        </a:lnSpc>
                        <a:spcAft>
                          <a:spcPts val="0"/>
                        </a:spcAft>
                      </a:pPr>
                      <a:r>
                        <a:rPr lang="en-GB" sz="1200" b="0" dirty="0" smtClean="0">
                          <a:effectLst/>
                          <a:latin typeface="Open Sans" panose="020B0606030504020204" pitchFamily="34" charset="0"/>
                          <a:ea typeface="Open Sans" panose="020B0606030504020204" pitchFamily="34" charset="0"/>
                          <a:cs typeface="Open Sans" panose="020B0606030504020204" pitchFamily="34" charset="0"/>
                        </a:rPr>
                        <a:t>Heather</a:t>
                      </a:r>
                      <a:r>
                        <a:rPr lang="en-GB" sz="1200" b="0" baseline="0" dirty="0" smtClean="0">
                          <a:effectLst/>
                          <a:latin typeface="Open Sans" panose="020B0606030504020204" pitchFamily="34" charset="0"/>
                          <a:ea typeface="Open Sans" panose="020B0606030504020204" pitchFamily="34" charset="0"/>
                          <a:cs typeface="Open Sans" panose="020B0606030504020204" pitchFamily="34" charset="0"/>
                        </a:rPr>
                        <a:t> Richmond, See Me volunteer</a:t>
                      </a:r>
                      <a:endParaRPr lang="en-GB" sz="1200" b="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CA7E0">
                        <a:alpha val="20000"/>
                      </a:srgbClr>
                    </a:solidFill>
                  </a:tcPr>
                </a:tc>
                <a:extLst>
                  <a:ext uri="{0D108BD9-81ED-4DB2-BD59-A6C34878D82A}">
                    <a16:rowId xmlns:a16="http://schemas.microsoft.com/office/drawing/2014/main" val="2964803104"/>
                  </a:ext>
                </a:extLst>
              </a:tr>
              <a:tr h="424756">
                <a:tc>
                  <a:txBody>
                    <a:bodyPr/>
                    <a:lstStyle/>
                    <a:p>
                      <a:pPr>
                        <a:lnSpc>
                          <a:spcPct val="107000"/>
                        </a:lnSpc>
                        <a:spcAft>
                          <a:spcPts val="0"/>
                        </a:spcAft>
                      </a:pPr>
                      <a:r>
                        <a:rPr lang="en-GB" sz="1800" dirty="0" smtClean="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10:20</a:t>
                      </a:r>
                      <a:endParaRPr lang="en-GB" sz="18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CA7E0"/>
                    </a:solidFill>
                  </a:tcPr>
                </a:tc>
                <a:tc>
                  <a:txBody>
                    <a:bodyPr/>
                    <a:lstStyle/>
                    <a:p>
                      <a:pPr>
                        <a:lnSpc>
                          <a:spcPct val="107000"/>
                        </a:lnSpc>
                        <a:spcAft>
                          <a:spcPts val="0"/>
                        </a:spcAft>
                      </a:pPr>
                      <a:r>
                        <a:rPr lang="en-GB" sz="2000" b="0" dirty="0" smtClean="0">
                          <a:effectLst/>
                          <a:latin typeface="Open Sans" panose="020B0606030504020204" pitchFamily="34" charset="0"/>
                          <a:ea typeface="Open Sans" panose="020B0606030504020204" pitchFamily="34" charset="0"/>
                          <a:cs typeface="Open Sans" panose="020B0606030504020204" pitchFamily="34" charset="0"/>
                        </a:rPr>
                        <a:t>Q&amp;A</a:t>
                      </a:r>
                      <a:endParaRPr lang="en-GB" sz="2000" b="0" dirty="0" smtClean="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CA7E0">
                        <a:alpha val="40000"/>
                      </a:srgbClr>
                    </a:solidFill>
                  </a:tcPr>
                </a:tc>
                <a:extLst>
                  <a:ext uri="{0D108BD9-81ED-4DB2-BD59-A6C34878D82A}">
                    <a16:rowId xmlns:a16="http://schemas.microsoft.com/office/drawing/2014/main" val="3139128576"/>
                  </a:ext>
                </a:extLst>
              </a:tr>
              <a:tr h="461069">
                <a:tc>
                  <a:txBody>
                    <a:bodyPr/>
                    <a:lstStyle/>
                    <a:p>
                      <a:pPr>
                        <a:lnSpc>
                          <a:spcPct val="107000"/>
                        </a:lnSpc>
                        <a:spcAft>
                          <a:spcPts val="0"/>
                        </a:spcAft>
                      </a:pPr>
                      <a:r>
                        <a:rPr lang="en-GB" sz="1800" dirty="0" smtClean="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10:25</a:t>
                      </a:r>
                      <a:endParaRPr lang="en-GB" sz="18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CA7E0"/>
                    </a:solidFill>
                  </a:tcPr>
                </a:tc>
                <a:tc>
                  <a:txBody>
                    <a:bodyPr/>
                    <a:lstStyle/>
                    <a:p>
                      <a:pPr>
                        <a:lnSpc>
                          <a:spcPct val="107000"/>
                        </a:lnSpc>
                        <a:spcAft>
                          <a:spcPts val="0"/>
                        </a:spcAft>
                      </a:pPr>
                      <a:r>
                        <a:rPr lang="en-GB" sz="2000" b="1" dirty="0">
                          <a:effectLst/>
                          <a:latin typeface="Open Sans" panose="020B0606030504020204" pitchFamily="34" charset="0"/>
                          <a:ea typeface="Open Sans" panose="020B0606030504020204" pitchFamily="34" charset="0"/>
                          <a:cs typeface="Open Sans" panose="020B0606030504020204" pitchFamily="34" charset="0"/>
                        </a:rPr>
                        <a:t>Comfort Break </a:t>
                      </a:r>
                      <a:r>
                        <a:rPr lang="en-GB" sz="2000" b="1" dirty="0" smtClean="0">
                          <a:effectLst/>
                          <a:latin typeface="Open Sans" panose="020B0606030504020204" pitchFamily="34" charset="0"/>
                          <a:ea typeface="Open Sans" panose="020B0606030504020204" pitchFamily="34" charset="0"/>
                          <a:cs typeface="Open Sans" panose="020B0606030504020204" pitchFamily="34" charset="0"/>
                        </a:rPr>
                        <a:t>(5 </a:t>
                      </a:r>
                      <a:r>
                        <a:rPr lang="en-GB" sz="2000" b="1" dirty="0" err="1">
                          <a:effectLst/>
                          <a:latin typeface="Open Sans" panose="020B0606030504020204" pitchFamily="34" charset="0"/>
                          <a:ea typeface="Open Sans" panose="020B0606030504020204" pitchFamily="34" charset="0"/>
                          <a:cs typeface="Open Sans" panose="020B0606030504020204" pitchFamily="34" charset="0"/>
                        </a:rPr>
                        <a:t>mins</a:t>
                      </a:r>
                      <a:r>
                        <a:rPr lang="en-GB" sz="2000" b="1" dirty="0" smtClean="0">
                          <a:effectLst/>
                          <a:latin typeface="Open Sans" panose="020B0606030504020204" pitchFamily="34" charset="0"/>
                          <a:ea typeface="Open Sans" panose="020B0606030504020204" pitchFamily="34" charset="0"/>
                          <a:cs typeface="Open Sans" panose="020B0606030504020204" pitchFamily="34" charset="0"/>
                        </a:rPr>
                        <a:t>)</a:t>
                      </a:r>
                      <a:endParaRPr lang="en-GB" sz="2000" b="1" dirty="0" smtClean="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CA7E0">
                        <a:alpha val="20000"/>
                      </a:srgbClr>
                    </a:solidFill>
                  </a:tcPr>
                </a:tc>
                <a:extLst>
                  <a:ext uri="{0D108BD9-81ED-4DB2-BD59-A6C34878D82A}">
                    <a16:rowId xmlns:a16="http://schemas.microsoft.com/office/drawing/2014/main" val="3679774556"/>
                  </a:ext>
                </a:extLst>
              </a:tr>
              <a:tr h="442912">
                <a:tc>
                  <a:txBody>
                    <a:bodyPr/>
                    <a:lstStyle/>
                    <a:p>
                      <a:pPr>
                        <a:lnSpc>
                          <a:spcPct val="107000"/>
                        </a:lnSpc>
                        <a:spcAft>
                          <a:spcPts val="0"/>
                        </a:spcAft>
                      </a:pPr>
                      <a:r>
                        <a:rPr lang="en-GB" sz="1800" dirty="0" smtClean="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10:30</a:t>
                      </a:r>
                      <a:endParaRPr lang="en-GB" sz="18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CA7E0"/>
                    </a:solidFill>
                  </a:tcPr>
                </a:tc>
                <a:tc>
                  <a:txBody>
                    <a:bodyPr/>
                    <a:lstStyle/>
                    <a:p>
                      <a:pPr rtl="0"/>
                      <a:r>
                        <a:rPr lang="en-GB" sz="2000" b="0" i="0" u="none" strike="noStrike" kern="1200" baseline="0" dirty="0" smtClean="0">
                          <a:solidFill>
                            <a:schemeClr val="dk1"/>
                          </a:solidFill>
                          <a:latin typeface="Open Sans" panose="020B0606030504020204" pitchFamily="34" charset="0"/>
                          <a:ea typeface="Open Sans" panose="020B0606030504020204" pitchFamily="34" charset="0"/>
                          <a:cs typeface="Open Sans" panose="020B0606030504020204" pitchFamily="34" charset="0"/>
                        </a:rPr>
                        <a:t>Break out groups – Putting theory into practice	</a:t>
                      </a:r>
                    </a:p>
                  </a:txBody>
                  <a:tcPr marL="68580" marR="68580" marT="0" marB="0" anchor="ctr">
                    <a:solidFill>
                      <a:srgbClr val="0CA7E0">
                        <a:alpha val="40000"/>
                      </a:srgbClr>
                    </a:solidFill>
                  </a:tcPr>
                </a:tc>
                <a:extLst>
                  <a:ext uri="{0D108BD9-81ED-4DB2-BD59-A6C34878D82A}">
                    <a16:rowId xmlns:a16="http://schemas.microsoft.com/office/drawing/2014/main" val="1429056520"/>
                  </a:ext>
                </a:extLst>
              </a:tr>
              <a:tr h="566340">
                <a:tc>
                  <a:txBody>
                    <a:bodyPr/>
                    <a:lstStyle/>
                    <a:p>
                      <a:pPr>
                        <a:lnSpc>
                          <a:spcPct val="107000"/>
                        </a:lnSpc>
                        <a:spcAft>
                          <a:spcPts val="0"/>
                        </a:spcAft>
                      </a:pPr>
                      <a:r>
                        <a:rPr lang="en-GB" sz="1800" dirty="0" smtClean="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10:55</a:t>
                      </a:r>
                      <a:endParaRPr lang="en-GB" sz="18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CA7E0"/>
                    </a:solidFill>
                  </a:tcPr>
                </a:tc>
                <a:tc>
                  <a:txBody>
                    <a:bodyPr/>
                    <a:lstStyle/>
                    <a:p>
                      <a:pPr>
                        <a:lnSpc>
                          <a:spcPct val="107000"/>
                        </a:lnSpc>
                        <a:spcAft>
                          <a:spcPts val="0"/>
                        </a:spcAft>
                      </a:pPr>
                      <a:r>
                        <a:rPr lang="en-GB" sz="2000" b="0" dirty="0">
                          <a:effectLst/>
                          <a:latin typeface="Open Sans" panose="020B0606030504020204" pitchFamily="34" charset="0"/>
                          <a:ea typeface="Open Sans" panose="020B0606030504020204" pitchFamily="34" charset="0"/>
                          <a:cs typeface="Open Sans" panose="020B0606030504020204" pitchFamily="34" charset="0"/>
                        </a:rPr>
                        <a:t>Round up and final remarks</a:t>
                      </a:r>
                      <a:r>
                        <a:rPr lang="en-GB" sz="2000" b="0" dirty="0" smtClean="0">
                          <a:effectLst/>
                          <a:latin typeface="Open Sans" panose="020B0606030504020204" pitchFamily="34" charset="0"/>
                          <a:ea typeface="Open Sans" panose="020B0606030504020204" pitchFamily="34" charset="0"/>
                          <a:cs typeface="Open Sans" panose="020B0606030504020204" pitchFamily="34" charset="0"/>
                        </a:rPr>
                        <a:t>.</a:t>
                      </a:r>
                      <a:endParaRPr lang="en-GB" sz="2000" b="0" dirty="0" smtClean="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CA7E0">
                        <a:alpha val="20000"/>
                      </a:srgbClr>
                    </a:solidFill>
                  </a:tcPr>
                </a:tc>
                <a:extLst>
                  <a:ext uri="{0D108BD9-81ED-4DB2-BD59-A6C34878D82A}">
                    <a16:rowId xmlns:a16="http://schemas.microsoft.com/office/drawing/2014/main" val="2531428860"/>
                  </a:ext>
                </a:extLst>
              </a:tr>
            </a:tbl>
          </a:graphicData>
        </a:graphic>
      </p:graphicFrame>
    </p:spTree>
    <p:extLst>
      <p:ext uri="{BB962C8B-B14F-4D97-AF65-F5344CB8AC3E}">
        <p14:creationId xmlns:p14="http://schemas.microsoft.com/office/powerpoint/2010/main" val="180090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274638"/>
            <a:ext cx="11258166" cy="1143000"/>
          </a:xfrm>
          <a:prstGeom prst="rect">
            <a:avLst/>
          </a:prstGeom>
        </p:spPr>
        <p:txBody>
          <a:bodyPr/>
          <a:lstStyle>
            <a:lvl1pPr algn="ctr" defTabSz="857250" rtl="0" eaLnBrk="1" latinLnBrk="0" hangingPunct="1">
              <a:spcBef>
                <a:spcPct val="0"/>
              </a:spcBef>
              <a:buNone/>
              <a:defRPr sz="4125" kern="1200">
                <a:solidFill>
                  <a:schemeClr val="tx1"/>
                </a:solidFill>
                <a:latin typeface="+mj-lt"/>
                <a:ea typeface="+mj-ea"/>
                <a:cs typeface="+mj-cs"/>
              </a:defRPr>
            </a:lvl1pPr>
          </a:lstStyle>
          <a:p>
            <a:r>
              <a:rPr lang="en-GB" b="1" dirty="0" smtClean="0">
                <a:latin typeface="Open Sans" panose="020B0606030504020204" pitchFamily="34" charset="0"/>
                <a:ea typeface="Open Sans" panose="020B0606030504020204" pitchFamily="34" charset="0"/>
                <a:cs typeface="Open Sans" panose="020B0606030504020204" pitchFamily="34" charset="0"/>
              </a:rPr>
              <a:t>Setting the scene…</a:t>
            </a:r>
            <a:endParaRPr lang="en-GB" b="1" dirty="0"/>
          </a:p>
        </p:txBody>
      </p:sp>
      <p:sp>
        <p:nvSpPr>
          <p:cNvPr id="5" name="Content Placeholder 2"/>
          <p:cNvSpPr txBox="1">
            <a:spLocks/>
          </p:cNvSpPr>
          <p:nvPr/>
        </p:nvSpPr>
        <p:spPr>
          <a:xfrm>
            <a:off x="457200" y="1600200"/>
            <a:ext cx="11258166" cy="4525963"/>
          </a:xfrm>
          <a:prstGeom prst="rect">
            <a:avLst/>
          </a:prstGeom>
        </p:spPr>
        <p:txBody>
          <a:bodyPr/>
          <a:lst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a:lstStyle>
          <a:p>
            <a:r>
              <a:rPr lang="en-GB" sz="2800" dirty="0">
                <a:latin typeface="Open Sans" panose="020B0606030504020204" pitchFamily="34" charset="0"/>
                <a:ea typeface="Open Sans" panose="020B0606030504020204" pitchFamily="34" charset="0"/>
                <a:cs typeface="Open Sans" panose="020B0606030504020204" pitchFamily="34" charset="0"/>
              </a:rPr>
              <a:t>People with experience of long term and enduring mental health problems are facing greater levels of stigma and additional economic and social challenges and describe facing additional challenges in education, in securing and sustaining work,  and in accessing personalised health and social </a:t>
            </a:r>
            <a:r>
              <a:rPr lang="en-GB" sz="2800" dirty="0" smtClean="0">
                <a:latin typeface="Open Sans" panose="020B0606030504020204" pitchFamily="34" charset="0"/>
                <a:ea typeface="Open Sans" panose="020B0606030504020204" pitchFamily="34" charset="0"/>
                <a:cs typeface="Open Sans" panose="020B0606030504020204" pitchFamily="34" charset="0"/>
              </a:rPr>
              <a:t>care</a:t>
            </a:r>
          </a:p>
          <a:p>
            <a:pPr marL="0" indent="0">
              <a:buNone/>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marL="285750" indent="-285750"/>
            <a:r>
              <a:rPr lang="en-GB" sz="2800" dirty="0" smtClean="0">
                <a:latin typeface="Open Sans" panose="020B0606030504020204" pitchFamily="34" charset="0"/>
                <a:ea typeface="Open Sans" panose="020B0606030504020204" pitchFamily="34" charset="0"/>
                <a:cs typeface="Open Sans" panose="020B0606030504020204" pitchFamily="34" charset="0"/>
              </a:rPr>
              <a:t>People </a:t>
            </a:r>
            <a:r>
              <a:rPr lang="en-GB" sz="2800" dirty="0">
                <a:latin typeface="Open Sans" panose="020B0606030504020204" pitchFamily="34" charset="0"/>
                <a:ea typeface="Open Sans" panose="020B0606030504020204" pitchFamily="34" charset="0"/>
                <a:cs typeface="Open Sans" panose="020B0606030504020204" pitchFamily="34" charset="0"/>
              </a:rPr>
              <a:t>who experience dual and multiple stigma due to wider identities relating to race and ethnicity, disability, sexuality, gender identity etc. are also disproportionately affected.</a:t>
            </a:r>
          </a:p>
          <a:p>
            <a:pPr>
              <a:defRPr/>
            </a:pPr>
            <a:endParaRPr lang="en-GB" sz="24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26819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274638"/>
            <a:ext cx="11258166" cy="1143000"/>
          </a:xfrm>
          <a:prstGeom prst="rect">
            <a:avLst/>
          </a:prstGeom>
        </p:spPr>
        <p:txBody>
          <a:bodyPr/>
          <a:lstStyle>
            <a:lvl1pPr algn="ctr" defTabSz="857250" rtl="0" eaLnBrk="1" latinLnBrk="0" hangingPunct="1">
              <a:spcBef>
                <a:spcPct val="0"/>
              </a:spcBef>
              <a:buNone/>
              <a:defRPr sz="4125" kern="1200">
                <a:solidFill>
                  <a:schemeClr val="tx1"/>
                </a:solidFill>
                <a:latin typeface="+mj-lt"/>
                <a:ea typeface="+mj-ea"/>
                <a:cs typeface="+mj-cs"/>
              </a:defRPr>
            </a:lvl1pPr>
          </a:lstStyle>
          <a:p>
            <a:r>
              <a:rPr lang="en-GB" b="1" dirty="0" smtClean="0">
                <a:latin typeface="Open Sans" panose="020B0606030504020204" pitchFamily="34" charset="0"/>
                <a:ea typeface="Open Sans" panose="020B0606030504020204" pitchFamily="34" charset="0"/>
                <a:cs typeface="Open Sans" panose="020B0606030504020204" pitchFamily="34" charset="0"/>
              </a:rPr>
              <a:t>The Scottish Mental Illness </a:t>
            </a:r>
          </a:p>
          <a:p>
            <a:r>
              <a:rPr lang="en-GB" b="1" dirty="0" smtClean="0">
                <a:latin typeface="Open Sans" panose="020B0606030504020204" pitchFamily="34" charset="0"/>
                <a:ea typeface="Open Sans" panose="020B0606030504020204" pitchFamily="34" charset="0"/>
                <a:cs typeface="Open Sans" panose="020B0606030504020204" pitchFamily="34" charset="0"/>
              </a:rPr>
              <a:t>Stigma Study…</a:t>
            </a:r>
            <a:endParaRPr lang="en-GB" b="1" dirty="0"/>
          </a:p>
        </p:txBody>
      </p:sp>
      <p:pic>
        <p:nvPicPr>
          <p:cNvPr id="5"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21287183">
            <a:off x="4066688" y="3889768"/>
            <a:ext cx="11699342" cy="4472787"/>
          </a:xfrm>
          <a:prstGeom prst="rect">
            <a:avLst/>
          </a:prstGeom>
        </p:spPr>
      </p:pic>
      <p:sp>
        <p:nvSpPr>
          <p:cNvPr id="6" name="Content Placeholder 2"/>
          <p:cNvSpPr txBox="1">
            <a:spLocks/>
          </p:cNvSpPr>
          <p:nvPr/>
        </p:nvSpPr>
        <p:spPr>
          <a:xfrm>
            <a:off x="779488" y="1600200"/>
            <a:ext cx="10935877" cy="4525963"/>
          </a:xfrm>
          <a:prstGeom prst="rect">
            <a:avLst/>
          </a:prstGeom>
        </p:spPr>
        <p:txBody>
          <a:bodyPr/>
          <a:lst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a:lstStyle>
          <a:p>
            <a:pPr marL="0" lvl="0" indent="0">
              <a:buNone/>
              <a:defRPr/>
            </a:pPr>
            <a:endParaRPr lang="en-GB" sz="3600" b="1" dirty="0" smtClean="0"/>
          </a:p>
          <a:p>
            <a:pPr marL="0" lvl="0" indent="0">
              <a:buNone/>
              <a:defRPr/>
            </a:pPr>
            <a:r>
              <a:rPr lang="en-GB" sz="3600" b="1" dirty="0" smtClean="0"/>
              <a:t>How </a:t>
            </a:r>
            <a:r>
              <a:rPr lang="en-GB" sz="3600" b="1" dirty="0"/>
              <a:t>people with experience of </a:t>
            </a:r>
            <a:r>
              <a:rPr lang="en-GB" sz="3600" b="1" dirty="0" smtClean="0"/>
              <a:t>long term and/or </a:t>
            </a:r>
            <a:r>
              <a:rPr lang="en-GB" sz="3600" b="1" dirty="0"/>
              <a:t>complex mental illnesses face stigma and discrimination in various different life areas, including in relationships, mental healthcare services, online, and in employment.</a:t>
            </a:r>
            <a:endParaRPr lang="en-GB" sz="24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 y="5746182"/>
            <a:ext cx="1155754" cy="688578"/>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64775" y="5746183"/>
            <a:ext cx="1557296" cy="759960"/>
          </a:xfrm>
          <a:prstGeom prst="rect">
            <a:avLst/>
          </a:prstGeom>
        </p:spPr>
      </p:pic>
    </p:spTree>
    <p:extLst>
      <p:ext uri="{BB962C8B-B14F-4D97-AF65-F5344CB8AC3E}">
        <p14:creationId xmlns:p14="http://schemas.microsoft.com/office/powerpoint/2010/main" val="900364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A100"/>
        </a:solidFill>
        <a:effectLst/>
      </p:bgPr>
    </p:bg>
    <p:spTree>
      <p:nvGrpSpPr>
        <p:cNvPr id="1" name=""/>
        <p:cNvGrpSpPr/>
        <p:nvPr/>
      </p:nvGrpSpPr>
      <p:grpSpPr>
        <a:xfrm>
          <a:off x="0" y="0"/>
          <a:ext cx="0" cy="0"/>
          <a:chOff x="0" y="0"/>
          <a:chExt cx="0" cy="0"/>
        </a:xfrm>
      </p:grpSpPr>
      <p:sp>
        <p:nvSpPr>
          <p:cNvPr id="8" name="Title 1"/>
          <p:cNvSpPr txBox="1">
            <a:spLocks/>
          </p:cNvSpPr>
          <p:nvPr/>
        </p:nvSpPr>
        <p:spPr>
          <a:xfrm>
            <a:off x="457200" y="274638"/>
            <a:ext cx="11258166" cy="1143000"/>
          </a:xfrm>
          <a:prstGeom prst="rect">
            <a:avLst/>
          </a:prstGeom>
        </p:spPr>
        <p:txBody>
          <a:bodyPr/>
          <a:lstStyle>
            <a:lvl1pPr algn="ctr" defTabSz="857250" rtl="0" eaLnBrk="1" latinLnBrk="0" hangingPunct="1">
              <a:spcBef>
                <a:spcPct val="0"/>
              </a:spcBef>
              <a:buNone/>
              <a:defRPr sz="4125" kern="1200">
                <a:solidFill>
                  <a:schemeClr val="tx1"/>
                </a:solidFill>
                <a:latin typeface="+mj-lt"/>
                <a:ea typeface="+mj-ea"/>
                <a:cs typeface="+mj-cs"/>
              </a:defRPr>
            </a:lvl1pPr>
          </a:lstStyle>
          <a:p>
            <a:r>
              <a:rPr lang="en-GB" b="1" dirty="0" smtClean="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Managers make a difference</a:t>
            </a:r>
            <a:endParaRPr lang="en-GB" b="1" dirty="0">
              <a:solidFill>
                <a:schemeClr val="bg1"/>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09054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274638"/>
            <a:ext cx="11258166" cy="1143000"/>
          </a:xfrm>
          <a:prstGeom prst="rect">
            <a:avLst/>
          </a:prstGeom>
        </p:spPr>
        <p:txBody>
          <a:bodyPr/>
          <a:lstStyle>
            <a:lvl1pPr algn="ctr" defTabSz="857250" rtl="0" eaLnBrk="1" latinLnBrk="0" hangingPunct="1">
              <a:spcBef>
                <a:spcPct val="0"/>
              </a:spcBef>
              <a:buNone/>
              <a:defRPr sz="4125" kern="1200">
                <a:solidFill>
                  <a:schemeClr val="tx1"/>
                </a:solidFill>
                <a:latin typeface="+mj-lt"/>
                <a:ea typeface="+mj-ea"/>
                <a:cs typeface="+mj-cs"/>
              </a:defRPr>
            </a:lvl1pPr>
          </a:lstStyle>
          <a:p>
            <a:r>
              <a:rPr lang="en-GB" b="1" dirty="0" smtClean="0">
                <a:latin typeface="Open Sans" panose="020B0606030504020204" pitchFamily="34" charset="0"/>
                <a:ea typeface="Open Sans" panose="020B0606030504020204" pitchFamily="34" charset="0"/>
                <a:cs typeface="Open Sans" panose="020B0606030504020204" pitchFamily="34" charset="0"/>
              </a:rPr>
              <a:t>Frequency and impact of stigma </a:t>
            </a:r>
          </a:p>
          <a:p>
            <a:r>
              <a:rPr lang="en-GB" b="1" dirty="0" smtClean="0">
                <a:latin typeface="Open Sans" panose="020B0606030504020204" pitchFamily="34" charset="0"/>
                <a:ea typeface="Open Sans" panose="020B0606030504020204" pitchFamily="34" charset="0"/>
                <a:cs typeface="Open Sans" panose="020B0606030504020204" pitchFamily="34" charset="0"/>
              </a:rPr>
              <a:t>and discrimination…</a:t>
            </a:r>
            <a:endParaRPr lang="en-GB" b="1"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D2CC0893-EDC8-623B-0F93-42F313597CF1}"/>
              </a:ext>
            </a:extLst>
          </p:cNvPr>
          <p:cNvSpPr/>
          <p:nvPr/>
        </p:nvSpPr>
        <p:spPr bwMode="ltGray">
          <a:xfrm>
            <a:off x="2511149" y="2149497"/>
            <a:ext cx="6830455" cy="738854"/>
          </a:xfrm>
          <a:prstGeom prst="rect">
            <a:avLst/>
          </a:prstGeom>
          <a:solidFill>
            <a:srgbClr val="00A599">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GB" sz="1350" dirty="0" err="1">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58AA9FF0-93D6-AA96-8AC4-89E83168F46E}"/>
              </a:ext>
            </a:extLst>
          </p:cNvPr>
          <p:cNvSpPr/>
          <p:nvPr/>
        </p:nvSpPr>
        <p:spPr bwMode="ltGray">
          <a:xfrm>
            <a:off x="2511149" y="2924158"/>
            <a:ext cx="6830455" cy="484748"/>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defRPr/>
            </a:pPr>
            <a:endParaRPr lang="en-GB" sz="1200" dirty="0" err="1">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02AA71A9-B1F3-5E68-FA0A-7ED0F350193B}"/>
              </a:ext>
            </a:extLst>
          </p:cNvPr>
          <p:cNvSpPr/>
          <p:nvPr/>
        </p:nvSpPr>
        <p:spPr bwMode="ltGray">
          <a:xfrm>
            <a:off x="2511149" y="3444713"/>
            <a:ext cx="6830455" cy="484748"/>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defRPr/>
            </a:pPr>
            <a:endParaRPr lang="en-GB" sz="1600" dirty="0" err="1">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10A4C289-0138-3730-4CBB-038732DE50D1}"/>
              </a:ext>
            </a:extLst>
          </p:cNvPr>
          <p:cNvSpPr/>
          <p:nvPr/>
        </p:nvSpPr>
        <p:spPr bwMode="ltGray">
          <a:xfrm>
            <a:off x="2511149" y="3965268"/>
            <a:ext cx="6830455" cy="484748"/>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defRPr/>
            </a:pPr>
            <a:endParaRPr lang="en-GB" sz="1200" dirty="0" err="1">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2BC92E62-62BB-7679-A113-A0C4EA051BED}"/>
              </a:ext>
            </a:extLst>
          </p:cNvPr>
          <p:cNvSpPr/>
          <p:nvPr/>
        </p:nvSpPr>
        <p:spPr bwMode="ltGray">
          <a:xfrm>
            <a:off x="2511149" y="4485822"/>
            <a:ext cx="6830455" cy="484748"/>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defRPr/>
            </a:pPr>
            <a:endParaRPr lang="en-GB" sz="1200" dirty="0" err="1">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4ABF3AA1-E88A-2E78-7C57-D524D92F4F16}"/>
              </a:ext>
            </a:extLst>
          </p:cNvPr>
          <p:cNvSpPr/>
          <p:nvPr/>
        </p:nvSpPr>
        <p:spPr bwMode="ltGray">
          <a:xfrm>
            <a:off x="2511149" y="5006376"/>
            <a:ext cx="6830455" cy="484748"/>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defRPr/>
            </a:pPr>
            <a:endParaRPr lang="en-GB" sz="1200" dirty="0" err="1">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3" name="Graphic 5" descr="Badge 1 with solid fill">
            <a:extLst>
              <a:ext uri="{FF2B5EF4-FFF2-40B4-BE49-F238E27FC236}">
                <a16:creationId xmlns:a16="http://schemas.microsoft.com/office/drawing/2014/main" id="{7773EAD9-A372-74FB-9539-1D72069DF28B}"/>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2663301" y="2922987"/>
            <a:ext cx="484748" cy="484748"/>
          </a:xfrm>
          <a:prstGeom prst="rect">
            <a:avLst/>
          </a:prstGeom>
        </p:spPr>
      </p:pic>
      <p:pic>
        <p:nvPicPr>
          <p:cNvPr id="14" name="Graphic 19" descr="Badge with solid fill">
            <a:extLst>
              <a:ext uri="{FF2B5EF4-FFF2-40B4-BE49-F238E27FC236}">
                <a16:creationId xmlns:a16="http://schemas.microsoft.com/office/drawing/2014/main" id="{DF013854-33F1-6E61-B222-333ED8742459}"/>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2663301" y="3422779"/>
            <a:ext cx="484748" cy="484748"/>
          </a:xfrm>
          <a:prstGeom prst="rect">
            <a:avLst/>
          </a:prstGeom>
        </p:spPr>
      </p:pic>
      <p:pic>
        <p:nvPicPr>
          <p:cNvPr id="15" name="Graphic 21" descr="Badge 3 with solid fill">
            <a:extLst>
              <a:ext uri="{FF2B5EF4-FFF2-40B4-BE49-F238E27FC236}">
                <a16:creationId xmlns:a16="http://schemas.microsoft.com/office/drawing/2014/main" id="{3593BA91-A3EA-CBF7-3C4E-D55C66D4A693}"/>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2663301" y="3946296"/>
            <a:ext cx="484748" cy="484748"/>
          </a:xfrm>
          <a:prstGeom prst="rect">
            <a:avLst/>
          </a:prstGeom>
        </p:spPr>
      </p:pic>
      <p:pic>
        <p:nvPicPr>
          <p:cNvPr id="16" name="Graphic 23" descr="Badge 5 with solid fill">
            <a:extLst>
              <a:ext uri="{FF2B5EF4-FFF2-40B4-BE49-F238E27FC236}">
                <a16:creationId xmlns:a16="http://schemas.microsoft.com/office/drawing/2014/main" id="{329E08E9-3C04-9122-941D-662B686ABB9C}"/>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2663301" y="4995915"/>
            <a:ext cx="484748" cy="484748"/>
          </a:xfrm>
          <a:prstGeom prst="rect">
            <a:avLst/>
          </a:prstGeom>
        </p:spPr>
      </p:pic>
      <p:pic>
        <p:nvPicPr>
          <p:cNvPr id="17" name="Graphic 25" descr="Badge 4 with solid fill">
            <a:extLst>
              <a:ext uri="{FF2B5EF4-FFF2-40B4-BE49-F238E27FC236}">
                <a16:creationId xmlns:a16="http://schemas.microsoft.com/office/drawing/2014/main" id="{29C42ED8-659A-4609-DB18-FEB011EE17E3}"/>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2663301" y="4467711"/>
            <a:ext cx="484748" cy="484748"/>
          </a:xfrm>
          <a:prstGeom prst="rect">
            <a:avLst/>
          </a:prstGeom>
        </p:spPr>
      </p:pic>
      <p:pic>
        <p:nvPicPr>
          <p:cNvPr id="18" name="Graphic 27" descr="Boardroom with solid fill">
            <a:extLst>
              <a:ext uri="{FF2B5EF4-FFF2-40B4-BE49-F238E27FC236}">
                <a16:creationId xmlns:a16="http://schemas.microsoft.com/office/drawing/2014/main" id="{5BFD8F1C-A4A0-400A-A133-AF994C95FD15}"/>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3546316" y="4498216"/>
            <a:ext cx="484748" cy="484748"/>
          </a:xfrm>
          <a:prstGeom prst="rect">
            <a:avLst/>
          </a:prstGeom>
        </p:spPr>
      </p:pic>
      <p:pic>
        <p:nvPicPr>
          <p:cNvPr id="19" name="Graphic 29" descr="Newspaper with solid fill">
            <a:extLst>
              <a:ext uri="{FF2B5EF4-FFF2-40B4-BE49-F238E27FC236}">
                <a16:creationId xmlns:a16="http://schemas.microsoft.com/office/drawing/2014/main" id="{35BFAA38-0B13-E063-240C-8B9A66B53FFB}"/>
              </a:ext>
            </a:extLst>
          </p:cNvPr>
          <p:cNvPicPr>
            <a:picLocks noChangeAspect="1"/>
          </p:cNvPicPr>
          <p:nvPr/>
        </p:nvPicPr>
        <p:blipFill>
          <a:blip r:embed="rId16">
            <a:extLst>
              <a:ext uri="{96DAC541-7B7A-43D3-8B79-37D633B846F1}">
                <asvg:svgBlip xmlns="" xmlns:asvg="http://schemas.microsoft.com/office/drawing/2016/SVG/main" r:embed="rId17"/>
              </a:ext>
            </a:extLst>
          </a:blip>
          <a:stretch>
            <a:fillRect/>
          </a:stretch>
        </p:blipFill>
        <p:spPr>
          <a:xfrm>
            <a:off x="3552189" y="5006376"/>
            <a:ext cx="484748" cy="484748"/>
          </a:xfrm>
          <a:prstGeom prst="rect">
            <a:avLst/>
          </a:prstGeom>
        </p:spPr>
      </p:pic>
      <p:pic>
        <p:nvPicPr>
          <p:cNvPr id="20" name="Graphic 31" descr="Brain in head with solid fill">
            <a:extLst>
              <a:ext uri="{FF2B5EF4-FFF2-40B4-BE49-F238E27FC236}">
                <a16:creationId xmlns:a16="http://schemas.microsoft.com/office/drawing/2014/main" id="{DB146BDA-9453-70AC-4023-A0936F2C1E17}"/>
              </a:ext>
            </a:extLst>
          </p:cNvPr>
          <p:cNvPicPr>
            <a:picLocks noChangeAspect="1"/>
          </p:cNvPicPr>
          <p:nvPr/>
        </p:nvPicPr>
        <p:blipFill>
          <a:blip r:embed="rId18">
            <a:extLst>
              <a:ext uri="{96DAC541-7B7A-43D3-8B79-37D633B846F1}">
                <asvg:svgBlip xmlns="" xmlns:asvg="http://schemas.microsoft.com/office/drawing/2016/SVG/main" r:embed="rId19"/>
              </a:ext>
            </a:extLst>
          </a:blip>
          <a:stretch>
            <a:fillRect/>
          </a:stretch>
        </p:blipFill>
        <p:spPr>
          <a:xfrm>
            <a:off x="6552207" y="3980495"/>
            <a:ext cx="452581" cy="452581"/>
          </a:xfrm>
          <a:prstGeom prst="rect">
            <a:avLst/>
          </a:prstGeom>
        </p:spPr>
      </p:pic>
      <p:pic>
        <p:nvPicPr>
          <p:cNvPr id="21" name="Graphic 33" descr="Heart with pulse with solid fill">
            <a:extLst>
              <a:ext uri="{FF2B5EF4-FFF2-40B4-BE49-F238E27FC236}">
                <a16:creationId xmlns:a16="http://schemas.microsoft.com/office/drawing/2014/main" id="{D1AD08D2-5859-E325-6B4C-73AECFA8BDE5}"/>
              </a:ext>
            </a:extLst>
          </p:cNvPr>
          <p:cNvPicPr>
            <a:picLocks noChangeAspect="1"/>
          </p:cNvPicPr>
          <p:nvPr/>
        </p:nvPicPr>
        <p:blipFill>
          <a:blip r:embed="rId20">
            <a:extLst>
              <a:ext uri="{96DAC541-7B7A-43D3-8B79-37D633B846F1}">
                <asvg:svgBlip xmlns="" xmlns:asvg="http://schemas.microsoft.com/office/drawing/2016/SVG/main" r:embed="rId21"/>
              </a:ext>
            </a:extLst>
          </a:blip>
          <a:stretch>
            <a:fillRect/>
          </a:stretch>
        </p:blipFill>
        <p:spPr>
          <a:xfrm>
            <a:off x="3510373" y="3989601"/>
            <a:ext cx="484748" cy="484748"/>
          </a:xfrm>
          <a:prstGeom prst="rect">
            <a:avLst/>
          </a:prstGeom>
        </p:spPr>
      </p:pic>
      <p:pic>
        <p:nvPicPr>
          <p:cNvPr id="22" name="Graphic 35" descr="Two Hearts with solid fill">
            <a:extLst>
              <a:ext uri="{FF2B5EF4-FFF2-40B4-BE49-F238E27FC236}">
                <a16:creationId xmlns:a16="http://schemas.microsoft.com/office/drawing/2014/main" id="{EE37B217-3FAB-FA98-6C33-E919823FD720}"/>
              </a:ext>
            </a:extLst>
          </p:cNvPr>
          <p:cNvPicPr>
            <a:picLocks noChangeAspect="1"/>
          </p:cNvPicPr>
          <p:nvPr/>
        </p:nvPicPr>
        <p:blipFill>
          <a:blip r:embed="rId22">
            <a:extLst>
              <a:ext uri="{96DAC541-7B7A-43D3-8B79-37D633B846F1}">
                <asvg:svgBlip xmlns="" xmlns:asvg="http://schemas.microsoft.com/office/drawing/2016/SVG/main" r:embed="rId23"/>
              </a:ext>
            </a:extLst>
          </a:blip>
          <a:stretch>
            <a:fillRect/>
          </a:stretch>
        </p:blipFill>
        <p:spPr>
          <a:xfrm>
            <a:off x="3510373" y="2920566"/>
            <a:ext cx="484748" cy="484748"/>
          </a:xfrm>
          <a:prstGeom prst="rect">
            <a:avLst/>
          </a:prstGeom>
        </p:spPr>
      </p:pic>
      <p:pic>
        <p:nvPicPr>
          <p:cNvPr id="23" name="Graphic 37" descr="Phone Vibration with solid fill">
            <a:extLst>
              <a:ext uri="{FF2B5EF4-FFF2-40B4-BE49-F238E27FC236}">
                <a16:creationId xmlns:a16="http://schemas.microsoft.com/office/drawing/2014/main" id="{A23E6F82-CEFF-8364-D01F-0219652C5262}"/>
              </a:ext>
            </a:extLst>
          </p:cNvPr>
          <p:cNvPicPr>
            <a:picLocks noChangeAspect="1"/>
          </p:cNvPicPr>
          <p:nvPr/>
        </p:nvPicPr>
        <p:blipFill>
          <a:blip r:embed="rId24">
            <a:extLst>
              <a:ext uri="{96DAC541-7B7A-43D3-8B79-37D633B846F1}">
                <asvg:svgBlip xmlns="" xmlns:asvg="http://schemas.microsoft.com/office/drawing/2016/SVG/main" r:embed="rId25"/>
              </a:ext>
            </a:extLst>
          </a:blip>
          <a:stretch>
            <a:fillRect/>
          </a:stretch>
        </p:blipFill>
        <p:spPr>
          <a:xfrm>
            <a:off x="3533786" y="3455832"/>
            <a:ext cx="437923" cy="437923"/>
          </a:xfrm>
          <a:prstGeom prst="rect">
            <a:avLst/>
          </a:prstGeom>
        </p:spPr>
      </p:pic>
      <p:pic>
        <p:nvPicPr>
          <p:cNvPr id="24" name="Graphic 38" descr="Two Hearts with solid fill">
            <a:extLst>
              <a:ext uri="{FF2B5EF4-FFF2-40B4-BE49-F238E27FC236}">
                <a16:creationId xmlns:a16="http://schemas.microsoft.com/office/drawing/2014/main" id="{272031CC-BD59-25AF-BDB3-17425DABF94C}"/>
              </a:ext>
            </a:extLst>
          </p:cNvPr>
          <p:cNvPicPr>
            <a:picLocks noChangeAspect="1"/>
          </p:cNvPicPr>
          <p:nvPr/>
        </p:nvPicPr>
        <p:blipFill>
          <a:blip r:embed="rId22">
            <a:extLst>
              <a:ext uri="{96DAC541-7B7A-43D3-8B79-37D633B846F1}">
                <asvg:svgBlip xmlns="" xmlns:asvg="http://schemas.microsoft.com/office/drawing/2016/SVG/main" r:embed="rId23"/>
              </a:ext>
            </a:extLst>
          </a:blip>
          <a:stretch>
            <a:fillRect/>
          </a:stretch>
        </p:blipFill>
        <p:spPr>
          <a:xfrm>
            <a:off x="6536123" y="2916509"/>
            <a:ext cx="484748" cy="484748"/>
          </a:xfrm>
          <a:prstGeom prst="rect">
            <a:avLst/>
          </a:prstGeom>
        </p:spPr>
      </p:pic>
      <p:pic>
        <p:nvPicPr>
          <p:cNvPr id="25" name="Graphic 39" descr="Boardroom with solid fill">
            <a:extLst>
              <a:ext uri="{FF2B5EF4-FFF2-40B4-BE49-F238E27FC236}">
                <a16:creationId xmlns:a16="http://schemas.microsoft.com/office/drawing/2014/main" id="{0BEAD6FB-44D1-9525-F3CA-8143C64937F8}"/>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6536123" y="3461387"/>
            <a:ext cx="484748" cy="484748"/>
          </a:xfrm>
          <a:prstGeom prst="rect">
            <a:avLst/>
          </a:prstGeom>
        </p:spPr>
      </p:pic>
      <p:pic>
        <p:nvPicPr>
          <p:cNvPr id="26" name="Graphic 40" descr="Heart with pulse with solid fill">
            <a:extLst>
              <a:ext uri="{FF2B5EF4-FFF2-40B4-BE49-F238E27FC236}">
                <a16:creationId xmlns:a16="http://schemas.microsoft.com/office/drawing/2014/main" id="{1B4D2A79-461C-574D-F058-CD7CC947178A}"/>
              </a:ext>
            </a:extLst>
          </p:cNvPr>
          <p:cNvPicPr>
            <a:picLocks noChangeAspect="1"/>
          </p:cNvPicPr>
          <p:nvPr/>
        </p:nvPicPr>
        <p:blipFill>
          <a:blip r:embed="rId20">
            <a:extLst>
              <a:ext uri="{96DAC541-7B7A-43D3-8B79-37D633B846F1}">
                <asvg:svgBlip xmlns="" xmlns:asvg="http://schemas.microsoft.com/office/drawing/2016/SVG/main" r:embed="rId21"/>
              </a:ext>
            </a:extLst>
          </a:blip>
          <a:stretch>
            <a:fillRect/>
          </a:stretch>
        </p:blipFill>
        <p:spPr>
          <a:xfrm>
            <a:off x="6536123" y="4482564"/>
            <a:ext cx="484748" cy="484748"/>
          </a:xfrm>
          <a:prstGeom prst="rect">
            <a:avLst/>
          </a:prstGeom>
        </p:spPr>
      </p:pic>
      <p:pic>
        <p:nvPicPr>
          <p:cNvPr id="27" name="Graphic 41" descr="Phone Vibration with solid fill">
            <a:extLst>
              <a:ext uri="{FF2B5EF4-FFF2-40B4-BE49-F238E27FC236}">
                <a16:creationId xmlns:a16="http://schemas.microsoft.com/office/drawing/2014/main" id="{CD01F64E-8023-15FF-FF73-64B889E6C533}"/>
              </a:ext>
            </a:extLst>
          </p:cNvPr>
          <p:cNvPicPr>
            <a:picLocks noChangeAspect="1"/>
          </p:cNvPicPr>
          <p:nvPr/>
        </p:nvPicPr>
        <p:blipFill>
          <a:blip r:embed="rId24">
            <a:extLst>
              <a:ext uri="{96DAC541-7B7A-43D3-8B79-37D633B846F1}">
                <asvg:svgBlip xmlns="" xmlns:asvg="http://schemas.microsoft.com/office/drawing/2016/SVG/main" r:embed="rId25"/>
              </a:ext>
            </a:extLst>
          </a:blip>
          <a:stretch>
            <a:fillRect/>
          </a:stretch>
        </p:blipFill>
        <p:spPr>
          <a:xfrm>
            <a:off x="6559536" y="5028968"/>
            <a:ext cx="437923" cy="437923"/>
          </a:xfrm>
          <a:prstGeom prst="rect">
            <a:avLst/>
          </a:prstGeom>
        </p:spPr>
      </p:pic>
      <p:sp>
        <p:nvSpPr>
          <p:cNvPr id="28" name="TextBox 27">
            <a:extLst>
              <a:ext uri="{FF2B5EF4-FFF2-40B4-BE49-F238E27FC236}">
                <a16:creationId xmlns:a16="http://schemas.microsoft.com/office/drawing/2014/main" id="{B0E954B0-5A84-5CC2-D2B9-5F8B78C1D9C9}"/>
              </a:ext>
            </a:extLst>
          </p:cNvPr>
          <p:cNvSpPr txBox="1"/>
          <p:nvPr/>
        </p:nvSpPr>
        <p:spPr>
          <a:xfrm>
            <a:off x="4208102" y="3008841"/>
            <a:ext cx="2094531" cy="338554"/>
          </a:xfrm>
          <a:prstGeom prst="rect">
            <a:avLst/>
          </a:prstGeom>
          <a:noFill/>
        </p:spPr>
        <p:txBody>
          <a:bodyPr wrap="square">
            <a:spAutoFit/>
          </a:bodyPr>
          <a:lstStyle/>
          <a:p>
            <a:pPr marL="15479" lvl="1" defTabSz="685800">
              <a:spcAft>
                <a:spcPts val="450"/>
              </a:spcAft>
              <a:defRPr/>
            </a:pPr>
            <a:r>
              <a:rPr lang="en-GB" sz="1600" b="1" dirty="0">
                <a:solidFill>
                  <a:prstClr val="black">
                    <a:lumMod val="85000"/>
                    <a:lumOff val="15000"/>
                  </a:prstClr>
                </a:solidFill>
                <a:latin typeface="Open Sans" panose="020B0606030504020204" pitchFamily="34" charset="0"/>
                <a:ea typeface="Open Sans" panose="020B0606030504020204" pitchFamily="34" charset="0"/>
                <a:cs typeface="Open Sans" panose="020B0606030504020204" pitchFamily="34" charset="0"/>
              </a:rPr>
              <a:t>Relationships</a:t>
            </a:r>
          </a:p>
        </p:txBody>
      </p:sp>
      <p:sp>
        <p:nvSpPr>
          <p:cNvPr id="29" name="TextBox 28">
            <a:extLst>
              <a:ext uri="{FF2B5EF4-FFF2-40B4-BE49-F238E27FC236}">
                <a16:creationId xmlns:a16="http://schemas.microsoft.com/office/drawing/2014/main" id="{D71437E6-37D2-B65D-4E7B-7C92C0A32552}"/>
              </a:ext>
            </a:extLst>
          </p:cNvPr>
          <p:cNvSpPr txBox="1"/>
          <p:nvPr/>
        </p:nvSpPr>
        <p:spPr>
          <a:xfrm>
            <a:off x="4208102" y="3531103"/>
            <a:ext cx="2094531" cy="338554"/>
          </a:xfrm>
          <a:prstGeom prst="rect">
            <a:avLst/>
          </a:prstGeom>
          <a:noFill/>
        </p:spPr>
        <p:txBody>
          <a:bodyPr wrap="square">
            <a:spAutoFit/>
          </a:bodyPr>
          <a:lstStyle/>
          <a:p>
            <a:pPr marL="15479" lvl="1" defTabSz="685800">
              <a:spcAft>
                <a:spcPts val="450"/>
              </a:spcAft>
              <a:defRPr/>
            </a:pPr>
            <a:r>
              <a:rPr lang="en-GB" sz="1600" b="1" dirty="0">
                <a:solidFill>
                  <a:prstClr val="black">
                    <a:lumMod val="85000"/>
                    <a:lumOff val="15000"/>
                  </a:prstClr>
                </a:solidFill>
                <a:latin typeface="Open Sans" panose="020B0606030504020204" pitchFamily="34" charset="0"/>
                <a:ea typeface="Open Sans" panose="020B0606030504020204" pitchFamily="34" charset="0"/>
                <a:cs typeface="Open Sans" panose="020B0606030504020204" pitchFamily="34" charset="0"/>
              </a:rPr>
              <a:t>Social media</a:t>
            </a:r>
          </a:p>
        </p:txBody>
      </p:sp>
      <p:sp>
        <p:nvSpPr>
          <p:cNvPr id="30" name="TextBox 29">
            <a:extLst>
              <a:ext uri="{FF2B5EF4-FFF2-40B4-BE49-F238E27FC236}">
                <a16:creationId xmlns:a16="http://schemas.microsoft.com/office/drawing/2014/main" id="{7C77F6E0-B619-720E-4E43-44B8EA018367}"/>
              </a:ext>
            </a:extLst>
          </p:cNvPr>
          <p:cNvSpPr txBox="1"/>
          <p:nvPr/>
        </p:nvSpPr>
        <p:spPr>
          <a:xfrm>
            <a:off x="4208102" y="4053365"/>
            <a:ext cx="2094531" cy="338554"/>
          </a:xfrm>
          <a:prstGeom prst="rect">
            <a:avLst/>
          </a:prstGeom>
          <a:noFill/>
        </p:spPr>
        <p:txBody>
          <a:bodyPr wrap="square">
            <a:spAutoFit/>
          </a:bodyPr>
          <a:lstStyle/>
          <a:p>
            <a:pPr marL="15479" lvl="1" defTabSz="685800">
              <a:spcAft>
                <a:spcPts val="450"/>
              </a:spcAft>
              <a:defRPr/>
            </a:pPr>
            <a:r>
              <a:rPr lang="en-GB" sz="1600" b="1" dirty="0">
                <a:solidFill>
                  <a:prstClr val="black">
                    <a:lumMod val="85000"/>
                    <a:lumOff val="15000"/>
                  </a:prstClr>
                </a:solidFill>
                <a:latin typeface="Open Sans" panose="020B0606030504020204" pitchFamily="34" charset="0"/>
                <a:ea typeface="Open Sans" panose="020B0606030504020204" pitchFamily="34" charset="0"/>
                <a:cs typeface="Open Sans" panose="020B0606030504020204" pitchFamily="34" charset="0"/>
              </a:rPr>
              <a:t>Healthcare</a:t>
            </a:r>
          </a:p>
        </p:txBody>
      </p:sp>
      <p:sp>
        <p:nvSpPr>
          <p:cNvPr id="31" name="TextBox 30">
            <a:extLst>
              <a:ext uri="{FF2B5EF4-FFF2-40B4-BE49-F238E27FC236}">
                <a16:creationId xmlns:a16="http://schemas.microsoft.com/office/drawing/2014/main" id="{014CDD04-0C0D-3555-D7DA-D82BBD9714C8}"/>
              </a:ext>
            </a:extLst>
          </p:cNvPr>
          <p:cNvSpPr txBox="1"/>
          <p:nvPr/>
        </p:nvSpPr>
        <p:spPr>
          <a:xfrm>
            <a:off x="4208102" y="4575626"/>
            <a:ext cx="2094531" cy="338554"/>
          </a:xfrm>
          <a:prstGeom prst="rect">
            <a:avLst/>
          </a:prstGeom>
          <a:noFill/>
        </p:spPr>
        <p:txBody>
          <a:bodyPr wrap="square">
            <a:spAutoFit/>
          </a:bodyPr>
          <a:lstStyle/>
          <a:p>
            <a:pPr marL="15479" lvl="1" defTabSz="685800">
              <a:spcAft>
                <a:spcPts val="450"/>
              </a:spcAft>
              <a:defRPr/>
            </a:pPr>
            <a:r>
              <a:rPr lang="en-GB" sz="1600" b="1" dirty="0" smtClean="0">
                <a:solidFill>
                  <a:prstClr val="black">
                    <a:lumMod val="85000"/>
                    <a:lumOff val="15000"/>
                  </a:prstClr>
                </a:solidFill>
                <a:latin typeface="Open Sans" panose="020B0606030504020204" pitchFamily="34" charset="0"/>
                <a:ea typeface="Open Sans" panose="020B0606030504020204" pitchFamily="34" charset="0"/>
                <a:cs typeface="Open Sans" panose="020B0606030504020204" pitchFamily="34" charset="0"/>
              </a:rPr>
              <a:t>Mental Healthcare</a:t>
            </a:r>
            <a:endParaRPr lang="en-GB" sz="1600" b="1" dirty="0">
              <a:solidFill>
                <a:prstClr val="black">
                  <a:lumMod val="85000"/>
                  <a:lumOff val="1500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0B6DE7E0-AB53-8181-7545-C5579B186B0A}"/>
              </a:ext>
            </a:extLst>
          </p:cNvPr>
          <p:cNvSpPr txBox="1"/>
          <p:nvPr/>
        </p:nvSpPr>
        <p:spPr>
          <a:xfrm>
            <a:off x="4208102" y="5097887"/>
            <a:ext cx="2094531" cy="338554"/>
          </a:xfrm>
          <a:prstGeom prst="rect">
            <a:avLst/>
          </a:prstGeom>
          <a:noFill/>
        </p:spPr>
        <p:txBody>
          <a:bodyPr wrap="square">
            <a:spAutoFit/>
          </a:bodyPr>
          <a:lstStyle/>
          <a:p>
            <a:pPr marL="15479" lvl="1" defTabSz="685800">
              <a:spcAft>
                <a:spcPts val="450"/>
              </a:spcAft>
              <a:defRPr/>
            </a:pPr>
            <a:r>
              <a:rPr lang="en-GB" sz="1600" b="1" dirty="0" smtClean="0">
                <a:solidFill>
                  <a:prstClr val="black">
                    <a:lumMod val="85000"/>
                    <a:lumOff val="15000"/>
                  </a:prstClr>
                </a:solidFill>
                <a:latin typeface="Open Sans" panose="020B0606030504020204" pitchFamily="34" charset="0"/>
                <a:ea typeface="Open Sans" panose="020B0606030504020204" pitchFamily="34" charset="0"/>
                <a:cs typeface="Open Sans" panose="020B0606030504020204" pitchFamily="34" charset="0"/>
              </a:rPr>
              <a:t>Mass Media</a:t>
            </a:r>
            <a:endParaRPr lang="en-GB" sz="1600" b="1" dirty="0">
              <a:solidFill>
                <a:prstClr val="black">
                  <a:lumMod val="85000"/>
                  <a:lumOff val="1500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TextBox 32">
            <a:extLst>
              <a:ext uri="{FF2B5EF4-FFF2-40B4-BE49-F238E27FC236}">
                <a16:creationId xmlns:a16="http://schemas.microsoft.com/office/drawing/2014/main" id="{2CBA0291-E67B-81C6-FB69-99DCA9B7DCF9}"/>
              </a:ext>
            </a:extLst>
          </p:cNvPr>
          <p:cNvSpPr txBox="1"/>
          <p:nvPr/>
        </p:nvSpPr>
        <p:spPr>
          <a:xfrm>
            <a:off x="7282542" y="3012668"/>
            <a:ext cx="2094531" cy="338554"/>
          </a:xfrm>
          <a:prstGeom prst="rect">
            <a:avLst/>
          </a:prstGeom>
          <a:noFill/>
        </p:spPr>
        <p:txBody>
          <a:bodyPr wrap="square">
            <a:spAutoFit/>
          </a:bodyPr>
          <a:lstStyle/>
          <a:p>
            <a:pPr marL="15479" lvl="1" defTabSz="685800">
              <a:spcAft>
                <a:spcPts val="450"/>
              </a:spcAft>
              <a:defRPr/>
            </a:pPr>
            <a:r>
              <a:rPr lang="en-GB" sz="1600" b="1" dirty="0">
                <a:solidFill>
                  <a:prstClr val="black">
                    <a:lumMod val="85000"/>
                    <a:lumOff val="15000"/>
                  </a:prstClr>
                </a:solidFill>
                <a:latin typeface="Open Sans" panose="020B0606030504020204" pitchFamily="34" charset="0"/>
                <a:ea typeface="Open Sans" panose="020B0606030504020204" pitchFamily="34" charset="0"/>
                <a:cs typeface="Open Sans" panose="020B0606030504020204" pitchFamily="34" charset="0"/>
              </a:rPr>
              <a:t>Relationships</a:t>
            </a:r>
          </a:p>
        </p:txBody>
      </p:sp>
      <p:sp>
        <p:nvSpPr>
          <p:cNvPr id="34" name="TextBox 33">
            <a:extLst>
              <a:ext uri="{FF2B5EF4-FFF2-40B4-BE49-F238E27FC236}">
                <a16:creationId xmlns:a16="http://schemas.microsoft.com/office/drawing/2014/main" id="{E1607AC9-4897-AC8F-1D54-AB6234BE9F55}"/>
              </a:ext>
            </a:extLst>
          </p:cNvPr>
          <p:cNvSpPr txBox="1"/>
          <p:nvPr/>
        </p:nvSpPr>
        <p:spPr>
          <a:xfrm>
            <a:off x="7282542" y="3485501"/>
            <a:ext cx="2094531" cy="400110"/>
          </a:xfrm>
          <a:prstGeom prst="rect">
            <a:avLst/>
          </a:prstGeom>
          <a:noFill/>
        </p:spPr>
        <p:txBody>
          <a:bodyPr wrap="square">
            <a:spAutoFit/>
          </a:bodyPr>
          <a:lstStyle/>
          <a:p>
            <a:pPr marL="15479" lvl="1" defTabSz="685800">
              <a:spcAft>
                <a:spcPts val="450"/>
              </a:spcAft>
              <a:defRPr/>
            </a:pPr>
            <a:r>
              <a:rPr lang="en-GB" sz="2000" b="1" dirty="0">
                <a:solidFill>
                  <a:prstClr val="black">
                    <a:lumMod val="85000"/>
                    <a:lumOff val="15000"/>
                  </a:prstClr>
                </a:solidFill>
                <a:latin typeface="Open Sans" panose="020B0606030504020204" pitchFamily="34" charset="0"/>
                <a:ea typeface="Open Sans" panose="020B0606030504020204" pitchFamily="34" charset="0"/>
                <a:cs typeface="Open Sans" panose="020B0606030504020204" pitchFamily="34" charset="0"/>
              </a:rPr>
              <a:t>Employment</a:t>
            </a:r>
          </a:p>
        </p:txBody>
      </p:sp>
      <p:sp>
        <p:nvSpPr>
          <p:cNvPr id="35" name="TextBox 34">
            <a:extLst>
              <a:ext uri="{FF2B5EF4-FFF2-40B4-BE49-F238E27FC236}">
                <a16:creationId xmlns:a16="http://schemas.microsoft.com/office/drawing/2014/main" id="{CF873D49-F5AC-9DBD-282B-B2B60D5C31BD}"/>
              </a:ext>
            </a:extLst>
          </p:cNvPr>
          <p:cNvSpPr txBox="1"/>
          <p:nvPr/>
        </p:nvSpPr>
        <p:spPr>
          <a:xfrm>
            <a:off x="7282542" y="4057191"/>
            <a:ext cx="2094531" cy="338554"/>
          </a:xfrm>
          <a:prstGeom prst="rect">
            <a:avLst/>
          </a:prstGeom>
          <a:noFill/>
        </p:spPr>
        <p:txBody>
          <a:bodyPr wrap="square">
            <a:spAutoFit/>
          </a:bodyPr>
          <a:lstStyle/>
          <a:p>
            <a:pPr marL="15479" lvl="1" defTabSz="685800">
              <a:spcAft>
                <a:spcPts val="450"/>
              </a:spcAft>
              <a:defRPr/>
            </a:pPr>
            <a:r>
              <a:rPr lang="en-GB" sz="1600" b="1" dirty="0">
                <a:solidFill>
                  <a:prstClr val="black">
                    <a:lumMod val="85000"/>
                    <a:lumOff val="15000"/>
                  </a:prstClr>
                </a:solidFill>
                <a:latin typeface="Open Sans" panose="020B0606030504020204" pitchFamily="34" charset="0"/>
                <a:ea typeface="Open Sans" panose="020B0606030504020204" pitchFamily="34" charset="0"/>
                <a:cs typeface="Open Sans" panose="020B0606030504020204" pitchFamily="34" charset="0"/>
              </a:rPr>
              <a:t>Mental healthcare</a:t>
            </a:r>
          </a:p>
        </p:txBody>
      </p:sp>
      <p:sp>
        <p:nvSpPr>
          <p:cNvPr id="36" name="TextBox 35">
            <a:extLst>
              <a:ext uri="{FF2B5EF4-FFF2-40B4-BE49-F238E27FC236}">
                <a16:creationId xmlns:a16="http://schemas.microsoft.com/office/drawing/2014/main" id="{02C8AA5B-C164-4EFD-043B-64AD08C61343}"/>
              </a:ext>
            </a:extLst>
          </p:cNvPr>
          <p:cNvSpPr txBox="1"/>
          <p:nvPr/>
        </p:nvSpPr>
        <p:spPr>
          <a:xfrm>
            <a:off x="7282542" y="4579453"/>
            <a:ext cx="2094531" cy="338554"/>
          </a:xfrm>
          <a:prstGeom prst="rect">
            <a:avLst/>
          </a:prstGeom>
          <a:noFill/>
        </p:spPr>
        <p:txBody>
          <a:bodyPr wrap="square">
            <a:spAutoFit/>
          </a:bodyPr>
          <a:lstStyle/>
          <a:p>
            <a:pPr marL="15479" lvl="1" defTabSz="685800">
              <a:spcAft>
                <a:spcPts val="450"/>
              </a:spcAft>
              <a:defRPr/>
            </a:pPr>
            <a:r>
              <a:rPr lang="en-GB" sz="1600" b="1" dirty="0">
                <a:solidFill>
                  <a:prstClr val="black">
                    <a:lumMod val="85000"/>
                    <a:lumOff val="15000"/>
                  </a:prstClr>
                </a:solidFill>
                <a:latin typeface="Open Sans" panose="020B0606030504020204" pitchFamily="34" charset="0"/>
                <a:ea typeface="Open Sans" panose="020B0606030504020204" pitchFamily="34" charset="0"/>
                <a:cs typeface="Open Sans" panose="020B0606030504020204" pitchFamily="34" charset="0"/>
              </a:rPr>
              <a:t>Healthcare</a:t>
            </a:r>
          </a:p>
        </p:txBody>
      </p:sp>
      <p:sp>
        <p:nvSpPr>
          <p:cNvPr id="37" name="TextBox 36">
            <a:extLst>
              <a:ext uri="{FF2B5EF4-FFF2-40B4-BE49-F238E27FC236}">
                <a16:creationId xmlns:a16="http://schemas.microsoft.com/office/drawing/2014/main" id="{E6812015-1988-FE30-F432-DE573435670D}"/>
              </a:ext>
            </a:extLst>
          </p:cNvPr>
          <p:cNvSpPr txBox="1"/>
          <p:nvPr/>
        </p:nvSpPr>
        <p:spPr>
          <a:xfrm>
            <a:off x="7282542" y="5101714"/>
            <a:ext cx="2094531" cy="338554"/>
          </a:xfrm>
          <a:prstGeom prst="rect">
            <a:avLst/>
          </a:prstGeom>
          <a:noFill/>
        </p:spPr>
        <p:txBody>
          <a:bodyPr wrap="square">
            <a:spAutoFit/>
          </a:bodyPr>
          <a:lstStyle/>
          <a:p>
            <a:pPr marL="15479" lvl="1" defTabSz="685800">
              <a:spcAft>
                <a:spcPts val="450"/>
              </a:spcAft>
              <a:defRPr/>
            </a:pPr>
            <a:r>
              <a:rPr lang="en-GB" sz="1600" b="1" dirty="0">
                <a:solidFill>
                  <a:prstClr val="black">
                    <a:lumMod val="85000"/>
                    <a:lumOff val="15000"/>
                  </a:prstClr>
                </a:solidFill>
                <a:latin typeface="Open Sans" panose="020B0606030504020204" pitchFamily="34" charset="0"/>
                <a:ea typeface="Open Sans" panose="020B0606030504020204" pitchFamily="34" charset="0"/>
                <a:cs typeface="Open Sans" panose="020B0606030504020204" pitchFamily="34" charset="0"/>
              </a:rPr>
              <a:t>Social media</a:t>
            </a:r>
          </a:p>
        </p:txBody>
      </p:sp>
      <p:sp>
        <p:nvSpPr>
          <p:cNvPr id="38" name="TextBox 37">
            <a:extLst>
              <a:ext uri="{FF2B5EF4-FFF2-40B4-BE49-F238E27FC236}">
                <a16:creationId xmlns:a16="http://schemas.microsoft.com/office/drawing/2014/main" id="{E3FDD68F-D60D-C36E-9EE4-A5ED711969FB}"/>
              </a:ext>
            </a:extLst>
          </p:cNvPr>
          <p:cNvSpPr txBox="1"/>
          <p:nvPr/>
        </p:nvSpPr>
        <p:spPr>
          <a:xfrm>
            <a:off x="2482138" y="2203397"/>
            <a:ext cx="847073" cy="276999"/>
          </a:xfrm>
          <a:prstGeom prst="rect">
            <a:avLst/>
          </a:prstGeom>
          <a:noFill/>
        </p:spPr>
        <p:txBody>
          <a:bodyPr wrap="square">
            <a:spAutoFit/>
          </a:bodyPr>
          <a:lstStyle/>
          <a:p>
            <a:pPr marL="15479" lvl="1" algn="ctr" defTabSz="685800">
              <a:spcAft>
                <a:spcPts val="450"/>
              </a:spcAft>
              <a:defRPr/>
            </a:pPr>
            <a:r>
              <a:rPr lang="en-GB" sz="1200" b="1" dirty="0">
                <a:solidFill>
                  <a:prstClr val="black">
                    <a:lumMod val="85000"/>
                    <a:lumOff val="15000"/>
                  </a:prstClr>
                </a:solidFill>
                <a:latin typeface="Open Sans" panose="020B0606030504020204" pitchFamily="34" charset="0"/>
                <a:ea typeface="Open Sans" panose="020B0606030504020204" pitchFamily="34" charset="0"/>
                <a:cs typeface="Open Sans" panose="020B0606030504020204" pitchFamily="34" charset="0"/>
              </a:rPr>
              <a:t>Position</a:t>
            </a:r>
          </a:p>
        </p:txBody>
      </p:sp>
      <p:sp>
        <p:nvSpPr>
          <p:cNvPr id="39" name="TextBox 38">
            <a:extLst>
              <a:ext uri="{FF2B5EF4-FFF2-40B4-BE49-F238E27FC236}">
                <a16:creationId xmlns:a16="http://schemas.microsoft.com/office/drawing/2014/main" id="{E1B9E1B9-AAC6-6ECA-D90C-4694CAC22AF6}"/>
              </a:ext>
            </a:extLst>
          </p:cNvPr>
          <p:cNvSpPr txBox="1"/>
          <p:nvPr/>
        </p:nvSpPr>
        <p:spPr>
          <a:xfrm>
            <a:off x="3329210" y="2203398"/>
            <a:ext cx="2922836" cy="756617"/>
          </a:xfrm>
          <a:prstGeom prst="rect">
            <a:avLst/>
          </a:prstGeom>
          <a:noFill/>
        </p:spPr>
        <p:txBody>
          <a:bodyPr wrap="square">
            <a:spAutoFit/>
          </a:bodyPr>
          <a:lstStyle/>
          <a:p>
            <a:pPr marL="15479" lvl="1" algn="ctr" defTabSz="685800">
              <a:spcAft>
                <a:spcPts val="450"/>
              </a:spcAft>
              <a:defRPr/>
            </a:pPr>
            <a:r>
              <a:rPr lang="en-GB" sz="12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Frequency </a:t>
            </a:r>
          </a:p>
          <a:p>
            <a:pPr marL="15479" lvl="1" algn="ctr" defTabSz="685800">
              <a:spcAft>
                <a:spcPts val="450"/>
              </a:spcAft>
              <a:defRPr/>
            </a:pPr>
            <a:r>
              <a:rPr lang="en-GB" sz="900" dirty="0">
                <a:solidFill>
                  <a:srgbClr val="000000"/>
                </a:solidFill>
                <a:latin typeface="Open Sans" panose="020B0606030504020204" pitchFamily="34" charset="0"/>
                <a:ea typeface="Open Sans" panose="020B0606030504020204" pitchFamily="34" charset="0"/>
                <a:cs typeface="Open Sans" panose="020B0606030504020204" pitchFamily="34" charset="0"/>
              </a:rPr>
              <a:t>(based on proportion of respondents reporting occasional, frequent or very frequent stigma and discrimination)</a:t>
            </a:r>
            <a:endParaRPr lang="en-GB" sz="1050" dirty="0">
              <a:solidFill>
                <a:prstClr val="black">
                  <a:lumMod val="85000"/>
                  <a:lumOff val="1500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TextBox 39">
            <a:extLst>
              <a:ext uri="{FF2B5EF4-FFF2-40B4-BE49-F238E27FC236}">
                <a16:creationId xmlns:a16="http://schemas.microsoft.com/office/drawing/2014/main" id="{543F08D2-27EA-88E5-939A-99AD2664F829}"/>
              </a:ext>
            </a:extLst>
          </p:cNvPr>
          <p:cNvSpPr txBox="1"/>
          <p:nvPr/>
        </p:nvSpPr>
        <p:spPr>
          <a:xfrm>
            <a:off x="6370709" y="2202942"/>
            <a:ext cx="2760107" cy="618118"/>
          </a:xfrm>
          <a:prstGeom prst="rect">
            <a:avLst/>
          </a:prstGeom>
          <a:noFill/>
        </p:spPr>
        <p:txBody>
          <a:bodyPr wrap="square">
            <a:spAutoFit/>
          </a:bodyPr>
          <a:lstStyle/>
          <a:p>
            <a:pPr marL="15479" lvl="1" algn="ctr" defTabSz="685800">
              <a:spcAft>
                <a:spcPts val="450"/>
              </a:spcAft>
              <a:defRPr/>
            </a:pPr>
            <a:r>
              <a:rPr lang="en-US" sz="12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Impact </a:t>
            </a:r>
          </a:p>
          <a:p>
            <a:pPr marL="15479" lvl="1" algn="ctr" defTabSz="685800">
              <a:spcAft>
                <a:spcPts val="450"/>
              </a:spcAft>
              <a:defRPr/>
            </a:pPr>
            <a:r>
              <a:rPr lang="en-US" sz="900" dirty="0">
                <a:solidFill>
                  <a:srgbClr val="000000"/>
                </a:solidFill>
                <a:latin typeface="Open Sans" panose="020B0606030504020204" pitchFamily="34" charset="0"/>
                <a:ea typeface="Open Sans" panose="020B0606030504020204" pitchFamily="34" charset="0"/>
                <a:cs typeface="Open Sans" panose="020B0606030504020204" pitchFamily="34" charset="0"/>
              </a:rPr>
              <a:t>(based on proportion of respondents selecting in their three most impactful)</a:t>
            </a:r>
            <a:endParaRPr lang="en-GB" sz="1050" dirty="0">
              <a:solidFill>
                <a:prstClr val="black">
                  <a:lumMod val="85000"/>
                  <a:lumOff val="1500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TextBox 40">
            <a:extLst>
              <a:ext uri="{FF2B5EF4-FFF2-40B4-BE49-F238E27FC236}">
                <a16:creationId xmlns:a16="http://schemas.microsoft.com/office/drawing/2014/main" id="{5C82DE37-67EA-48A0-9C3C-222AC3CB1AFE}"/>
              </a:ext>
            </a:extLst>
          </p:cNvPr>
          <p:cNvSpPr txBox="1"/>
          <p:nvPr/>
        </p:nvSpPr>
        <p:spPr>
          <a:xfrm>
            <a:off x="56491" y="6337209"/>
            <a:ext cx="7204364" cy="507831"/>
          </a:xfrm>
          <a:prstGeom prst="rect">
            <a:avLst/>
          </a:prstGeom>
          <a:noFill/>
        </p:spPr>
        <p:txBody>
          <a:bodyPr wrap="square">
            <a:spAutoFit/>
          </a:bodyPr>
          <a:lstStyle/>
          <a:p>
            <a:pPr defTabSz="685800">
              <a:defRPr/>
            </a:pPr>
            <a:r>
              <a:rPr lang="en-US" sz="675" dirty="0">
                <a:solidFill>
                  <a:prstClr val="black"/>
                </a:solidFill>
                <a:latin typeface="Calibri" panose="020F0502020204030204"/>
              </a:rPr>
              <a:t>Q20: Thinking about the last 12 months, how often do you think you have experienced stigma and/or discrimination because of your mental health issue(s) in each of the following areas of your life?</a:t>
            </a:r>
          </a:p>
          <a:p>
            <a:pPr defTabSz="685800">
              <a:defRPr/>
            </a:pPr>
            <a:r>
              <a:rPr lang="en-US" sz="675" dirty="0">
                <a:solidFill>
                  <a:prstClr val="black"/>
                </a:solidFill>
                <a:latin typeface="Calibri" panose="020F0502020204030204"/>
              </a:rPr>
              <a:t>Q40: Thinking about the last 12 months, please select the areas of your life from the list below that have been most impacted by your experiences of stigma and discrimination as a result of your mental health issue(s). You can select up to a maximum of 3. The rest of the survey will ask more specific questions about your experiences in these areas only.  Base: All eligible respondents (346)</a:t>
            </a:r>
          </a:p>
          <a:p>
            <a:pPr defTabSz="685800">
              <a:defRPr/>
            </a:pPr>
            <a:endParaRPr lang="en-GB" sz="675" dirty="0">
              <a:solidFill>
                <a:prstClr val="black"/>
              </a:solidFill>
              <a:latin typeface="Calibri" panose="020F0502020204030204"/>
            </a:endParaRPr>
          </a:p>
        </p:txBody>
      </p:sp>
    </p:spTree>
    <p:extLst>
      <p:ext uri="{BB962C8B-B14F-4D97-AF65-F5344CB8AC3E}">
        <p14:creationId xmlns:p14="http://schemas.microsoft.com/office/powerpoint/2010/main" val="635525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274638"/>
            <a:ext cx="11258166" cy="1143000"/>
          </a:xfrm>
          <a:prstGeom prst="rect">
            <a:avLst/>
          </a:prstGeom>
        </p:spPr>
        <p:txBody>
          <a:bodyPr/>
          <a:lstStyle>
            <a:lvl1pPr algn="ctr" defTabSz="857250" rtl="0" eaLnBrk="1" latinLnBrk="0" hangingPunct="1">
              <a:spcBef>
                <a:spcPct val="0"/>
              </a:spcBef>
              <a:buNone/>
              <a:defRPr sz="4125" kern="1200">
                <a:solidFill>
                  <a:schemeClr val="tx1"/>
                </a:solidFill>
                <a:latin typeface="+mj-lt"/>
                <a:ea typeface="+mj-ea"/>
                <a:cs typeface="+mj-cs"/>
              </a:defRPr>
            </a:lvl1pPr>
          </a:lstStyle>
          <a:p>
            <a:pPr lvl="0">
              <a:defRPr/>
            </a:pPr>
            <a:r>
              <a:rPr lang="en-GB" sz="4130"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The impact for employees…</a:t>
            </a:r>
            <a:endParaRPr lang="en-GB" sz="4130" b="1" dirty="0">
              <a:solidFill>
                <a:prstClr val="black"/>
              </a:solidFill>
              <a:latin typeface="Calibri"/>
            </a:endParaRPr>
          </a:p>
        </p:txBody>
      </p:sp>
      <p:sp>
        <p:nvSpPr>
          <p:cNvPr id="13" name="TextBox 12">
            <a:extLst>
              <a:ext uri="{FF2B5EF4-FFF2-40B4-BE49-F238E27FC236}">
                <a16:creationId xmlns:a16="http://schemas.microsoft.com/office/drawing/2014/main" id="{9B23F1B1-8C60-F14C-8283-17A364D0C68B}"/>
              </a:ext>
            </a:extLst>
          </p:cNvPr>
          <p:cNvSpPr txBox="1"/>
          <p:nvPr/>
        </p:nvSpPr>
        <p:spPr>
          <a:xfrm>
            <a:off x="1749110" y="1429646"/>
            <a:ext cx="2807279" cy="5040000"/>
          </a:xfrm>
          <a:prstGeom prst="rect">
            <a:avLst/>
          </a:prstGeom>
          <a:solidFill>
            <a:srgbClr val="E21776">
              <a:alpha val="50000"/>
            </a:srgbClr>
          </a:solidFill>
        </p:spPr>
        <p:txBody>
          <a:bodyPr wrap="square" lIns="54000" tIns="0" rIns="54000" bIns="0" rtlCol="0">
            <a:noAutofit/>
          </a:bodyPr>
          <a:lstStyle>
            <a:defPPr>
              <a:defRPr lang="en-US"/>
            </a:defPPr>
            <a:lvl1pPr marL="285750" indent="-285750">
              <a:buFont typeface="Arial" panose="020B0604020202020204" pitchFamily="34" charset="0"/>
              <a:buChar char="•"/>
              <a:defRPr sz="1600"/>
            </a:lvl1pPr>
          </a:lstStyle>
          <a:p>
            <a:endParaRPr lang="en-US" sz="1200" dirty="0">
              <a:latin typeface="Open Sans" pitchFamily="2" charset="0"/>
              <a:ea typeface="Open Sans" pitchFamily="2" charset="0"/>
              <a:cs typeface="Open Sans" pitchFamily="2" charset="0"/>
            </a:endParaRPr>
          </a:p>
          <a:p>
            <a:endParaRPr lang="en-US" sz="1200" dirty="0" smtClean="0">
              <a:latin typeface="Open Sans" pitchFamily="2" charset="0"/>
              <a:ea typeface="Open Sans" pitchFamily="2" charset="0"/>
              <a:cs typeface="Open Sans" pitchFamily="2" charset="0"/>
            </a:endParaRPr>
          </a:p>
          <a:p>
            <a:endParaRPr lang="en-US" sz="1200" dirty="0">
              <a:latin typeface="Open Sans" pitchFamily="2" charset="0"/>
              <a:ea typeface="Open Sans" pitchFamily="2" charset="0"/>
              <a:cs typeface="Open Sans" pitchFamily="2" charset="0"/>
            </a:endParaRPr>
          </a:p>
          <a:p>
            <a:r>
              <a:rPr lang="en-US" sz="1200" b="1" dirty="0">
                <a:latin typeface="Open Sans" pitchFamily="2" charset="0"/>
                <a:ea typeface="Open Sans" pitchFamily="2" charset="0"/>
                <a:cs typeface="Open Sans" pitchFamily="2" charset="0"/>
              </a:rPr>
              <a:t>57% </a:t>
            </a:r>
            <a:r>
              <a:rPr lang="en-US" sz="1200" dirty="0">
                <a:latin typeface="Open Sans" pitchFamily="2" charset="0"/>
                <a:ea typeface="Open Sans" pitchFamily="2" charset="0"/>
                <a:cs typeface="Open Sans" pitchFamily="2" charset="0"/>
              </a:rPr>
              <a:t>have been unfairly denied employment opportunities</a:t>
            </a:r>
          </a:p>
          <a:p>
            <a:pPr marL="0" indent="0">
              <a:buNone/>
            </a:pPr>
            <a:endParaRPr lang="en-US" sz="1200" dirty="0">
              <a:latin typeface="Open Sans" pitchFamily="2" charset="0"/>
              <a:ea typeface="Open Sans" pitchFamily="2" charset="0"/>
              <a:cs typeface="Open Sans" pitchFamily="2" charset="0"/>
            </a:endParaRPr>
          </a:p>
          <a:p>
            <a:r>
              <a:rPr lang="en-US" sz="1200" b="1" dirty="0">
                <a:latin typeface="Open Sans" pitchFamily="2" charset="0"/>
                <a:ea typeface="Open Sans" pitchFamily="2" charset="0"/>
                <a:cs typeface="Open Sans" pitchFamily="2" charset="0"/>
              </a:rPr>
              <a:t>77% </a:t>
            </a:r>
            <a:r>
              <a:rPr lang="en-US" sz="1200" dirty="0">
                <a:latin typeface="Open Sans" pitchFamily="2" charset="0"/>
                <a:ea typeface="Open Sans" pitchFamily="2" charset="0"/>
                <a:cs typeface="Open Sans" pitchFamily="2" charset="0"/>
              </a:rPr>
              <a:t>have been treated unfairly at their place of work</a:t>
            </a:r>
          </a:p>
          <a:p>
            <a:endParaRPr lang="en-US" sz="1200" dirty="0">
              <a:latin typeface="Open Sans" pitchFamily="2" charset="0"/>
              <a:ea typeface="Open Sans" pitchFamily="2" charset="0"/>
              <a:cs typeface="Open Sans" pitchFamily="2" charset="0"/>
            </a:endParaRPr>
          </a:p>
          <a:p>
            <a:r>
              <a:rPr lang="en-GB" sz="1200" b="1" dirty="0">
                <a:latin typeface="Open Sans" pitchFamily="2" charset="0"/>
                <a:ea typeface="Open Sans" pitchFamily="2" charset="0"/>
                <a:cs typeface="Open Sans" pitchFamily="2" charset="0"/>
              </a:rPr>
              <a:t>30% </a:t>
            </a:r>
            <a:r>
              <a:rPr lang="en-GB" sz="1200" dirty="0">
                <a:latin typeface="Open Sans" pitchFamily="2" charset="0"/>
                <a:ea typeface="Open Sans" pitchFamily="2" charset="0"/>
                <a:cs typeface="Open Sans" pitchFamily="2" charset="0"/>
              </a:rPr>
              <a:t>agreed to some extent that they had been unfairly asked to leave </a:t>
            </a:r>
            <a:r>
              <a:rPr lang="en-GB" sz="1200" dirty="0" smtClean="0">
                <a:latin typeface="Open Sans" pitchFamily="2" charset="0"/>
                <a:ea typeface="Open Sans" pitchFamily="2" charset="0"/>
                <a:cs typeface="Open Sans" pitchFamily="2" charset="0"/>
              </a:rPr>
              <a:t>employment</a:t>
            </a:r>
          </a:p>
          <a:p>
            <a:endParaRPr lang="en-GB" sz="1200" dirty="0" smtClean="0">
              <a:latin typeface="Open Sans" pitchFamily="2" charset="0"/>
              <a:ea typeface="Open Sans" pitchFamily="2" charset="0"/>
              <a:cs typeface="Open Sans" pitchFamily="2" charset="0"/>
            </a:endParaRPr>
          </a:p>
          <a:p>
            <a:r>
              <a:rPr lang="en-GB" sz="1200" dirty="0" smtClean="0">
                <a:latin typeface="Open Sans" pitchFamily="2" charset="0"/>
                <a:ea typeface="Open Sans" pitchFamily="2" charset="0"/>
                <a:cs typeface="Open Sans" pitchFamily="2" charset="0"/>
              </a:rPr>
              <a:t>Those who had positive experiences had their lived experienced valued in work </a:t>
            </a:r>
            <a:endParaRPr lang="en-GB" sz="1200" dirty="0">
              <a:latin typeface="Open Sans" pitchFamily="2" charset="0"/>
              <a:ea typeface="Open Sans" pitchFamily="2" charset="0"/>
              <a:cs typeface="Open Sans" pitchFamily="2" charset="0"/>
            </a:endParaRPr>
          </a:p>
          <a:p>
            <a:pPr marL="0" indent="0">
              <a:buNone/>
            </a:pPr>
            <a:endParaRPr lang="en-US" sz="1200" dirty="0">
              <a:latin typeface="Open Sans" pitchFamily="2" charset="0"/>
              <a:ea typeface="Open Sans" pitchFamily="2" charset="0"/>
              <a:cs typeface="Open Sans" pitchFamily="2" charset="0"/>
            </a:endParaRPr>
          </a:p>
          <a:p>
            <a:endParaRPr lang="en-US" sz="1200" dirty="0">
              <a:latin typeface="Open Sans" pitchFamily="2" charset="0"/>
              <a:ea typeface="Open Sans" pitchFamily="2" charset="0"/>
              <a:cs typeface="Open Sans" pitchFamily="2" charset="0"/>
            </a:endParaRPr>
          </a:p>
          <a:p>
            <a:pPr marL="0" indent="0">
              <a:buNone/>
            </a:pPr>
            <a:endParaRPr lang="en-GB" sz="1200" dirty="0">
              <a:latin typeface="Open Sans" pitchFamily="2" charset="0"/>
              <a:ea typeface="Open Sans" pitchFamily="2" charset="0"/>
              <a:cs typeface="Open Sans" pitchFamily="2" charset="0"/>
            </a:endParaRPr>
          </a:p>
        </p:txBody>
      </p:sp>
      <p:sp>
        <p:nvSpPr>
          <p:cNvPr id="14" name="TextBox 13">
            <a:extLst>
              <a:ext uri="{FF2B5EF4-FFF2-40B4-BE49-F238E27FC236}">
                <a16:creationId xmlns:a16="http://schemas.microsoft.com/office/drawing/2014/main" id="{FC0EC26C-2D66-8340-B50F-4B86F04E9ADB}"/>
              </a:ext>
            </a:extLst>
          </p:cNvPr>
          <p:cNvSpPr txBox="1"/>
          <p:nvPr/>
        </p:nvSpPr>
        <p:spPr>
          <a:xfrm>
            <a:off x="1749110" y="1601326"/>
            <a:ext cx="2807279" cy="230832"/>
          </a:xfrm>
          <a:prstGeom prst="rect">
            <a:avLst/>
          </a:prstGeom>
          <a:noFill/>
        </p:spPr>
        <p:txBody>
          <a:bodyPr wrap="square" lIns="0" tIns="0" rIns="0" bIns="0" rtlCol="0">
            <a:spAutoFit/>
          </a:bodyPr>
          <a:lstStyle/>
          <a:p>
            <a:pPr algn="ctr"/>
            <a:r>
              <a:rPr lang="en-US" sz="1500" b="1" dirty="0">
                <a:latin typeface="Open Sans" pitchFamily="2" charset="0"/>
                <a:ea typeface="Open Sans" pitchFamily="2" charset="0"/>
                <a:cs typeface="Open Sans" pitchFamily="2" charset="0"/>
              </a:rPr>
              <a:t>Experiences</a:t>
            </a:r>
          </a:p>
        </p:txBody>
      </p:sp>
      <p:sp>
        <p:nvSpPr>
          <p:cNvPr id="15" name="TextBox 14">
            <a:extLst>
              <a:ext uri="{FF2B5EF4-FFF2-40B4-BE49-F238E27FC236}">
                <a16:creationId xmlns:a16="http://schemas.microsoft.com/office/drawing/2014/main" id="{61FED08F-116F-1D4F-B612-A99B819CD93D}"/>
              </a:ext>
            </a:extLst>
          </p:cNvPr>
          <p:cNvSpPr txBox="1"/>
          <p:nvPr/>
        </p:nvSpPr>
        <p:spPr>
          <a:xfrm>
            <a:off x="4687263" y="1417638"/>
            <a:ext cx="2807279" cy="5040000"/>
          </a:xfrm>
          <a:prstGeom prst="rect">
            <a:avLst/>
          </a:prstGeom>
          <a:solidFill>
            <a:srgbClr val="E21776">
              <a:alpha val="75000"/>
            </a:srgbClr>
          </a:solidFill>
        </p:spPr>
        <p:txBody>
          <a:bodyPr wrap="square" lIns="54000" tIns="0" rIns="54000" bIns="0" rtlCol="0">
            <a:noAutofit/>
          </a:bodyPr>
          <a:lstStyle>
            <a:defPPr>
              <a:defRPr lang="en-US"/>
            </a:defPPr>
            <a:lvl1pPr marL="285750" indent="-285750">
              <a:buFont typeface="Arial" panose="020B0604020202020204" pitchFamily="34" charset="0"/>
              <a:buChar char="•"/>
              <a:defRPr sz="1600"/>
            </a:lvl1pPr>
          </a:lstStyle>
          <a:p>
            <a:endParaRPr lang="en-US" sz="1200" dirty="0">
              <a:solidFill>
                <a:schemeClr val="bg1"/>
              </a:solidFill>
              <a:latin typeface="Open Sans" pitchFamily="2" charset="0"/>
              <a:ea typeface="Open Sans" pitchFamily="2" charset="0"/>
              <a:cs typeface="Open Sans" pitchFamily="2" charset="0"/>
            </a:endParaRPr>
          </a:p>
          <a:p>
            <a:endParaRPr lang="en-US" sz="1200" dirty="0">
              <a:solidFill>
                <a:schemeClr val="bg1"/>
              </a:solidFill>
              <a:latin typeface="Open Sans" pitchFamily="2" charset="0"/>
              <a:ea typeface="Open Sans" pitchFamily="2" charset="0"/>
              <a:cs typeface="Open Sans" pitchFamily="2" charset="0"/>
            </a:endParaRPr>
          </a:p>
          <a:p>
            <a:endParaRPr lang="en-US" sz="1200" dirty="0">
              <a:solidFill>
                <a:schemeClr val="bg1"/>
              </a:solidFill>
              <a:latin typeface="Open Sans" pitchFamily="2" charset="0"/>
              <a:ea typeface="Open Sans" pitchFamily="2" charset="0"/>
              <a:cs typeface="Open Sans" pitchFamily="2" charset="0"/>
            </a:endParaRPr>
          </a:p>
          <a:p>
            <a:r>
              <a:rPr lang="en-US" sz="1200" b="1" dirty="0">
                <a:solidFill>
                  <a:schemeClr val="bg1"/>
                </a:solidFill>
                <a:effectLst>
                  <a:outerShdw blurRad="38100" dist="38100" dir="2700000" algn="tl">
                    <a:srgbClr val="000000">
                      <a:alpha val="43137"/>
                    </a:srgbClr>
                  </a:outerShdw>
                </a:effectLst>
                <a:latin typeface="Open Sans" pitchFamily="2" charset="0"/>
                <a:ea typeface="Open Sans" pitchFamily="2" charset="0"/>
                <a:cs typeface="Open Sans" pitchFamily="2" charset="0"/>
              </a:rPr>
              <a:t>70% </a:t>
            </a:r>
            <a:r>
              <a:rPr lang="en-US" sz="1200" dirty="0">
                <a:solidFill>
                  <a:schemeClr val="bg1"/>
                </a:solidFill>
                <a:effectLst>
                  <a:outerShdw blurRad="38100" dist="38100" dir="2700000" algn="tl">
                    <a:srgbClr val="000000">
                      <a:alpha val="43137"/>
                    </a:srgbClr>
                  </a:outerShdw>
                </a:effectLst>
                <a:latin typeface="Open Sans" pitchFamily="2" charset="0"/>
                <a:ea typeface="Open Sans" pitchFamily="2" charset="0"/>
                <a:cs typeface="Open Sans" pitchFamily="2" charset="0"/>
              </a:rPr>
              <a:t>expect to be unfairly denied employment opportunities</a:t>
            </a:r>
          </a:p>
          <a:p>
            <a:pPr marL="0" indent="0">
              <a:buNone/>
            </a:pPr>
            <a:endParaRPr lang="en-US" sz="1200" dirty="0">
              <a:solidFill>
                <a:schemeClr val="bg1"/>
              </a:solidFill>
              <a:effectLst>
                <a:outerShdw blurRad="38100" dist="38100" dir="2700000" algn="tl">
                  <a:srgbClr val="000000">
                    <a:alpha val="43137"/>
                  </a:srgbClr>
                </a:outerShdw>
              </a:effectLst>
              <a:latin typeface="Open Sans" pitchFamily="2" charset="0"/>
              <a:ea typeface="Open Sans" pitchFamily="2" charset="0"/>
              <a:cs typeface="Open Sans" pitchFamily="2" charset="0"/>
            </a:endParaRPr>
          </a:p>
          <a:p>
            <a:r>
              <a:rPr lang="en-US" sz="1200" b="1" dirty="0">
                <a:solidFill>
                  <a:schemeClr val="bg1"/>
                </a:solidFill>
                <a:effectLst>
                  <a:outerShdw blurRad="38100" dist="38100" dir="2700000" algn="tl">
                    <a:srgbClr val="000000">
                      <a:alpha val="43137"/>
                    </a:srgbClr>
                  </a:outerShdw>
                </a:effectLst>
                <a:latin typeface="Open Sans" pitchFamily="2" charset="0"/>
                <a:ea typeface="Open Sans" pitchFamily="2" charset="0"/>
                <a:cs typeface="Open Sans" pitchFamily="2" charset="0"/>
              </a:rPr>
              <a:t>74% </a:t>
            </a:r>
            <a:r>
              <a:rPr lang="en-US" sz="1200" dirty="0">
                <a:solidFill>
                  <a:schemeClr val="bg1"/>
                </a:solidFill>
                <a:effectLst>
                  <a:outerShdw blurRad="38100" dist="38100" dir="2700000" algn="tl">
                    <a:srgbClr val="000000">
                      <a:alpha val="43137"/>
                    </a:srgbClr>
                  </a:outerShdw>
                </a:effectLst>
                <a:latin typeface="Open Sans" pitchFamily="2" charset="0"/>
                <a:ea typeface="Open Sans" pitchFamily="2" charset="0"/>
                <a:cs typeface="Open Sans" pitchFamily="2" charset="0"/>
              </a:rPr>
              <a:t>expect to be treated unfairly at their place of work</a:t>
            </a:r>
          </a:p>
          <a:p>
            <a:pPr marL="214313" indent="-214313"/>
            <a:endParaRPr lang="en-US" sz="1200" dirty="0">
              <a:solidFill>
                <a:schemeClr val="bg1"/>
              </a:solidFill>
              <a:effectLst>
                <a:outerShdw blurRad="38100" dist="38100" dir="2700000" algn="tl">
                  <a:srgbClr val="000000">
                    <a:alpha val="43137"/>
                  </a:srgbClr>
                </a:outerShdw>
              </a:effectLst>
              <a:latin typeface="Open Sans" pitchFamily="2" charset="0"/>
              <a:ea typeface="Open Sans" pitchFamily="2" charset="0"/>
              <a:cs typeface="Open Sans" pitchFamily="2" charset="0"/>
            </a:endParaRPr>
          </a:p>
          <a:p>
            <a:r>
              <a:rPr lang="en-US" sz="1200" b="1" dirty="0">
                <a:solidFill>
                  <a:schemeClr val="bg1"/>
                </a:solidFill>
                <a:effectLst>
                  <a:outerShdw blurRad="38100" dist="38100" dir="2700000" algn="tl">
                    <a:srgbClr val="000000">
                      <a:alpha val="43137"/>
                    </a:srgbClr>
                  </a:outerShdw>
                </a:effectLst>
                <a:latin typeface="Open Sans" pitchFamily="2" charset="0"/>
                <a:ea typeface="Open Sans" pitchFamily="2" charset="0"/>
                <a:cs typeface="Open Sans" pitchFamily="2" charset="0"/>
              </a:rPr>
              <a:t>48% </a:t>
            </a:r>
            <a:r>
              <a:rPr lang="en-US" sz="1200" dirty="0">
                <a:solidFill>
                  <a:schemeClr val="bg1"/>
                </a:solidFill>
                <a:effectLst>
                  <a:outerShdw blurRad="38100" dist="38100" dir="2700000" algn="tl">
                    <a:srgbClr val="000000">
                      <a:alpha val="43137"/>
                    </a:srgbClr>
                  </a:outerShdw>
                </a:effectLst>
                <a:latin typeface="Open Sans" pitchFamily="2" charset="0"/>
                <a:ea typeface="Open Sans" pitchFamily="2" charset="0"/>
                <a:cs typeface="Open Sans" pitchFamily="2" charset="0"/>
              </a:rPr>
              <a:t>expect to be unfairly asked to leave</a:t>
            </a:r>
          </a:p>
          <a:p>
            <a:endParaRPr lang="en-US" sz="1200" dirty="0">
              <a:solidFill>
                <a:schemeClr val="bg1"/>
              </a:solidFill>
              <a:latin typeface="Open Sans" pitchFamily="2" charset="0"/>
              <a:ea typeface="Open Sans" pitchFamily="2" charset="0"/>
              <a:cs typeface="Open Sans" pitchFamily="2" charset="0"/>
            </a:endParaRPr>
          </a:p>
          <a:p>
            <a:endParaRPr lang="en-US" sz="1200" dirty="0">
              <a:solidFill>
                <a:schemeClr val="bg1"/>
              </a:solidFill>
              <a:latin typeface="Open Sans" pitchFamily="2" charset="0"/>
              <a:ea typeface="Open Sans" pitchFamily="2" charset="0"/>
              <a:cs typeface="Open Sans" pitchFamily="2" charset="0"/>
            </a:endParaRPr>
          </a:p>
          <a:p>
            <a:pPr marL="0" indent="0">
              <a:buNone/>
            </a:pPr>
            <a:endParaRPr lang="en-GB" sz="1200" dirty="0">
              <a:solidFill>
                <a:schemeClr val="bg1"/>
              </a:solidFill>
              <a:latin typeface="Open Sans" pitchFamily="2" charset="0"/>
              <a:ea typeface="Open Sans" pitchFamily="2" charset="0"/>
              <a:cs typeface="Open Sans" pitchFamily="2" charset="0"/>
            </a:endParaRPr>
          </a:p>
        </p:txBody>
      </p:sp>
      <p:sp>
        <p:nvSpPr>
          <p:cNvPr id="16" name="TextBox 15">
            <a:extLst>
              <a:ext uri="{FF2B5EF4-FFF2-40B4-BE49-F238E27FC236}">
                <a16:creationId xmlns:a16="http://schemas.microsoft.com/office/drawing/2014/main" id="{C183CEDC-AFB3-744B-9916-1A060F3ADAAA}"/>
              </a:ext>
            </a:extLst>
          </p:cNvPr>
          <p:cNvSpPr txBox="1"/>
          <p:nvPr/>
        </p:nvSpPr>
        <p:spPr>
          <a:xfrm>
            <a:off x="4687263" y="1601326"/>
            <a:ext cx="2807279" cy="230832"/>
          </a:xfrm>
          <a:prstGeom prst="rect">
            <a:avLst/>
          </a:prstGeom>
          <a:noFill/>
        </p:spPr>
        <p:txBody>
          <a:bodyPr wrap="square" lIns="0" tIns="0" rIns="0" bIns="0" rtlCol="0">
            <a:spAutoFit/>
          </a:bodyPr>
          <a:lstStyle/>
          <a:p>
            <a:pPr algn="ctr"/>
            <a:r>
              <a:rPr lang="en-US" sz="1500" b="1" dirty="0">
                <a:solidFill>
                  <a:schemeClr val="bg1"/>
                </a:solidFill>
                <a:effectLst>
                  <a:outerShdw blurRad="38100" dist="38100" dir="2700000" algn="tl">
                    <a:srgbClr val="000000">
                      <a:alpha val="43137"/>
                    </a:srgbClr>
                  </a:outerShdw>
                </a:effectLst>
                <a:latin typeface="Open Sans" pitchFamily="2" charset="0"/>
                <a:ea typeface="Open Sans" pitchFamily="2" charset="0"/>
                <a:cs typeface="Open Sans" pitchFamily="2" charset="0"/>
              </a:rPr>
              <a:t>Anticipation</a:t>
            </a:r>
          </a:p>
        </p:txBody>
      </p:sp>
      <p:sp>
        <p:nvSpPr>
          <p:cNvPr id="17" name="Rounded Rectangular Callout 16">
            <a:extLst>
              <a:ext uri="{FF2B5EF4-FFF2-40B4-BE49-F238E27FC236}">
                <a16:creationId xmlns:a16="http://schemas.microsoft.com/office/drawing/2014/main" id="{1E216C9E-A4C3-4F49-ABA2-AB24F63049DE}"/>
              </a:ext>
            </a:extLst>
          </p:cNvPr>
          <p:cNvSpPr/>
          <p:nvPr/>
        </p:nvSpPr>
        <p:spPr bwMode="ltGray">
          <a:xfrm>
            <a:off x="4799650" y="4614371"/>
            <a:ext cx="2582505" cy="1506795"/>
          </a:xfrm>
          <a:prstGeom prst="wedgeRoundRectCallout">
            <a:avLst>
              <a:gd name="adj1" fmla="val -9119"/>
              <a:gd name="adj2" fmla="val -73538"/>
              <a:gd name="adj3" fmla="val 16667"/>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1200" i="1" dirty="0">
                <a:solidFill>
                  <a:schemeClr val="tx1"/>
                </a:solidFill>
                <a:latin typeface="Open Sans" pitchFamily="2" charset="0"/>
                <a:ea typeface="Open Sans" pitchFamily="2" charset="0"/>
                <a:cs typeface="Open Sans" pitchFamily="2" charset="0"/>
              </a:rPr>
              <a:t>“I put extra pressure on myself and work much longer hours than anyone else to prove that I am worthy/able to be employed. I fully expect to go in most days to be fired or pulled up for issues with what I’m doing in my job.” </a:t>
            </a:r>
            <a:endParaRPr lang="en-US" sz="1200" i="1" dirty="0">
              <a:solidFill>
                <a:schemeClr val="tx1"/>
              </a:solidFill>
              <a:latin typeface="Open Sans" pitchFamily="2" charset="0"/>
              <a:ea typeface="Open Sans" pitchFamily="2" charset="0"/>
              <a:cs typeface="Open Sans" pitchFamily="2" charset="0"/>
            </a:endParaRPr>
          </a:p>
        </p:txBody>
      </p:sp>
      <p:sp>
        <p:nvSpPr>
          <p:cNvPr id="18" name="TextBox 17">
            <a:extLst>
              <a:ext uri="{FF2B5EF4-FFF2-40B4-BE49-F238E27FC236}">
                <a16:creationId xmlns:a16="http://schemas.microsoft.com/office/drawing/2014/main" id="{C853F0DA-4D5D-3144-8D65-BA0E9EA88053}"/>
              </a:ext>
            </a:extLst>
          </p:cNvPr>
          <p:cNvSpPr txBox="1"/>
          <p:nvPr/>
        </p:nvSpPr>
        <p:spPr>
          <a:xfrm>
            <a:off x="7625417" y="1417638"/>
            <a:ext cx="2807279" cy="5040000"/>
          </a:xfrm>
          <a:prstGeom prst="rect">
            <a:avLst/>
          </a:prstGeom>
          <a:solidFill>
            <a:srgbClr val="E21776"/>
          </a:solidFill>
        </p:spPr>
        <p:txBody>
          <a:bodyPr wrap="square" lIns="54000" tIns="0" rIns="54000" bIns="0" rtlCol="0">
            <a:noAutofit/>
          </a:bodyPr>
          <a:lstStyle>
            <a:defPPr>
              <a:defRPr lang="en-US"/>
            </a:defPPr>
            <a:lvl1pPr marL="285750" indent="-285750">
              <a:buFont typeface="Arial" panose="020B0604020202020204" pitchFamily="34" charset="0"/>
              <a:buChar char="•"/>
              <a:defRPr sz="1600"/>
            </a:lvl1pPr>
          </a:lstStyle>
          <a:p>
            <a:endParaRPr lang="en-US" sz="1200" dirty="0">
              <a:solidFill>
                <a:schemeClr val="bg1"/>
              </a:solidFill>
              <a:latin typeface="Open Sans" pitchFamily="2" charset="0"/>
              <a:ea typeface="Open Sans" pitchFamily="2" charset="0"/>
              <a:cs typeface="Open Sans" pitchFamily="2" charset="0"/>
            </a:endParaRPr>
          </a:p>
          <a:p>
            <a:endParaRPr lang="en-US" sz="1200" dirty="0">
              <a:solidFill>
                <a:schemeClr val="bg1"/>
              </a:solidFill>
              <a:latin typeface="Open Sans" pitchFamily="2" charset="0"/>
              <a:ea typeface="Open Sans" pitchFamily="2" charset="0"/>
              <a:cs typeface="Open Sans" pitchFamily="2" charset="0"/>
            </a:endParaRPr>
          </a:p>
          <a:p>
            <a:endParaRPr lang="en-US" sz="1200" dirty="0">
              <a:solidFill>
                <a:schemeClr val="bg1"/>
              </a:solidFill>
              <a:effectLst>
                <a:outerShdw blurRad="38100" dist="38100" dir="2700000" algn="tl">
                  <a:srgbClr val="000000">
                    <a:alpha val="43137"/>
                  </a:srgbClr>
                </a:outerShdw>
              </a:effectLst>
              <a:latin typeface="Open Sans" pitchFamily="2" charset="0"/>
              <a:ea typeface="Open Sans" pitchFamily="2" charset="0"/>
              <a:cs typeface="Open Sans" pitchFamily="2" charset="0"/>
            </a:endParaRPr>
          </a:p>
          <a:p>
            <a:pPr marL="214313" indent="-214313"/>
            <a:r>
              <a:rPr lang="en-US" sz="1200" b="1" dirty="0">
                <a:solidFill>
                  <a:schemeClr val="bg1"/>
                </a:solidFill>
                <a:effectLst>
                  <a:outerShdw blurRad="38100" dist="38100" dir="2700000" algn="tl">
                    <a:srgbClr val="000000">
                      <a:alpha val="43137"/>
                    </a:srgbClr>
                  </a:outerShdw>
                </a:effectLst>
                <a:latin typeface="Open Sans" pitchFamily="2" charset="0"/>
                <a:ea typeface="Open Sans" pitchFamily="2" charset="0"/>
                <a:cs typeface="Open Sans" pitchFamily="2" charset="0"/>
              </a:rPr>
              <a:t>85% </a:t>
            </a:r>
            <a:r>
              <a:rPr lang="en-US" sz="1200" dirty="0">
                <a:solidFill>
                  <a:schemeClr val="bg1"/>
                </a:solidFill>
                <a:effectLst>
                  <a:outerShdw blurRad="38100" dist="38100" dir="2700000" algn="tl">
                    <a:srgbClr val="000000">
                      <a:alpha val="43137"/>
                    </a:srgbClr>
                  </a:outerShdw>
                </a:effectLst>
                <a:latin typeface="Open Sans" pitchFamily="2" charset="0"/>
                <a:ea typeface="Open Sans" pitchFamily="2" charset="0"/>
                <a:cs typeface="Open Sans" pitchFamily="2" charset="0"/>
              </a:rPr>
              <a:t>have stopped themselves from applying for employment </a:t>
            </a:r>
            <a:r>
              <a:rPr lang="en-US" sz="1200" dirty="0" smtClean="0">
                <a:solidFill>
                  <a:schemeClr val="bg1"/>
                </a:solidFill>
                <a:effectLst>
                  <a:outerShdw blurRad="38100" dist="38100" dir="2700000" algn="tl">
                    <a:srgbClr val="000000">
                      <a:alpha val="43137"/>
                    </a:srgbClr>
                  </a:outerShdw>
                </a:effectLst>
                <a:latin typeface="Open Sans" pitchFamily="2" charset="0"/>
                <a:ea typeface="Open Sans" pitchFamily="2" charset="0"/>
                <a:cs typeface="Open Sans" pitchFamily="2" charset="0"/>
              </a:rPr>
              <a:t>opportunities</a:t>
            </a:r>
          </a:p>
          <a:p>
            <a:pPr marL="214313" indent="-214313"/>
            <a:endParaRPr lang="en-US" sz="1200" dirty="0">
              <a:solidFill>
                <a:schemeClr val="bg1"/>
              </a:solidFill>
              <a:effectLst>
                <a:outerShdw blurRad="38100" dist="38100" dir="2700000" algn="tl">
                  <a:srgbClr val="000000">
                    <a:alpha val="43137"/>
                  </a:srgbClr>
                </a:outerShdw>
              </a:effectLst>
              <a:latin typeface="Open Sans" pitchFamily="2" charset="0"/>
              <a:ea typeface="Open Sans" pitchFamily="2" charset="0"/>
              <a:cs typeface="Open Sans" pitchFamily="2" charset="0"/>
            </a:endParaRPr>
          </a:p>
          <a:p>
            <a:pPr marL="214313" indent="-214313"/>
            <a:r>
              <a:rPr lang="en-US" sz="1200" b="1" dirty="0">
                <a:solidFill>
                  <a:schemeClr val="bg1"/>
                </a:solidFill>
                <a:effectLst>
                  <a:outerShdw blurRad="38100" dist="38100" dir="2700000" algn="tl">
                    <a:srgbClr val="000000">
                      <a:alpha val="43137"/>
                    </a:srgbClr>
                  </a:outerShdw>
                </a:effectLst>
                <a:latin typeface="Open Sans" pitchFamily="2" charset="0"/>
                <a:ea typeface="Open Sans" pitchFamily="2" charset="0"/>
                <a:cs typeface="Open Sans" pitchFamily="2" charset="0"/>
              </a:rPr>
              <a:t>75% </a:t>
            </a:r>
            <a:r>
              <a:rPr lang="en-US" sz="1200" dirty="0">
                <a:solidFill>
                  <a:schemeClr val="bg1"/>
                </a:solidFill>
                <a:effectLst>
                  <a:outerShdw blurRad="38100" dist="38100" dir="2700000" algn="tl">
                    <a:srgbClr val="000000">
                      <a:alpha val="43137"/>
                    </a:srgbClr>
                  </a:outerShdw>
                </a:effectLst>
                <a:latin typeface="Open Sans" pitchFamily="2" charset="0"/>
                <a:ea typeface="Open Sans" pitchFamily="2" charset="0"/>
                <a:cs typeface="Open Sans" pitchFamily="2" charset="0"/>
              </a:rPr>
              <a:t>have stopped themselves from discussing their mental illness needs and experiences at </a:t>
            </a:r>
            <a:r>
              <a:rPr lang="en-US" sz="1200" dirty="0" smtClean="0">
                <a:solidFill>
                  <a:schemeClr val="bg1"/>
                </a:solidFill>
                <a:effectLst>
                  <a:outerShdw blurRad="38100" dist="38100" dir="2700000" algn="tl">
                    <a:srgbClr val="000000">
                      <a:alpha val="43137"/>
                    </a:srgbClr>
                  </a:outerShdw>
                </a:effectLst>
                <a:latin typeface="Open Sans" pitchFamily="2" charset="0"/>
                <a:ea typeface="Open Sans" pitchFamily="2" charset="0"/>
                <a:cs typeface="Open Sans" pitchFamily="2" charset="0"/>
              </a:rPr>
              <a:t>work</a:t>
            </a:r>
          </a:p>
          <a:p>
            <a:pPr marL="214313" indent="-214313"/>
            <a:endParaRPr lang="en-US" sz="1200" dirty="0">
              <a:solidFill>
                <a:schemeClr val="bg1"/>
              </a:solidFill>
              <a:effectLst>
                <a:outerShdw blurRad="38100" dist="38100" dir="2700000" algn="tl">
                  <a:srgbClr val="000000">
                    <a:alpha val="43137"/>
                  </a:srgbClr>
                </a:outerShdw>
              </a:effectLst>
              <a:latin typeface="Open Sans" pitchFamily="2" charset="0"/>
              <a:ea typeface="Open Sans" pitchFamily="2" charset="0"/>
              <a:cs typeface="Open Sans" pitchFamily="2" charset="0"/>
            </a:endParaRPr>
          </a:p>
          <a:p>
            <a:pPr marL="214313" indent="-214313"/>
            <a:r>
              <a:rPr lang="en-US" sz="1200" b="1" dirty="0">
                <a:solidFill>
                  <a:schemeClr val="bg1"/>
                </a:solidFill>
                <a:effectLst>
                  <a:outerShdw blurRad="38100" dist="38100" dir="2700000" algn="tl">
                    <a:srgbClr val="000000">
                      <a:alpha val="43137"/>
                    </a:srgbClr>
                  </a:outerShdw>
                </a:effectLst>
                <a:latin typeface="Open Sans" pitchFamily="2" charset="0"/>
                <a:ea typeface="Open Sans" pitchFamily="2" charset="0"/>
                <a:cs typeface="Open Sans" pitchFamily="2" charset="0"/>
              </a:rPr>
              <a:t>45% </a:t>
            </a:r>
            <a:r>
              <a:rPr lang="en-US" sz="1200" dirty="0">
                <a:solidFill>
                  <a:schemeClr val="bg1"/>
                </a:solidFill>
                <a:effectLst>
                  <a:outerShdw blurRad="38100" dist="38100" dir="2700000" algn="tl">
                    <a:srgbClr val="000000">
                      <a:alpha val="43137"/>
                    </a:srgbClr>
                  </a:outerShdw>
                </a:effectLst>
                <a:latin typeface="Open Sans" pitchFamily="2" charset="0"/>
                <a:ea typeface="Open Sans" pitchFamily="2" charset="0"/>
                <a:cs typeface="Open Sans" pitchFamily="2" charset="0"/>
              </a:rPr>
              <a:t>have resigned or left employment before they were </a:t>
            </a:r>
            <a:r>
              <a:rPr lang="en-US" sz="1200" dirty="0" smtClean="0">
                <a:solidFill>
                  <a:schemeClr val="bg1"/>
                </a:solidFill>
                <a:effectLst>
                  <a:outerShdw blurRad="38100" dist="38100" dir="2700000" algn="tl">
                    <a:srgbClr val="000000">
                      <a:alpha val="43137"/>
                    </a:srgbClr>
                  </a:outerShdw>
                </a:effectLst>
                <a:latin typeface="Open Sans" pitchFamily="2" charset="0"/>
                <a:ea typeface="Open Sans" pitchFamily="2" charset="0"/>
                <a:cs typeface="Open Sans" pitchFamily="2" charset="0"/>
              </a:rPr>
              <a:t>ready</a:t>
            </a:r>
          </a:p>
          <a:p>
            <a:pPr marL="214313" indent="-214313"/>
            <a:endParaRPr lang="en-US" sz="1200" dirty="0">
              <a:solidFill>
                <a:schemeClr val="bg1"/>
              </a:solidFill>
              <a:effectLst>
                <a:outerShdw blurRad="38100" dist="38100" dir="2700000" algn="tl">
                  <a:srgbClr val="000000">
                    <a:alpha val="43137"/>
                  </a:srgbClr>
                </a:outerShdw>
              </a:effectLst>
              <a:latin typeface="Open Sans" pitchFamily="2" charset="0"/>
              <a:ea typeface="Open Sans" pitchFamily="2" charset="0"/>
              <a:cs typeface="Open Sans" pitchFamily="2" charset="0"/>
            </a:endParaRPr>
          </a:p>
          <a:p>
            <a:pPr marL="214313" indent="-214313"/>
            <a:r>
              <a:rPr lang="en-US" sz="1200" b="1" dirty="0">
                <a:solidFill>
                  <a:schemeClr val="bg1"/>
                </a:solidFill>
                <a:effectLst>
                  <a:outerShdw blurRad="38100" dist="38100" dir="2700000" algn="tl">
                    <a:srgbClr val="000000">
                      <a:alpha val="43137"/>
                    </a:srgbClr>
                  </a:outerShdw>
                </a:effectLst>
                <a:latin typeface="Open Sans" pitchFamily="2" charset="0"/>
                <a:ea typeface="Open Sans" pitchFamily="2" charset="0"/>
                <a:cs typeface="Open Sans" pitchFamily="2" charset="0"/>
              </a:rPr>
              <a:t>64% </a:t>
            </a:r>
            <a:r>
              <a:rPr lang="en-US" sz="1200" dirty="0">
                <a:solidFill>
                  <a:schemeClr val="bg1"/>
                </a:solidFill>
                <a:effectLst>
                  <a:outerShdw blurRad="38100" dist="38100" dir="2700000" algn="tl">
                    <a:srgbClr val="000000">
                      <a:alpha val="43137"/>
                    </a:srgbClr>
                  </a:outerShdw>
                </a:effectLst>
                <a:latin typeface="Open Sans" pitchFamily="2" charset="0"/>
                <a:ea typeface="Open Sans" pitchFamily="2" charset="0"/>
                <a:cs typeface="Open Sans" pitchFamily="2" charset="0"/>
              </a:rPr>
              <a:t>stopped themselves from asking for flexible work arrangements or other reasonable adjustments </a:t>
            </a:r>
          </a:p>
          <a:p>
            <a:endParaRPr lang="en-US" sz="1200" dirty="0">
              <a:solidFill>
                <a:schemeClr val="bg1"/>
              </a:solidFill>
              <a:latin typeface="Open Sans" pitchFamily="2" charset="0"/>
              <a:ea typeface="Open Sans" pitchFamily="2" charset="0"/>
              <a:cs typeface="Open Sans" pitchFamily="2" charset="0"/>
            </a:endParaRPr>
          </a:p>
          <a:p>
            <a:endParaRPr lang="en-US" sz="1200" dirty="0">
              <a:solidFill>
                <a:schemeClr val="bg1"/>
              </a:solidFill>
              <a:latin typeface="Open Sans" pitchFamily="2" charset="0"/>
              <a:ea typeface="Open Sans" pitchFamily="2" charset="0"/>
              <a:cs typeface="Open Sans" pitchFamily="2" charset="0"/>
            </a:endParaRPr>
          </a:p>
          <a:p>
            <a:pPr marL="0" indent="0">
              <a:buNone/>
            </a:pPr>
            <a:endParaRPr lang="en-GB" sz="1200" dirty="0">
              <a:solidFill>
                <a:schemeClr val="bg1"/>
              </a:solidFill>
              <a:latin typeface="Open Sans" pitchFamily="2" charset="0"/>
              <a:ea typeface="Open Sans" pitchFamily="2" charset="0"/>
              <a:cs typeface="Open Sans" pitchFamily="2" charset="0"/>
            </a:endParaRPr>
          </a:p>
        </p:txBody>
      </p:sp>
      <p:sp>
        <p:nvSpPr>
          <p:cNvPr id="19" name="TextBox 18">
            <a:extLst>
              <a:ext uri="{FF2B5EF4-FFF2-40B4-BE49-F238E27FC236}">
                <a16:creationId xmlns:a16="http://schemas.microsoft.com/office/drawing/2014/main" id="{F4672D5F-C590-5C48-A1CC-F4167B56DB05}"/>
              </a:ext>
            </a:extLst>
          </p:cNvPr>
          <p:cNvSpPr txBox="1"/>
          <p:nvPr/>
        </p:nvSpPr>
        <p:spPr>
          <a:xfrm>
            <a:off x="7625417" y="1601326"/>
            <a:ext cx="2807279" cy="230832"/>
          </a:xfrm>
          <a:prstGeom prst="rect">
            <a:avLst/>
          </a:prstGeom>
          <a:noFill/>
        </p:spPr>
        <p:txBody>
          <a:bodyPr wrap="square" lIns="0" tIns="0" rIns="0" bIns="0" rtlCol="0">
            <a:spAutoFit/>
          </a:bodyPr>
          <a:lstStyle/>
          <a:p>
            <a:pPr algn="ctr"/>
            <a:r>
              <a:rPr lang="en-US" sz="1500" b="1" dirty="0">
                <a:solidFill>
                  <a:schemeClr val="bg1"/>
                </a:solidFill>
                <a:effectLst>
                  <a:outerShdw blurRad="38100" dist="38100" dir="2700000" algn="tl">
                    <a:srgbClr val="000000">
                      <a:alpha val="43137"/>
                    </a:srgbClr>
                  </a:outerShdw>
                </a:effectLst>
                <a:latin typeface="Open Sans" pitchFamily="2" charset="0"/>
                <a:ea typeface="Open Sans" pitchFamily="2" charset="0"/>
                <a:cs typeface="Open Sans" pitchFamily="2" charset="0"/>
              </a:rPr>
              <a:t>Withdrawal</a:t>
            </a:r>
          </a:p>
        </p:txBody>
      </p:sp>
      <p:sp>
        <p:nvSpPr>
          <p:cNvPr id="20" name="Rounded Rectangular Callout 19">
            <a:extLst>
              <a:ext uri="{FF2B5EF4-FFF2-40B4-BE49-F238E27FC236}">
                <a16:creationId xmlns:a16="http://schemas.microsoft.com/office/drawing/2014/main" id="{06A21BCF-750C-4558-1B2C-207A320C0263}"/>
              </a:ext>
            </a:extLst>
          </p:cNvPr>
          <p:cNvSpPr/>
          <p:nvPr/>
        </p:nvSpPr>
        <p:spPr bwMode="ltGray">
          <a:xfrm>
            <a:off x="7720052" y="5635927"/>
            <a:ext cx="2609171" cy="485239"/>
          </a:xfrm>
          <a:prstGeom prst="wedgeRoundRectCallout">
            <a:avLst>
              <a:gd name="adj1" fmla="val 41790"/>
              <a:gd name="adj2" fmla="val -136399"/>
              <a:gd name="adj3" fmla="val 16667"/>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1200" i="1" dirty="0">
                <a:solidFill>
                  <a:schemeClr val="tx1"/>
                </a:solidFill>
                <a:latin typeface="Open Sans" pitchFamily="2" charset="0"/>
                <a:ea typeface="Open Sans" pitchFamily="2" charset="0"/>
                <a:cs typeface="Open Sans" pitchFamily="2" charset="0"/>
              </a:rPr>
              <a:t>“The end result was that I lost my job, confidence and self-respect.” </a:t>
            </a:r>
            <a:endParaRPr lang="en-US" sz="1200" i="1" dirty="0">
              <a:solidFill>
                <a:schemeClr val="tx1"/>
              </a:solidFill>
              <a:latin typeface="Open Sans" pitchFamily="2" charset="0"/>
              <a:ea typeface="Open Sans" pitchFamily="2" charset="0"/>
              <a:cs typeface="Open Sans" pitchFamily="2" charset="0"/>
            </a:endParaRPr>
          </a:p>
        </p:txBody>
      </p:sp>
      <p:sp>
        <p:nvSpPr>
          <p:cNvPr id="21" name="Rounded Rectangular Callout 20">
            <a:extLst>
              <a:ext uri="{FF2B5EF4-FFF2-40B4-BE49-F238E27FC236}">
                <a16:creationId xmlns:a16="http://schemas.microsoft.com/office/drawing/2014/main" id="{2AE62CB8-8869-4242-8CFD-36BEBF55FFFE}"/>
              </a:ext>
            </a:extLst>
          </p:cNvPr>
          <p:cNvSpPr/>
          <p:nvPr/>
        </p:nvSpPr>
        <p:spPr bwMode="ltGray">
          <a:xfrm>
            <a:off x="1933025" y="4818682"/>
            <a:ext cx="2439448" cy="1302484"/>
          </a:xfrm>
          <a:prstGeom prst="wedgeRoundRectCallout">
            <a:avLst>
              <a:gd name="adj1" fmla="val -53475"/>
              <a:gd name="adj2" fmla="val -38280"/>
              <a:gd name="adj3" fmla="val 16667"/>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1200" i="1" dirty="0">
                <a:solidFill>
                  <a:schemeClr val="tx1"/>
                </a:solidFill>
                <a:latin typeface="Open Sans" pitchFamily="2" charset="0"/>
                <a:ea typeface="Open Sans" pitchFamily="2" charset="0"/>
                <a:cs typeface="Open Sans" pitchFamily="2" charset="0"/>
              </a:rPr>
              <a:t>“My manager has been very judgemental of one of our sales assistant’s mental health struggles, and as a result I haven’t told anyone about my specific diagnosis/symptoms.” </a:t>
            </a:r>
            <a:endParaRPr lang="en-US" sz="1200" i="1" dirty="0">
              <a:solidFill>
                <a:schemeClr val="tx1"/>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972368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274638"/>
            <a:ext cx="11258166" cy="1143000"/>
          </a:xfrm>
          <a:prstGeom prst="rect">
            <a:avLst/>
          </a:prstGeom>
        </p:spPr>
        <p:txBody>
          <a:bodyPr/>
          <a:lstStyle>
            <a:lvl1pPr algn="ctr" defTabSz="857250" rtl="0" eaLnBrk="1" latinLnBrk="0" hangingPunct="1">
              <a:spcBef>
                <a:spcPct val="0"/>
              </a:spcBef>
              <a:buNone/>
              <a:defRPr sz="4125" kern="1200">
                <a:solidFill>
                  <a:schemeClr val="tx1"/>
                </a:solidFill>
                <a:latin typeface="+mj-lt"/>
                <a:ea typeface="+mj-ea"/>
                <a:cs typeface="+mj-cs"/>
              </a:defRPr>
            </a:lvl1pPr>
          </a:lstStyle>
          <a:p>
            <a:pPr lvl="0">
              <a:defRPr/>
            </a:pPr>
            <a:r>
              <a:rPr lang="en-GB" sz="4000"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       The impact for employers…</a:t>
            </a:r>
            <a:endParaRPr lang="en-GB" sz="4000" b="1" dirty="0">
              <a:solidFill>
                <a:prstClr val="black"/>
              </a:solidFill>
              <a:latin typeface="Calibri"/>
            </a:endParaRPr>
          </a:p>
        </p:txBody>
      </p:sp>
      <p:sp>
        <p:nvSpPr>
          <p:cNvPr id="8" name="Content Placeholder 2"/>
          <p:cNvSpPr txBox="1">
            <a:spLocks/>
          </p:cNvSpPr>
          <p:nvPr/>
        </p:nvSpPr>
        <p:spPr>
          <a:xfrm>
            <a:off x="457200" y="1600200"/>
            <a:ext cx="11258166" cy="4525963"/>
          </a:xfrm>
          <a:prstGeom prst="rect">
            <a:avLst/>
          </a:prstGeom>
        </p:spPr>
        <p:txBody>
          <a:bodyPr/>
          <a:lst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a:lstStyle>
          <a:p>
            <a:pPr marL="0" lvl="0" indent="0">
              <a:buNone/>
              <a:defRPr/>
            </a:pPr>
            <a:r>
              <a:rPr lang="en-GB" sz="28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Fear of </a:t>
            </a:r>
            <a:r>
              <a:rPr lang="en-GB" sz="2800"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stigma and discrimination at work</a:t>
            </a:r>
            <a:r>
              <a:rPr lang="en-GB" sz="28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a:t>
            </a:r>
          </a:p>
          <a:p>
            <a:pPr marL="0" lvl="0" indent="0">
              <a:buNone/>
              <a:defRPr/>
            </a:pPr>
            <a:endParaRPr lang="en-GB" sz="14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a:defRPr/>
            </a:pPr>
            <a:r>
              <a:rPr lang="en-GB" sz="26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Results in increased long term sickness absence</a:t>
            </a:r>
            <a:endParaRPr lang="en-GB" sz="2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a:defRPr/>
            </a:pPr>
            <a:r>
              <a:rPr lang="en-GB" sz="2600" dirty="0">
                <a:solidFill>
                  <a:prstClr val="black"/>
                </a:solidFill>
                <a:latin typeface="Open Sans" panose="020B0606030504020204" pitchFamily="34" charset="0"/>
                <a:ea typeface="Open Sans" panose="020B0606030504020204" pitchFamily="34" charset="0"/>
                <a:cs typeface="Open Sans" panose="020B0606030504020204" pitchFamily="34" charset="0"/>
              </a:rPr>
              <a:t>Gets in the way of retaining staff (i.e. existing knowledge and expertise)</a:t>
            </a:r>
          </a:p>
          <a:p>
            <a:pPr lvl="0">
              <a:defRPr/>
            </a:pPr>
            <a:r>
              <a:rPr lang="en-GB" sz="2600" dirty="0">
                <a:solidFill>
                  <a:prstClr val="black"/>
                </a:solidFill>
                <a:latin typeface="Open Sans" panose="020B0606030504020204" pitchFamily="34" charset="0"/>
                <a:ea typeface="Open Sans" panose="020B0606030504020204" pitchFamily="34" charset="0"/>
                <a:cs typeface="Open Sans" panose="020B0606030504020204" pitchFamily="34" charset="0"/>
              </a:rPr>
              <a:t>Could impact on quality of services to clients (and </a:t>
            </a:r>
            <a:r>
              <a:rPr lang="en-GB" sz="26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relationships)</a:t>
            </a:r>
          </a:p>
          <a:p>
            <a:pPr lvl="0">
              <a:defRPr/>
            </a:pPr>
            <a:r>
              <a:rPr lang="en-GB" sz="26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Cost </a:t>
            </a:r>
            <a:r>
              <a:rPr lang="en-GB" sz="2600" dirty="0">
                <a:solidFill>
                  <a:prstClr val="black"/>
                </a:solidFill>
                <a:latin typeface="Open Sans" panose="020B0606030504020204" pitchFamily="34" charset="0"/>
                <a:ea typeface="Open Sans" panose="020B0606030504020204" pitchFamily="34" charset="0"/>
                <a:cs typeface="Open Sans" panose="020B0606030504020204" pitchFamily="34" charset="0"/>
              </a:rPr>
              <a:t>to employers of poor mental health increased to £56bn in 2020-21 (£45bn in 2019</a:t>
            </a:r>
            <a:r>
              <a:rPr lang="en-GB" sz="26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a:t>
            </a:r>
          </a:p>
          <a:p>
            <a:pPr lvl="0">
              <a:defRPr/>
            </a:pPr>
            <a:r>
              <a:rPr lang="en-GB" sz="2600" dirty="0" err="1" smtClean="0">
                <a:latin typeface="Open Sans" panose="020B0606030504020204" pitchFamily="34" charset="0"/>
                <a:ea typeface="Open Sans" panose="020B0606030504020204" pitchFamily="34" charset="0"/>
                <a:cs typeface="Open Sans" panose="020B0606030504020204" pitchFamily="34" charset="0"/>
              </a:rPr>
              <a:t>Presenteeism</a:t>
            </a:r>
            <a:r>
              <a:rPr lang="en-GB" sz="2600" dirty="0" smtClean="0">
                <a:latin typeface="Open Sans" panose="020B0606030504020204" pitchFamily="34" charset="0"/>
                <a:ea typeface="Open Sans" panose="020B0606030504020204" pitchFamily="34" charset="0"/>
                <a:cs typeface="Open Sans" panose="020B0606030504020204" pitchFamily="34" charset="0"/>
              </a:rPr>
              <a:t> </a:t>
            </a:r>
            <a:r>
              <a:rPr lang="en-GB" sz="2600" dirty="0">
                <a:latin typeface="Open Sans" panose="020B0606030504020204" pitchFamily="34" charset="0"/>
                <a:ea typeface="Open Sans" panose="020B0606030504020204" pitchFamily="34" charset="0"/>
                <a:cs typeface="Open Sans" panose="020B0606030504020204" pitchFamily="34" charset="0"/>
              </a:rPr>
              <a:t>from mental ill-health alone costs the UK economy £15.1bn a year, almost 2x the cost of actual absence from work.</a:t>
            </a:r>
          </a:p>
          <a:p>
            <a:pPr lvl="0">
              <a:defRPr/>
            </a:pPr>
            <a:endParaRPr lang="en-GB" sz="24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lvl="0" indent="0">
              <a:buNone/>
              <a:defRPr/>
            </a:pPr>
            <a:endParaRPr lang="en-GB" sz="24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45378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EHRC Theme Colours">
      <a:dk1>
        <a:sysClr val="windowText" lastClr="000000"/>
      </a:dk1>
      <a:lt1>
        <a:sysClr val="window" lastClr="FFFFFF"/>
      </a:lt1>
      <a:dk2>
        <a:srgbClr val="0B4E60"/>
      </a:dk2>
      <a:lt2>
        <a:srgbClr val="E3E6EB"/>
      </a:lt2>
      <a:accent1>
        <a:srgbClr val="0B4E60"/>
      </a:accent1>
      <a:accent2>
        <a:srgbClr val="009C98"/>
      </a:accent2>
      <a:accent3>
        <a:srgbClr val="7DCAC7"/>
      </a:accent3>
      <a:accent4>
        <a:srgbClr val="00413C"/>
      </a:accent4>
      <a:accent5>
        <a:srgbClr val="64A230"/>
      </a:accent5>
      <a:accent6>
        <a:srgbClr val="F4AACC"/>
      </a:accent6>
      <a:hlink>
        <a:srgbClr val="00413C"/>
      </a:hlink>
      <a:folHlink>
        <a:srgbClr val="009C98"/>
      </a:folHlink>
    </a:clrScheme>
    <a:fontScheme name="EHRC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E4CA0681-30D7-43F7-B021-F0F6D50058F1}" vid="{CB8C52E2-E8CC-4DB6-8F8D-CC029B012F7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6117d71f-0841-4d19-85bf-03342c42f5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FB8BEB920CE6649ACBCE19C2D86EF9C" ma:contentTypeVersion="15" ma:contentTypeDescription="Create a new document." ma:contentTypeScope="" ma:versionID="2f33865defd726cc9d04323e50938d9c">
  <xsd:schema xmlns:xsd="http://www.w3.org/2001/XMLSchema" xmlns:xs="http://www.w3.org/2001/XMLSchema" xmlns:p="http://schemas.microsoft.com/office/2006/metadata/properties" xmlns:ns3="6117d71f-0841-4d19-85bf-03342c42f5b7" xmlns:ns4="790826e3-c8bf-4f12-a874-cfff5542726b" targetNamespace="http://schemas.microsoft.com/office/2006/metadata/properties" ma:root="true" ma:fieldsID="f24cb9801fde777c12ee4e8fc8359d6e" ns3:_="" ns4:_="">
    <xsd:import namespace="6117d71f-0841-4d19-85bf-03342c42f5b7"/>
    <xsd:import namespace="790826e3-c8bf-4f12-a874-cfff5542726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7d71f-0841-4d19-85bf-03342c42f5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0826e3-c8bf-4f12-a874-cfff5542726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672025-6761-4CF6-8F14-F04B084FB784}">
  <ds:schemaRefs>
    <ds:schemaRef ds:uri="http://schemas.microsoft.com/sharepoint/v3/contenttype/forms"/>
  </ds:schemaRefs>
</ds:datastoreItem>
</file>

<file path=customXml/itemProps2.xml><?xml version="1.0" encoding="utf-8"?>
<ds:datastoreItem xmlns:ds="http://schemas.openxmlformats.org/officeDocument/2006/customXml" ds:itemID="{EC8CECD5-EA98-429D-AACD-B5935ABCC59D}">
  <ds:schemaRefs>
    <ds:schemaRef ds:uri="http://purl.org/dc/elements/1.1/"/>
    <ds:schemaRef ds:uri="http://schemas.microsoft.com/office/2006/metadata/properties"/>
    <ds:schemaRef ds:uri="6117d71f-0841-4d19-85bf-03342c42f5b7"/>
    <ds:schemaRef ds:uri="790826e3-c8bf-4f12-a874-cfff5542726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E5F25938-BBDE-4FCA-9036-CF3555C344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17d71f-0841-4d19-85bf-03342c42f5b7"/>
    <ds:schemaRef ds:uri="790826e3-c8bf-4f12-a874-cfff554272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1619</TotalTime>
  <Words>4164</Words>
  <Application>Microsoft Office PowerPoint</Application>
  <PresentationFormat>Widescreen</PresentationFormat>
  <Paragraphs>317</Paragraphs>
  <Slides>26</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Calibri</vt:lpstr>
      <vt:lpstr>Calibri Light</vt:lpstr>
      <vt:lpstr>Open Sans</vt:lpstr>
      <vt:lpstr>Open Sans Semibold</vt:lpstr>
      <vt:lpstr>Symbol</vt:lpstr>
      <vt:lpstr>Times New Roman</vt:lpstr>
      <vt:lpstr>Office Theme</vt:lpstr>
      <vt:lpstr>1_Office Theme</vt:lpstr>
      <vt:lpstr>Mental health inclusion at work: What does it really mean?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Thinking about intersectionality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SAMH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Cochrane, Senior Communications Officer - 'see me'</dc:creator>
  <cp:lastModifiedBy>Rachel Bottomley, Improvement Officer</cp:lastModifiedBy>
  <cp:revision>84</cp:revision>
  <dcterms:created xsi:type="dcterms:W3CDTF">2023-03-14T12:03:56Z</dcterms:created>
  <dcterms:modified xsi:type="dcterms:W3CDTF">2023-09-27T18:21:50Z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0x010100DFB8BEB920CE6649ACBCE19C2D86EF9C</vt:lpwstr>
  </property>
</Properties>
</file>