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6"/>
  </p:notesMasterIdLst>
  <p:sldIdLst>
    <p:sldId id="256" r:id="rId5"/>
    <p:sldId id="347" r:id="rId6"/>
    <p:sldId id="345" r:id="rId7"/>
    <p:sldId id="257" r:id="rId8"/>
    <p:sldId id="371" r:id="rId9"/>
    <p:sldId id="259" r:id="rId10"/>
    <p:sldId id="356" r:id="rId11"/>
    <p:sldId id="359" r:id="rId12"/>
    <p:sldId id="258" r:id="rId13"/>
    <p:sldId id="352" r:id="rId14"/>
    <p:sldId id="360" r:id="rId15"/>
    <p:sldId id="362" r:id="rId16"/>
    <p:sldId id="372" r:id="rId17"/>
    <p:sldId id="368" r:id="rId18"/>
    <p:sldId id="365" r:id="rId19"/>
    <p:sldId id="353" r:id="rId20"/>
    <p:sldId id="370" r:id="rId21"/>
    <p:sldId id="349" r:id="rId22"/>
    <p:sldId id="358" r:id="rId23"/>
    <p:sldId id="367" r:id="rId24"/>
    <p:sldId id="277"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C98CFA-4D4E-553C-532F-58449EF4F4B9}" v="15" dt="2024-09-25T08:27:18.901"/>
    <p1510:client id="{57562045-1360-A5CC-A5E2-32B1B68B18AC}" v="3" dt="2024-09-26T08:16:12.61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C65BA2-2982-4EDC-B0E5-357FDF958046}" type="datetimeFigureOut">
              <a:t>10/7/2024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A44BF2-1C07-40E3-83EE-5E756F93FAD8}" type="slidenum">
              <a:t>‹#›</a:t>
            </a:fld>
            <a:endParaRPr lang="en-US"/>
          </a:p>
        </p:txBody>
      </p:sp>
    </p:spTree>
    <p:extLst>
      <p:ext uri="{BB962C8B-B14F-4D97-AF65-F5344CB8AC3E}">
        <p14:creationId xmlns:p14="http://schemas.microsoft.com/office/powerpoint/2010/main" val="16867524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thelancet.com/journals/lanpsy/article/PIIS2215-0366(19)30059-8/fulltext"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gov.scot/binaries/content/documents/govscot/publications/strategy-plan/2023/11/mental-health-wellbeing-workforce-action-plan-2023-2025/documents/mental-health-equality-evidence-report-2023/mental-health-equality-evidence-report-2023/govscot%3Adocument/mental-health-equality-evidence-report-2023.pdf" TargetMode="External"/><Relationship Id="rId2" Type="http://schemas.openxmlformats.org/officeDocument/2006/relationships/slide" Target="../slides/slide14.xml"/><Relationship Id="rId1" Type="http://schemas.openxmlformats.org/officeDocument/2006/relationships/notesMaster" Target="../notesMasters/notesMaster1.xml"/><Relationship Id="rId4" Type="http://schemas.openxmlformats.org/officeDocument/2006/relationships/hyperlink" Target="https://www.gov.scot/publications/mental-health-wellbeing-workforce-action-plan-2023-2025/" TargetMode="Externa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8" Type="http://schemas.openxmlformats.org/officeDocument/2006/relationships/hyperlink" Target="https://www.youtube.com/watch?v=nT_VyvZZuZs&amp;list=PLj6VG-5wRw58WUk823ylY24CGaOMUK8Z6" TargetMode="External"/><Relationship Id="rId3" Type="http://schemas.openxmlformats.org/officeDocument/2006/relationships/hyperlink" Target="https://www.seemescotland.org/media/7639/stigma-and-discrimination.pdf" TargetMode="External"/><Relationship Id="rId7" Type="http://schemas.openxmlformats.org/officeDocument/2006/relationships/hyperlink" Target="https://www.seemescotland.org/media/10022/see-me-work-self-assessment-tool-landscape.pdf" TargetMode="External"/><Relationship Id="rId2" Type="http://schemas.openxmlformats.org/officeDocument/2006/relationships/slide" Target="../slides/slide17.xml"/><Relationship Id="rId1" Type="http://schemas.openxmlformats.org/officeDocument/2006/relationships/notesMaster" Target="../notesMasters/notesMaster1.xml"/><Relationship Id="rId6" Type="http://schemas.openxmlformats.org/officeDocument/2006/relationships/hyperlink" Target="https://www.seemescotland.org/media/11088/seeme_pdf_employers_final.pdf" TargetMode="External"/><Relationship Id="rId5" Type="http://schemas.openxmlformats.org/officeDocument/2006/relationships/hyperlink" Target="https://www.seemescotland.org/workplace/see-me-in-work/starter-pack/cost-calculator" TargetMode="External"/><Relationship Id="rId10" Type="http://schemas.openxmlformats.org/officeDocument/2006/relationships/hyperlink" Target="https://www.seemescotland.org/workplace/see-me-in-work/spotlight-on" TargetMode="External"/><Relationship Id="rId4" Type="http://schemas.openxmlformats.org/officeDocument/2006/relationships/hyperlink" Target="https://www.gov.uk/government/publications/thriving-at-work-a-review-of-mental-health-and-employers" TargetMode="External"/><Relationship Id="rId9" Type="http://schemas.openxmlformats.org/officeDocument/2006/relationships/hyperlink" Target="https://www.youtube.com/watch?v=zv2yOr0hq9o&amp;list=PLj6VG-5wRw5-p5_kYV-gOvVfSH-wXausz&amp;index=5" TargetMode="Externa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www.apa.org/pubs/reports/work-well-being/2022-mental-health-support"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www.healthyworkinglives.scot/workplace-guidance/supporting-a-mentally-healthy-workplace/"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seemescotland.org/media/11118/see-me-scottish-mental-illness-stigma-study-final-report-sep-2022.pdf"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theguardian.com/business/2024/sep/18/prof-coined-presenteeism-employers-force-staff-back-dinosaurs"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 to this session - </a:t>
            </a:r>
            <a:r>
              <a:rPr lang="en-GB" dirty="0"/>
              <a:t>Supporting healthcare workplaces to embed mental health inclusion.</a:t>
            </a:r>
            <a:endParaRPr lang="en-US" dirty="0"/>
          </a:p>
          <a:p>
            <a:endParaRPr lang="en-GB">
              <a:ea typeface="Calibri"/>
              <a:cs typeface="Calibri"/>
            </a:endParaRPr>
          </a:p>
          <a:p>
            <a:r>
              <a:rPr lang="en-US" dirty="0"/>
              <a:t>We sent the link to the pre-session survey but if you didn't get a chance to complete it please feel free to do that now. </a:t>
            </a:r>
            <a:endParaRPr lang="en-US" dirty="0">
              <a:cs typeface="Calibri"/>
            </a:endParaRPr>
          </a:p>
          <a:p>
            <a:endParaRPr lang="en-US"/>
          </a:p>
          <a:p>
            <a:r>
              <a:rPr lang="en-US" dirty="0"/>
              <a:t>Bryony will share the link in the chat: </a:t>
            </a:r>
            <a:r>
              <a:rPr lang="en-GB" b="1" dirty="0"/>
              <a:t>https://www.surveymonkey.com/r/YM37ZZY</a:t>
            </a:r>
            <a:endParaRPr lang="en-GB" dirty="0"/>
          </a:p>
          <a:p>
            <a:endParaRPr lang="en-GB">
              <a:ea typeface="Calibri"/>
              <a:cs typeface="Calibri"/>
            </a:endParaRPr>
          </a:p>
          <a:p>
            <a:r>
              <a:rPr lang="en-GB" dirty="0">
                <a:ea typeface="Calibri"/>
                <a:cs typeface="Calibri"/>
              </a:rPr>
              <a:t>My name is Rachel Gray and I'm a project officer at See Me with a focus on health and social care. And I'm joined by my colleague Bryony Mole, who is also a project officer with a focus on workplace settings.</a:t>
            </a:r>
            <a:endParaRPr lang="en-GB" dirty="0"/>
          </a:p>
          <a:p>
            <a:endParaRPr lang="en-GB"/>
          </a:p>
          <a:p>
            <a:r>
              <a:rPr lang="en-US" dirty="0"/>
              <a:t>During the next hour we will share what healthcare employers are doing to create mental health inclusive healthcare working environments, free from stigma and discrimination, and we'll cover why an inclusive approach is important and beneficial for both staff and employers.</a:t>
            </a:r>
            <a:endParaRPr lang="en-US" dirty="0">
              <a:cs typeface="Calibri"/>
            </a:endParaRPr>
          </a:p>
          <a:p>
            <a:endParaRPr lang="en-US" dirty="0">
              <a:ea typeface="Calibri"/>
              <a:cs typeface="Calibri"/>
            </a:endParaRPr>
          </a:p>
          <a:p>
            <a:r>
              <a:rPr lang="en-US" dirty="0"/>
              <a:t>Please note that the presentations and Q&amp;A section will be recorded. The recordings will available in due course on the See Me website, together with presentation slides and a short summary report of the event. Discussions </a:t>
            </a:r>
            <a:r>
              <a:rPr lang="en-US" u="sng" dirty="0"/>
              <a:t>will not</a:t>
            </a:r>
            <a:r>
              <a:rPr lang="en-US" dirty="0"/>
              <a:t> be recorded.</a:t>
            </a:r>
          </a:p>
          <a:p>
            <a:endParaRPr lang="en-US">
              <a:ea typeface="Calibri"/>
              <a:cs typeface="Calibri"/>
            </a:endParaRPr>
          </a:p>
        </p:txBody>
      </p:sp>
      <p:sp>
        <p:nvSpPr>
          <p:cNvPr id="4" name="Slide Number Placeholder 3"/>
          <p:cNvSpPr>
            <a:spLocks noGrp="1"/>
          </p:cNvSpPr>
          <p:nvPr>
            <p:ph type="sldNum" sz="quarter" idx="5"/>
          </p:nvPr>
        </p:nvSpPr>
        <p:spPr/>
        <p:txBody>
          <a:bodyPr/>
          <a:lstStyle/>
          <a:p>
            <a:fld id="{97A44BF2-1C07-40E3-83EE-5E756F93FAD8}" type="slidenum">
              <a:rPr lang="en-US"/>
              <a:t>1</a:t>
            </a:fld>
            <a:endParaRPr lang="en-US"/>
          </a:p>
        </p:txBody>
      </p:sp>
    </p:spTree>
    <p:extLst>
      <p:ext uri="{BB962C8B-B14F-4D97-AF65-F5344CB8AC3E}">
        <p14:creationId xmlns:p14="http://schemas.microsoft.com/office/powerpoint/2010/main" val="18426526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ct val="20000"/>
              </a:spcBef>
            </a:pPr>
            <a:r>
              <a:rPr lang="en-GB" b="1" dirty="0"/>
              <a:t>Intersectional stigma </a:t>
            </a:r>
            <a:r>
              <a:rPr lang="en-GB" dirty="0"/>
              <a:t>describes how structural inequality impacts people with multiple social identities that intersect like race, class, disability or gender – among others.</a:t>
            </a:r>
            <a:endParaRPr lang="en-US" dirty="0"/>
          </a:p>
          <a:p>
            <a:pPr>
              <a:spcBef>
                <a:spcPct val="20000"/>
              </a:spcBef>
            </a:pPr>
            <a:endParaRPr lang="en-GB">
              <a:ea typeface="Calibri"/>
              <a:cs typeface="Calibri"/>
            </a:endParaRPr>
          </a:p>
          <a:p>
            <a:pPr>
              <a:spcBef>
                <a:spcPct val="20000"/>
              </a:spcBef>
            </a:pPr>
            <a:r>
              <a:rPr lang="en-GB" dirty="0"/>
              <a:t>Part of developing our understanding of stigma includes awareness of how negative experiences of inequality relating to race, sexuality, disability, or gender intersect with and compound experiences of stigma and discrimination relating to mental ill health.</a:t>
            </a:r>
            <a:endParaRPr lang="en-GB" dirty="0">
              <a:ea typeface="Calibri"/>
              <a:cs typeface="Calibri"/>
            </a:endParaRPr>
          </a:p>
          <a:p>
            <a:pPr>
              <a:spcBef>
                <a:spcPct val="20000"/>
              </a:spcBef>
            </a:pPr>
            <a:endParaRPr lang="en-GB">
              <a:ea typeface="Calibri"/>
              <a:cs typeface="Calibri"/>
            </a:endParaRPr>
          </a:p>
          <a:p>
            <a:pPr>
              <a:spcBef>
                <a:spcPct val="20000"/>
              </a:spcBef>
            </a:pPr>
            <a:r>
              <a:rPr lang="en-GB" b="1" dirty="0">
                <a:ea typeface="Calibri"/>
                <a:cs typeface="Calibri"/>
              </a:rPr>
              <a:t>Mental health and identity-based stereotypes</a:t>
            </a:r>
            <a:endParaRPr lang="en-GB" b="1" dirty="0"/>
          </a:p>
          <a:p>
            <a:pPr>
              <a:spcBef>
                <a:spcPct val="20000"/>
              </a:spcBef>
            </a:pPr>
            <a:r>
              <a:rPr lang="en-US" dirty="0"/>
              <a:t>So we know that stigma results from a lack of information about or misinformation about mental health conditions and can lead to prejudice. And misinformation can be compounded at the intersection of gender, sexuality, or race. </a:t>
            </a:r>
            <a:endParaRPr lang="en-US" dirty="0">
              <a:ea typeface="Calibri"/>
              <a:cs typeface="Calibri"/>
            </a:endParaRPr>
          </a:p>
          <a:p>
            <a:pPr>
              <a:spcBef>
                <a:spcPct val="20000"/>
              </a:spcBef>
            </a:pPr>
            <a:endParaRPr lang="en-US"/>
          </a:p>
          <a:p>
            <a:pPr>
              <a:spcBef>
                <a:spcPct val="20000"/>
              </a:spcBef>
            </a:pPr>
            <a:r>
              <a:rPr lang="en-US" dirty="0"/>
              <a:t>Damaging historical diagnoses and stereotypes include:</a:t>
            </a:r>
            <a:endParaRPr lang="en-US" dirty="0">
              <a:ea typeface="Calibri"/>
              <a:cs typeface="Calibri"/>
            </a:endParaRPr>
          </a:p>
          <a:p>
            <a:pPr marL="171450" indent="-171450">
              <a:spcBef>
                <a:spcPct val="20000"/>
              </a:spcBef>
              <a:buFont typeface="Arial"/>
              <a:buChar char="•"/>
            </a:pPr>
            <a:r>
              <a:rPr lang="en-US" dirty="0"/>
              <a:t>Hysteria being the first mental illness historically attributed </a:t>
            </a:r>
            <a:r>
              <a:rPr lang="en-US" dirty="0" err="1"/>
              <a:t>soley</a:t>
            </a:r>
            <a:r>
              <a:rPr lang="en-US" dirty="0"/>
              <a:t> to women.</a:t>
            </a:r>
            <a:endParaRPr lang="en-US" dirty="0">
              <a:ea typeface="Calibri"/>
              <a:cs typeface="Calibri"/>
            </a:endParaRPr>
          </a:p>
          <a:p>
            <a:pPr marL="171450" indent="-171450">
              <a:spcBef>
                <a:spcPct val="20000"/>
              </a:spcBef>
              <a:buFont typeface="Arial"/>
              <a:buChar char="•"/>
            </a:pPr>
            <a:r>
              <a:rPr lang="en-US" dirty="0">
                <a:ea typeface="Calibri"/>
                <a:cs typeface="Calibri"/>
              </a:rPr>
              <a:t>Homosexuality being considered a mental illness into the 1970s.</a:t>
            </a:r>
          </a:p>
          <a:p>
            <a:pPr>
              <a:spcBef>
                <a:spcPct val="20000"/>
              </a:spcBef>
            </a:pPr>
            <a:r>
              <a:rPr lang="en-US" dirty="0">
                <a:ea typeface="Calibri"/>
                <a:cs typeface="Calibri"/>
              </a:rPr>
              <a:t>And</a:t>
            </a:r>
          </a:p>
          <a:p>
            <a:pPr marL="171450" indent="-171450">
              <a:spcBef>
                <a:spcPct val="20000"/>
              </a:spcBef>
              <a:buFont typeface="Arial"/>
              <a:buChar char="•"/>
            </a:pPr>
            <a:r>
              <a:rPr lang="en-US" dirty="0"/>
              <a:t>Racial disparities in schizophrenia diagnoses have proliferated since the 19th Century.</a:t>
            </a:r>
            <a:endParaRPr lang="en-US" dirty="0">
              <a:ea typeface="Calibri"/>
              <a:cs typeface="Calibri"/>
            </a:endParaRPr>
          </a:p>
          <a:p>
            <a:pPr>
              <a:spcBef>
                <a:spcPct val="20000"/>
              </a:spcBef>
            </a:pPr>
            <a:endParaRPr lang="en-US">
              <a:ea typeface="Calibri"/>
              <a:cs typeface="Calibri"/>
            </a:endParaRPr>
          </a:p>
          <a:p>
            <a:pPr>
              <a:spcBef>
                <a:spcPct val="20000"/>
              </a:spcBef>
            </a:pPr>
            <a:r>
              <a:rPr lang="en-US" dirty="0">
                <a:ea typeface="Calibri"/>
                <a:cs typeface="Calibri"/>
              </a:rPr>
              <a:t>By acknowledging and understanding the wider historical and political context of inequality, stigma and discrimination we hope to support </a:t>
            </a:r>
            <a:r>
              <a:rPr lang="en-US" dirty="0" err="1">
                <a:ea typeface="Calibri"/>
                <a:cs typeface="Calibri"/>
              </a:rPr>
              <a:t>organisations</a:t>
            </a:r>
            <a:r>
              <a:rPr lang="en-US" dirty="0">
                <a:ea typeface="Calibri"/>
                <a:cs typeface="Calibri"/>
              </a:rPr>
              <a:t> and institutions to better support diverse communities of people.</a:t>
            </a:r>
          </a:p>
          <a:p>
            <a:pPr>
              <a:spcBef>
                <a:spcPct val="20000"/>
              </a:spcBef>
            </a:pPr>
            <a:endParaRPr lang="en-US">
              <a:ea typeface="Calibri"/>
              <a:cs typeface="Calibri"/>
            </a:endParaRPr>
          </a:p>
          <a:p>
            <a:pPr>
              <a:spcBef>
                <a:spcPct val="20000"/>
              </a:spcBef>
            </a:pPr>
            <a:endParaRPr lang="en-US" dirty="0">
              <a:ea typeface="Calibri"/>
              <a:cs typeface="Calibri"/>
            </a:endParaRPr>
          </a:p>
          <a:p>
            <a:pPr>
              <a:spcBef>
                <a:spcPct val="20000"/>
              </a:spcBef>
            </a:pPr>
            <a:r>
              <a:rPr lang="en-US" u="sng" dirty="0">
                <a:ea typeface="Calibri"/>
                <a:cs typeface="Calibri"/>
              </a:rPr>
              <a:t>NOT TO BE READ OUT (Just for info in the notes)</a:t>
            </a:r>
          </a:p>
          <a:p>
            <a:pPr>
              <a:spcBef>
                <a:spcPct val="20000"/>
              </a:spcBef>
            </a:pPr>
            <a:r>
              <a:rPr lang="en-US" b="1" dirty="0">
                <a:ea typeface="Calibri"/>
                <a:cs typeface="Calibri"/>
              </a:rPr>
              <a:t>SOURCES:</a:t>
            </a:r>
          </a:p>
          <a:p>
            <a:r>
              <a:rPr lang="en-US" dirty="0"/>
              <a:t>•Hysteria is "undoubtedly the first mental 'disorder'" that was consistently, exclusively attributed to women "from the second millennium BC, and until Freud" (Carta 2012) This has a </a:t>
            </a:r>
            <a:r>
              <a:rPr lang="en-US" dirty="0" err="1"/>
              <a:t>racialised</a:t>
            </a:r>
            <a:r>
              <a:rPr lang="en-US" dirty="0"/>
              <a:t> history as Black women were not considered capable of experiencing hysteria (Croft 2023).</a:t>
            </a:r>
            <a:endParaRPr lang="en-US" dirty="0">
              <a:ea typeface="Calibri"/>
              <a:cs typeface="Calibri"/>
            </a:endParaRPr>
          </a:p>
          <a:p>
            <a:pPr>
              <a:buFont typeface="Arial"/>
              <a:buChar char="•"/>
            </a:pPr>
            <a:r>
              <a:rPr lang="en-US" dirty="0"/>
              <a:t>Hidden from history? A brief modern history of the psychiatric “treatment” of lesbian and bisexual women in England, Carr, Sarah et al. The Lancet Psychiatry, Volume 6, Issue 4, 289 - 290 </a:t>
            </a:r>
            <a:r>
              <a:rPr lang="en-US" dirty="0">
                <a:hlinkClick r:id="rId3"/>
              </a:rPr>
              <a:t>Hidden from history? A brief modern history of the psychiatric “treatment” of lesbian and bisexual women in England - The Lancet Psychiatry</a:t>
            </a:r>
            <a:endParaRPr lang="en-US" dirty="0">
              <a:ea typeface="Calibri" panose="020F0502020204030204"/>
              <a:cs typeface="Calibri" panose="020F0502020204030204"/>
            </a:endParaRPr>
          </a:p>
          <a:p>
            <a:r>
              <a:rPr lang="en-US" dirty="0"/>
              <a:t>•Schizophrenia diagnosis (in 19th century) preceded by ‘dementia praecox’, has a </a:t>
            </a:r>
            <a:r>
              <a:rPr lang="en-US" dirty="0" err="1"/>
              <a:t>racialised</a:t>
            </a:r>
            <a:r>
              <a:rPr lang="en-US" dirty="0"/>
              <a:t> history. Psychiatrists influenced by eugenics saw it as associated with Black ‘degeneracy’ and ‘primitiveness of the genes’.</a:t>
            </a:r>
            <a:endParaRPr lang="en-US" dirty="0">
              <a:ea typeface="Calibri"/>
              <a:cs typeface="Calibri"/>
            </a:endParaRPr>
          </a:p>
          <a:p>
            <a:pPr>
              <a:spcBef>
                <a:spcPct val="20000"/>
              </a:spcBef>
            </a:pPr>
            <a:endParaRPr lang="en-US" b="1">
              <a:ea typeface="Calibri"/>
              <a:cs typeface="Calibri"/>
            </a:endParaRPr>
          </a:p>
          <a:p>
            <a:pPr>
              <a:spcBef>
                <a:spcPct val="20000"/>
              </a:spcBef>
            </a:pPr>
            <a:r>
              <a:rPr lang="en-US" b="1" dirty="0">
                <a:ea typeface="Calibri"/>
                <a:cs typeface="Calibri"/>
              </a:rPr>
              <a:t>Further info:</a:t>
            </a:r>
          </a:p>
          <a:p>
            <a:pPr>
              <a:spcBef>
                <a:spcPct val="20000"/>
              </a:spcBef>
            </a:pPr>
            <a:r>
              <a:rPr lang="en-GB" dirty="0"/>
              <a:t>Structural inequality (or systemic inequality) refers to inequality that is built-in (intentionally or unintentionally) to societal and/or organisational systems, processes or practices such as equitable access to healthcare, housing, employment, and education or other societal services.</a:t>
            </a:r>
            <a:endParaRPr lang="en-US" dirty="0"/>
          </a:p>
          <a:p>
            <a:pPr>
              <a:spcBef>
                <a:spcPct val="20000"/>
              </a:spcBef>
            </a:pPr>
            <a:endParaRPr lang="en-US">
              <a:ea typeface="Calibri"/>
              <a:cs typeface="Calibri"/>
            </a:endParaRPr>
          </a:p>
          <a:p>
            <a:pPr>
              <a:spcBef>
                <a:spcPct val="20000"/>
              </a:spcBef>
            </a:pPr>
            <a:endParaRPr lang="en-US">
              <a:ea typeface="Calibri"/>
              <a:cs typeface="Calibri"/>
            </a:endParaRPr>
          </a:p>
        </p:txBody>
      </p:sp>
      <p:sp>
        <p:nvSpPr>
          <p:cNvPr id="4" name="Slide Number Placeholder 3"/>
          <p:cNvSpPr>
            <a:spLocks noGrp="1"/>
          </p:cNvSpPr>
          <p:nvPr>
            <p:ph type="sldNum" sz="quarter" idx="5"/>
          </p:nvPr>
        </p:nvSpPr>
        <p:spPr/>
        <p:txBody>
          <a:bodyPr/>
          <a:lstStyle/>
          <a:p>
            <a:fld id="{97A44BF2-1C07-40E3-83EE-5E756F93FAD8}" type="slidenum">
              <a:rPr lang="en-US"/>
              <a:t>12</a:t>
            </a:fld>
            <a:endParaRPr lang="en-US"/>
          </a:p>
        </p:txBody>
      </p:sp>
    </p:spTree>
    <p:extLst>
      <p:ext uri="{BB962C8B-B14F-4D97-AF65-F5344CB8AC3E}">
        <p14:creationId xmlns:p14="http://schemas.microsoft.com/office/powerpoint/2010/main" val="27200101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ct val="20000"/>
              </a:spcBef>
            </a:pPr>
            <a:r>
              <a:rPr lang="en-GB" b="1" dirty="0">
                <a:ea typeface="Calibri"/>
                <a:cs typeface="Calibri"/>
              </a:rPr>
              <a:t>Self Stigma</a:t>
            </a:r>
          </a:p>
          <a:p>
            <a:pPr>
              <a:spcBef>
                <a:spcPct val="20000"/>
              </a:spcBef>
            </a:pPr>
            <a:r>
              <a:rPr lang="en-GB" dirty="0"/>
              <a:t>Self-stigma is the judgement people put on themselves, which has often come from hearing and seeing external stigma and discrimination.</a:t>
            </a:r>
            <a:endParaRPr lang="en-GB" dirty="0">
              <a:cs typeface="Calibri"/>
            </a:endParaRPr>
          </a:p>
          <a:p>
            <a:pPr>
              <a:spcBef>
                <a:spcPct val="20000"/>
              </a:spcBef>
            </a:pPr>
            <a:endParaRPr lang="en-GB" dirty="0">
              <a:cs typeface="Calibri"/>
            </a:endParaRPr>
          </a:p>
          <a:p>
            <a:pPr>
              <a:spcBef>
                <a:spcPct val="20000"/>
              </a:spcBef>
            </a:pPr>
            <a:r>
              <a:rPr lang="en-GB" b="1" dirty="0">
                <a:cs typeface="Calibri" panose="020F0502020204030204"/>
              </a:rPr>
              <a:t>Structural Stigma</a:t>
            </a:r>
          </a:p>
          <a:p>
            <a:r>
              <a:rPr lang="en-GB" dirty="0"/>
              <a:t>When the rules, policies, and practices of social institutions restrict the rights of, and opportunities for, people with mental health problems.</a:t>
            </a:r>
            <a:endParaRPr lang="en-GB" dirty="0">
              <a:cs typeface="Calibri"/>
            </a:endParaRPr>
          </a:p>
          <a:p>
            <a:r>
              <a:rPr lang="en-GB" dirty="0"/>
              <a:t>This could be a policy at work which automatically puts people with mental health problems at a disadvantage due to the wording or terms.</a:t>
            </a:r>
            <a:endParaRPr lang="en-GB" dirty="0">
              <a:cs typeface="Calibri"/>
            </a:endParaRPr>
          </a:p>
          <a:p>
            <a:pPr>
              <a:spcBef>
                <a:spcPct val="20000"/>
              </a:spcBef>
            </a:pPr>
            <a:endParaRPr lang="en-GB" b="1" dirty="0">
              <a:cs typeface="Calibri" panose="020F0502020204030204"/>
            </a:endParaRPr>
          </a:p>
          <a:p>
            <a:pPr>
              <a:spcBef>
                <a:spcPct val="20000"/>
              </a:spcBef>
            </a:pPr>
            <a:r>
              <a:rPr lang="en-GB" b="1" dirty="0">
                <a:cs typeface="Calibri" panose="020F0502020204030204"/>
              </a:rPr>
              <a:t>Stigma by Association</a:t>
            </a:r>
          </a:p>
          <a:p>
            <a:pPr>
              <a:spcBef>
                <a:spcPct val="20000"/>
              </a:spcBef>
            </a:pPr>
            <a:r>
              <a:rPr lang="en-GB" dirty="0"/>
              <a:t>Someone connected to people with mental health problems, e.g. family member or friend who experience stigma as a result of this association.</a:t>
            </a:r>
            <a:endParaRPr lang="en-GB" dirty="0">
              <a:cs typeface="Calibri" panose="020F0502020204030204"/>
            </a:endParaRPr>
          </a:p>
          <a:p>
            <a:pPr>
              <a:spcBef>
                <a:spcPct val="20000"/>
              </a:spcBef>
            </a:pPr>
            <a:endParaRPr lang="en-GB" dirty="0">
              <a:cs typeface="Calibri" panose="020F0502020204030204"/>
            </a:endParaRPr>
          </a:p>
          <a:p>
            <a:pPr>
              <a:spcBef>
                <a:spcPct val="20000"/>
              </a:spcBef>
            </a:pPr>
            <a:r>
              <a:rPr lang="en-GB" b="1" dirty="0">
                <a:cs typeface="Calibri" panose="020F0502020204030204"/>
              </a:rPr>
              <a:t>Public Stigma</a:t>
            </a:r>
          </a:p>
          <a:p>
            <a:r>
              <a:rPr lang="en-GB" dirty="0"/>
              <a:t>Public stigma, which is sometimes known as prejudice, is when people form an opinion before becoming aware of and understanding the relevant facts.</a:t>
            </a:r>
            <a:endParaRPr lang="en-GB" dirty="0">
              <a:cs typeface="Calibri" panose="020F0502020204030204"/>
            </a:endParaRPr>
          </a:p>
          <a:p>
            <a:endParaRPr lang="en-GB" dirty="0"/>
          </a:p>
          <a:p>
            <a:r>
              <a:rPr lang="en-GB" dirty="0"/>
              <a:t>Prejudice can also stir up emotional responses such as fear or anger towards the people who are being stigmatised. These judgemental preconceptions endorse negative stereotypes which can have a major impact on someone who experiences mental health problems. These attitudes can have a major impact on people's lives - making them feel bad about themselves.</a:t>
            </a:r>
            <a:endParaRPr lang="en-GB" dirty="0">
              <a:cs typeface="Calibri" panose="020F0502020204030204"/>
            </a:endParaRPr>
          </a:p>
          <a:p>
            <a:pPr>
              <a:spcBef>
                <a:spcPct val="20000"/>
              </a:spcBef>
            </a:pPr>
            <a:endParaRPr lang="en-GB" dirty="0">
              <a:cs typeface="Calibri" panose="020F0502020204030204"/>
            </a:endParaRPr>
          </a:p>
          <a:p>
            <a:pPr marL="285750" indent="-285750">
              <a:spcBef>
                <a:spcPct val="20000"/>
              </a:spcBef>
              <a:buFont typeface="Arial"/>
              <a:buChar char="•"/>
            </a:pPr>
            <a:endParaRPr lang="en-US">
              <a:cs typeface="Calibri" panose="020F0502020204030204"/>
            </a:endParaRPr>
          </a:p>
        </p:txBody>
      </p:sp>
      <p:sp>
        <p:nvSpPr>
          <p:cNvPr id="4" name="Slide Number Placeholder 3"/>
          <p:cNvSpPr>
            <a:spLocks noGrp="1"/>
          </p:cNvSpPr>
          <p:nvPr>
            <p:ph type="sldNum" sz="quarter" idx="5"/>
          </p:nvPr>
        </p:nvSpPr>
        <p:spPr/>
        <p:txBody>
          <a:bodyPr/>
          <a:lstStyle/>
          <a:p>
            <a:fld id="{97A44BF2-1C07-40E3-83EE-5E756F93FAD8}" type="slidenum">
              <a:rPr lang="en-US"/>
              <a:t>13</a:t>
            </a:fld>
            <a:endParaRPr lang="en-US"/>
          </a:p>
        </p:txBody>
      </p:sp>
    </p:spTree>
    <p:extLst>
      <p:ext uri="{BB962C8B-B14F-4D97-AF65-F5344CB8AC3E}">
        <p14:creationId xmlns:p14="http://schemas.microsoft.com/office/powerpoint/2010/main" val="29807863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Healthcare support and services are facing significant pressure including:</a:t>
            </a:r>
            <a:endParaRPr lang="en-US" dirty="0"/>
          </a:p>
          <a:p>
            <a:pPr marL="171450" indent="-171450">
              <a:buFont typeface="Arial"/>
              <a:buChar char="•"/>
            </a:pPr>
            <a:r>
              <a:rPr lang="en-US" dirty="0"/>
              <a:t>The consequences of demand for mental health provision, capacity and resources</a:t>
            </a:r>
            <a:endParaRPr lang="en-US" dirty="0">
              <a:cs typeface="Calibri" panose="020F0502020204030204"/>
            </a:endParaRPr>
          </a:p>
          <a:p>
            <a:r>
              <a:rPr lang="en-US" dirty="0">
                <a:cs typeface="Calibri" panose="020F0502020204030204"/>
              </a:rPr>
              <a:t>And the</a:t>
            </a:r>
          </a:p>
          <a:p>
            <a:pPr marL="171450" indent="-171450">
              <a:buFont typeface="Arial"/>
              <a:buChar char="•"/>
            </a:pPr>
            <a:r>
              <a:rPr lang="en-GB" dirty="0"/>
              <a:t>Negative mental impacts of the COVID-19 pandemic, EU Exit, Cost of Living Crisis</a:t>
            </a:r>
            <a:endParaRPr lang="en-US" dirty="0">
              <a:cs typeface="Calibri"/>
            </a:endParaRPr>
          </a:p>
          <a:p>
            <a:endParaRPr lang="en-GB" dirty="0">
              <a:cs typeface="Calibri" panose="020F0502020204030204"/>
            </a:endParaRPr>
          </a:p>
          <a:p>
            <a:r>
              <a:rPr lang="en-GB" dirty="0">
                <a:cs typeface="Calibri" panose="020F0502020204030204"/>
              </a:rPr>
              <a:t>Healthcare workers have reported:</a:t>
            </a:r>
            <a:endParaRPr lang="en-GB" dirty="0"/>
          </a:p>
          <a:p>
            <a:pPr marL="171450" indent="-171450">
              <a:buFont typeface="Arial"/>
              <a:buChar char="•"/>
            </a:pPr>
            <a:r>
              <a:rPr lang="en-GB" dirty="0"/>
              <a:t>Elevated risk of stress, burnout, depression, trauma, and other mental health challenges</a:t>
            </a:r>
            <a:endParaRPr lang="en-US" dirty="0">
              <a:cs typeface="Calibri"/>
            </a:endParaRPr>
          </a:p>
          <a:p>
            <a:r>
              <a:rPr lang="en-GB" dirty="0">
                <a:cs typeface="Calibri" panose="020F0502020204030204"/>
              </a:rPr>
              <a:t>Compounded by:</a:t>
            </a:r>
          </a:p>
          <a:p>
            <a:pPr marL="171450" indent="-171450">
              <a:buFont typeface="Arial"/>
              <a:buChar char="•"/>
            </a:pPr>
            <a:r>
              <a:rPr lang="en-GB" dirty="0"/>
              <a:t>Existing inequalities and mental health disparities for people with and beyond protected characteristics such as age, disability, gender, sexuality, race, age, New Scots, and those experiencing poverty. </a:t>
            </a:r>
            <a:endParaRPr lang="en-GB" dirty="0">
              <a:cs typeface="Calibri" panose="020F0502020204030204"/>
            </a:endParaRPr>
          </a:p>
          <a:p>
            <a:r>
              <a:rPr lang="en-GB" dirty="0">
                <a:cs typeface="Calibri" panose="020F0502020204030204"/>
              </a:rPr>
              <a:t>And due to MH stigma having a:</a:t>
            </a:r>
          </a:p>
          <a:p>
            <a:pPr marL="171450" indent="-171450">
              <a:buFont typeface="Arial"/>
              <a:buChar char="•"/>
            </a:pPr>
            <a:r>
              <a:rPr lang="en-US" dirty="0"/>
              <a:t>Fear of disclosure of mental ill health and help seeking for fear of professional judgement.</a:t>
            </a:r>
            <a:endParaRPr lang="en-US" dirty="0">
              <a:cs typeface="Calibri"/>
            </a:endParaRPr>
          </a:p>
          <a:p>
            <a:endParaRPr lang="en-GB" dirty="0">
              <a:cs typeface="Calibri"/>
            </a:endParaRPr>
          </a:p>
          <a:p>
            <a:r>
              <a:rPr lang="en-GB" b="1" dirty="0">
                <a:ea typeface="Calibri"/>
                <a:cs typeface="Calibri"/>
              </a:rPr>
              <a:t>Sources:</a:t>
            </a:r>
            <a:endParaRPr lang="en-US" b="1" dirty="0">
              <a:cs typeface="Calibri"/>
            </a:endParaRPr>
          </a:p>
          <a:p>
            <a:pPr marL="171450" indent="-171450">
              <a:buFont typeface="Arial"/>
              <a:buChar char="•"/>
            </a:pPr>
            <a:r>
              <a:rPr lang="en-GB" dirty="0"/>
              <a:t>Søvold LE, Naslund JA, </a:t>
            </a:r>
            <a:r>
              <a:rPr lang="en-GB" err="1"/>
              <a:t>Kousoulis</a:t>
            </a:r>
            <a:r>
              <a:rPr lang="en-GB" dirty="0"/>
              <a:t> AA, Saxena S, </a:t>
            </a:r>
            <a:r>
              <a:rPr lang="en-GB" err="1"/>
              <a:t>Qoronfleh</a:t>
            </a:r>
            <a:r>
              <a:rPr lang="en-GB" dirty="0"/>
              <a:t> MW, Grobler C, Münter L. Prioritizing the Mental Health and Well-Being of Healthcare Workers: An Urgent Global Public Health Priority. Front Public Health. 2021 May 7;9:679397. </a:t>
            </a:r>
            <a:r>
              <a:rPr lang="en-GB" err="1"/>
              <a:t>doi</a:t>
            </a:r>
            <a:r>
              <a:rPr lang="en-GB" dirty="0"/>
              <a:t>: 10.3389/fpubh.2021.679397. </a:t>
            </a:r>
            <a:endParaRPr lang="en-GB" dirty="0">
              <a:cs typeface="Calibri" panose="020F0502020204030204"/>
            </a:endParaRPr>
          </a:p>
          <a:p>
            <a:pPr marL="171450" indent="-171450">
              <a:buFont typeface="Arial"/>
              <a:buChar char="•"/>
            </a:pPr>
            <a:r>
              <a:rPr lang="en-GB" dirty="0"/>
              <a:t>Brower KJ. Professional Stigma of Mental Health Issues: Physicians Are Both the Cause and Solution. </a:t>
            </a:r>
            <a:r>
              <a:rPr lang="en-GB" dirty="0" err="1"/>
              <a:t>Acad</a:t>
            </a:r>
            <a:r>
              <a:rPr lang="en-GB" dirty="0"/>
              <a:t> Med. 2021 May 1;96(5):635-640. </a:t>
            </a:r>
            <a:r>
              <a:rPr lang="en-GB" dirty="0" err="1"/>
              <a:t>doi</a:t>
            </a:r>
            <a:r>
              <a:rPr lang="en-GB" dirty="0"/>
              <a:t>: 10.1097/ACM.0000000000003998. </a:t>
            </a:r>
            <a:endParaRPr lang="en-GB">
              <a:cs typeface="Calibri" panose="020F0502020204030204"/>
            </a:endParaRPr>
          </a:p>
          <a:p>
            <a:pPr marL="171450" indent="-171450">
              <a:buFont typeface="Arial"/>
              <a:buChar char="•"/>
            </a:pPr>
            <a:r>
              <a:rPr lang="en-GB" dirty="0"/>
              <a:t>Scottish Government, Mental Health Equality Evidence Report 2023 </a:t>
            </a:r>
            <a:r>
              <a:rPr lang="en-GB" dirty="0">
                <a:hlinkClick r:id="rId3"/>
              </a:rPr>
              <a:t>Mental Health Equality Evidence Report 2023 (www.gov.scot)</a:t>
            </a:r>
            <a:endParaRPr lang="en-GB" dirty="0"/>
          </a:p>
          <a:p>
            <a:pPr marL="171450" indent="-171450">
              <a:buFont typeface="Arial"/>
              <a:buChar char="•"/>
            </a:pPr>
            <a:r>
              <a:rPr lang="en-US" dirty="0"/>
              <a:t>Scottish Government's Mental health and wellbeing: Workforce action plan 2023-2025 </a:t>
            </a:r>
            <a:r>
              <a:rPr lang="en-GB" dirty="0">
                <a:hlinkClick r:id="rId4"/>
              </a:rPr>
              <a:t>Mental health and wellbeing : workforce action plan 2023-2025 - gov.scot (www.gov.scot)</a:t>
            </a:r>
          </a:p>
          <a:p>
            <a:pPr marL="171450" indent="-171450">
              <a:buFont typeface="Arial"/>
              <a:buChar char="•"/>
            </a:pPr>
            <a:endParaRPr lang="en-GB" dirty="0">
              <a:cs typeface="Calibri" panose="020F0502020204030204"/>
            </a:endParaRPr>
          </a:p>
          <a:p>
            <a:r>
              <a:rPr lang="en-GB" b="1" dirty="0">
                <a:cs typeface="Calibri" panose="020F0502020204030204"/>
              </a:rPr>
              <a:t>Further info:</a:t>
            </a:r>
            <a:endParaRPr lang="en-GB" b="1" dirty="0">
              <a:ea typeface="Calibri"/>
              <a:cs typeface="Calibri" panose="020F0502020204030204"/>
            </a:endParaRPr>
          </a:p>
          <a:p>
            <a:r>
              <a:rPr lang="en-US" dirty="0"/>
              <a:t>The Scottish Government's Mental health and wellbeing: Workforce action plan 2023-2025 outlines plans to:</a:t>
            </a:r>
            <a:endParaRPr lang="en-US" dirty="0">
              <a:ea typeface="Calibri" panose="020F0502020204030204"/>
              <a:cs typeface="Calibri" panose="020F0502020204030204"/>
            </a:endParaRPr>
          </a:p>
          <a:p>
            <a:pPr marL="171450" indent="-171450">
              <a:buFont typeface="Arial"/>
              <a:buChar char="•"/>
            </a:pPr>
            <a:r>
              <a:rPr lang="en-US" dirty="0"/>
              <a:t>Promote positive mental health and wellbeing improving, understanding and tackling stigma and discrimination for </a:t>
            </a:r>
            <a:r>
              <a:rPr lang="en-GB" dirty="0"/>
              <a:t>healthcare workers.</a:t>
            </a:r>
            <a:endParaRPr lang="en-US" dirty="0">
              <a:cs typeface="Calibri" panose="020F0502020204030204"/>
            </a:endParaRPr>
          </a:p>
          <a:p>
            <a:r>
              <a:rPr lang="en-GB" dirty="0"/>
              <a:t>And to:</a:t>
            </a:r>
            <a:endParaRPr lang="en-US" dirty="0">
              <a:ea typeface="Calibri" panose="020F0502020204030204"/>
              <a:cs typeface="Calibri" panose="020F0502020204030204"/>
            </a:endParaRPr>
          </a:p>
          <a:p>
            <a:pPr marL="171450" indent="-171450">
              <a:buFont typeface="Arial"/>
              <a:buChar char="•"/>
            </a:pPr>
            <a:r>
              <a:rPr lang="en-GB" dirty="0"/>
              <a:t>Promote and prevent</a:t>
            </a:r>
            <a:r>
              <a:rPr lang="en-GB" b="1" dirty="0"/>
              <a:t> </a:t>
            </a:r>
            <a:r>
              <a:rPr lang="en-GB" dirty="0"/>
              <a:t>mental health issues occurring or escalating and tackling underlying causes and inequalities.</a:t>
            </a:r>
            <a:endParaRPr lang="en-GB" dirty="0">
              <a:cs typeface="Calibri" panose="020F0502020204030204"/>
            </a:endParaRPr>
          </a:p>
        </p:txBody>
      </p:sp>
      <p:sp>
        <p:nvSpPr>
          <p:cNvPr id="4" name="Slide Number Placeholder 3"/>
          <p:cNvSpPr>
            <a:spLocks noGrp="1"/>
          </p:cNvSpPr>
          <p:nvPr>
            <p:ph type="sldNum" sz="quarter" idx="5"/>
          </p:nvPr>
        </p:nvSpPr>
        <p:spPr/>
        <p:txBody>
          <a:bodyPr/>
          <a:lstStyle/>
          <a:p>
            <a:fld id="{97A44BF2-1C07-40E3-83EE-5E756F93FAD8}" type="slidenum">
              <a:rPr lang="en-US"/>
              <a:t>14</a:t>
            </a:fld>
            <a:endParaRPr lang="en-US"/>
          </a:p>
        </p:txBody>
      </p:sp>
    </p:spTree>
    <p:extLst>
      <p:ext uri="{BB962C8B-B14F-4D97-AF65-F5344CB8AC3E}">
        <p14:creationId xmlns:p14="http://schemas.microsoft.com/office/powerpoint/2010/main" val="2935215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cs typeface="Calibri"/>
              </a:rPr>
              <a:t>At a</a:t>
            </a:r>
            <a:r>
              <a:rPr lang="en-GB" b="1" dirty="0">
                <a:cs typeface="Calibri"/>
              </a:rPr>
              <a:t> </a:t>
            </a:r>
            <a:r>
              <a:rPr lang="en-GB" dirty="0">
                <a:cs typeface="Calibri"/>
              </a:rPr>
              <a:t>structural</a:t>
            </a:r>
            <a:r>
              <a:rPr lang="en-GB" dirty="0"/>
              <a:t> level we can tackle stigma in healthcare workplaces by:</a:t>
            </a:r>
            <a:endParaRPr lang="en-US" dirty="0"/>
          </a:p>
          <a:p>
            <a:pPr marL="171450" indent="-171450">
              <a:buFont typeface="Arial"/>
              <a:buChar char="•"/>
            </a:pPr>
            <a:r>
              <a:rPr lang="en-GB" dirty="0"/>
              <a:t>Making the link to and ensuring that ensuring that all Equality Diversity &amp; Inclusion related policies explicitly state that mental health is included in the definition of disability – this is about going beyond disability and equalities legislation to develop preventative measures.</a:t>
            </a:r>
            <a:endParaRPr lang="en-US" dirty="0"/>
          </a:p>
          <a:p>
            <a:pPr marL="171450" indent="-171450">
              <a:buFont typeface="Arial"/>
              <a:buChar char="•"/>
            </a:pPr>
            <a:r>
              <a:rPr lang="en-GB" dirty="0"/>
              <a:t>Embedding mental health and wellbeing across all relevant policies including those ones relating to maternity and menopause. </a:t>
            </a:r>
            <a:endParaRPr lang="en-US" dirty="0">
              <a:ea typeface="Calibri" panose="020F0502020204030204"/>
              <a:cs typeface="Calibri" panose="020F0502020204030204"/>
            </a:endParaRPr>
          </a:p>
          <a:p>
            <a:r>
              <a:rPr lang="en-GB" dirty="0">
                <a:ea typeface="Calibri" panose="020F0502020204030204"/>
                <a:cs typeface="Calibri" panose="020F0502020204030204"/>
              </a:rPr>
              <a:t>And</a:t>
            </a:r>
          </a:p>
          <a:p>
            <a:pPr marL="171450" indent="-171450">
              <a:buFont typeface="Arial"/>
              <a:buChar char="•"/>
            </a:pPr>
            <a:r>
              <a:rPr lang="en-GB" dirty="0"/>
              <a:t>Empowering and including people with lived experience of mental health problems in shaping the decisions that affect them. This could include Consultations and Equality Impact Assessments.</a:t>
            </a:r>
            <a:endParaRPr lang="en-GB" dirty="0">
              <a:ea typeface="Calibri"/>
              <a:cs typeface="Calibri"/>
            </a:endParaRPr>
          </a:p>
          <a:p>
            <a:pPr marL="171450" indent="-171450">
              <a:buFont typeface="Arial"/>
              <a:buChar char="•"/>
            </a:pPr>
            <a:endParaRPr lang="en-GB">
              <a:ea typeface="Calibri"/>
              <a:cs typeface="Calibri"/>
            </a:endParaRPr>
          </a:p>
          <a:p>
            <a:r>
              <a:rPr lang="en-GB" dirty="0"/>
              <a:t>If you’re in a position to start taking forward some of these steps in your organisation, that’s fantastic. But those of you that feel you’re not, you can still make a difference, by asking your organisation to take these steps by raising the subject at meetings or in staff feedback surveys.</a:t>
            </a:r>
            <a:endParaRPr lang="en-US" dirty="0">
              <a:ea typeface="Calibri"/>
              <a:cs typeface="Calibri"/>
            </a:endParaRPr>
          </a:p>
          <a:p>
            <a:r>
              <a:rPr lang="en-GB" dirty="0"/>
              <a:t>If your organisation is ready and committed to taking this on...</a:t>
            </a:r>
            <a:endParaRPr lang="en-US" dirty="0"/>
          </a:p>
        </p:txBody>
      </p:sp>
      <p:sp>
        <p:nvSpPr>
          <p:cNvPr id="4" name="Slide Number Placeholder 3"/>
          <p:cNvSpPr>
            <a:spLocks noGrp="1"/>
          </p:cNvSpPr>
          <p:nvPr>
            <p:ph type="sldNum" sz="quarter" idx="5"/>
          </p:nvPr>
        </p:nvSpPr>
        <p:spPr/>
        <p:txBody>
          <a:bodyPr/>
          <a:lstStyle/>
          <a:p>
            <a:fld id="{97A44BF2-1C07-40E3-83EE-5E756F93FAD8}" type="slidenum">
              <a:rPr lang="en-US"/>
              <a:t>15</a:t>
            </a:fld>
            <a:endParaRPr lang="en-US"/>
          </a:p>
        </p:txBody>
      </p:sp>
    </p:spTree>
    <p:extLst>
      <p:ext uri="{BB962C8B-B14F-4D97-AF65-F5344CB8AC3E}">
        <p14:creationId xmlns:p14="http://schemas.microsoft.com/office/powerpoint/2010/main" val="29490338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There is a whole field of research dedicated to finding ways of tackling mental health stigma and changing attitudes. </a:t>
            </a:r>
            <a:endParaRPr lang="en-US"/>
          </a:p>
          <a:p>
            <a:endParaRPr lang="en-GB"/>
          </a:p>
          <a:p>
            <a:r>
              <a:rPr lang="en-GB"/>
              <a:t>Academics and other anti-stigma programmes around the world have done a lot of work. And See Me can tap into and add to that through our membership of the Global Anti-Stigma Alliance.</a:t>
            </a:r>
            <a:br>
              <a:rPr lang="en-GB">
                <a:cs typeface="+mn-lt"/>
              </a:rPr>
            </a:br>
            <a:endParaRPr lang="en-US">
              <a:ea typeface="Calibri"/>
              <a:cs typeface="Calibri"/>
            </a:endParaRPr>
          </a:p>
          <a:p>
            <a:r>
              <a:rPr lang="en-GB"/>
              <a:t>We’ve worked hard to combine this research with our own knowledge after years of working with employers across Scotland and surveying thousands of employees at all levels of organisations. </a:t>
            </a:r>
            <a:endParaRPr lang="en-US"/>
          </a:p>
          <a:p>
            <a:pPr marL="171450" indent="-171450">
              <a:buFont typeface="Arial"/>
              <a:buChar char="•"/>
            </a:pPr>
            <a:r>
              <a:rPr lang="en-GB"/>
              <a:t>From this we’ve identified 7 key building blocks for creating mental health inclusive workplaces free from stigma and discrimination.</a:t>
            </a:r>
            <a:endParaRPr lang="en-US">
              <a:ea typeface="Calibri" panose="020F0502020204030204"/>
              <a:cs typeface="Calibri" panose="020F0502020204030204"/>
            </a:endParaRPr>
          </a:p>
          <a:p>
            <a:pPr marL="171450" indent="-171450">
              <a:buFont typeface="Arial"/>
              <a:buChar char="•"/>
            </a:pPr>
            <a:r>
              <a:rPr lang="en-GB"/>
              <a:t>And we've used these to develop our programme of tools and resources that allow employers in Scotland to easily apply what has been proven to work. </a:t>
            </a:r>
            <a:endParaRPr lang="en-US">
              <a:ea typeface="Calibri" panose="020F0502020204030204"/>
              <a:cs typeface="Calibri" panose="020F0502020204030204"/>
            </a:endParaRPr>
          </a:p>
        </p:txBody>
      </p:sp>
      <p:sp>
        <p:nvSpPr>
          <p:cNvPr id="4" name="Slide Number Placeholder 3"/>
          <p:cNvSpPr>
            <a:spLocks noGrp="1"/>
          </p:cNvSpPr>
          <p:nvPr>
            <p:ph type="sldNum" sz="quarter" idx="5"/>
          </p:nvPr>
        </p:nvSpPr>
        <p:spPr/>
        <p:txBody>
          <a:bodyPr/>
          <a:lstStyle/>
          <a:p>
            <a:fld id="{97A44BF2-1C07-40E3-83EE-5E756F93FAD8}" type="slidenum">
              <a:rPr lang="en-US"/>
              <a:t>16</a:t>
            </a:fld>
            <a:endParaRPr lang="en-US"/>
          </a:p>
        </p:txBody>
      </p:sp>
    </p:spTree>
    <p:extLst>
      <p:ext uri="{BB962C8B-B14F-4D97-AF65-F5344CB8AC3E}">
        <p14:creationId xmlns:p14="http://schemas.microsoft.com/office/powerpoint/2010/main" val="29734360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a:ea typeface="Calibri" panose="020F0502020204030204"/>
                <a:cs typeface="Calibri" panose="020F0502020204030204"/>
              </a:rPr>
              <a:t>See Me have a huge range of free resources to support you and your teams to influence change.</a:t>
            </a:r>
          </a:p>
          <a:p>
            <a:r>
              <a:rPr lang="en-GB" dirty="0"/>
              <a:t>These resources and tools are available on our website such as healthcare workplace specific content, e-learning, guidance for managers, and a self assessment tool that links to our See Me in Work programme. </a:t>
            </a:r>
            <a:endParaRPr lang="en-GB" dirty="0">
              <a:ea typeface="Calibri"/>
              <a:cs typeface="Calibri"/>
            </a:endParaRPr>
          </a:p>
          <a:p>
            <a:endParaRPr lang="en-GB" b="1" dirty="0">
              <a:ea typeface="Calibri" panose="020F0502020204030204"/>
              <a:cs typeface="Calibri" panose="020F0502020204030204"/>
            </a:endParaRPr>
          </a:p>
          <a:p>
            <a:r>
              <a:rPr lang="en-GB" b="1" dirty="0">
                <a:ea typeface="Calibri" panose="020F0502020204030204"/>
                <a:cs typeface="Calibri" panose="020F0502020204030204"/>
              </a:rPr>
              <a:t>Bryony has put these links in the chat:</a:t>
            </a:r>
            <a:endParaRPr lang="en-GB" dirty="0">
              <a:ea typeface="Calibri"/>
              <a:cs typeface="Calibri"/>
            </a:endParaRPr>
          </a:p>
          <a:p>
            <a:r>
              <a:rPr lang="en-GB" dirty="0"/>
              <a:t>Please do have a look and do get in touch with us if you would like some more intensive support.</a:t>
            </a:r>
            <a:endParaRPr lang="en-GB" dirty="0">
              <a:ea typeface="Calibri"/>
              <a:cs typeface="Calibri"/>
            </a:endParaRPr>
          </a:p>
          <a:p>
            <a:pPr marL="342900" indent="-342900">
              <a:buFont typeface="Arial,Sans-Serif"/>
              <a:buChar char="•"/>
            </a:pPr>
            <a:r>
              <a:rPr lang="en-GB" dirty="0">
                <a:hlinkClick r:id="rId3">
                  <a:extLst>
                    <a:ext uri="{A12FA001-AC4F-418D-AE19-62706E023703}">
                      <ahyp:hlinkClr xmlns:ahyp="http://schemas.microsoft.com/office/drawing/2018/hyperlinkcolor" val="tx"/>
                    </a:ext>
                  </a:extLst>
                </a:hlinkClick>
              </a:rPr>
              <a:t>The legal, moral and business case</a:t>
            </a:r>
            <a:endParaRPr lang="en-GB">
              <a:ea typeface="Calibri"/>
              <a:cs typeface="Calibri"/>
            </a:endParaRPr>
          </a:p>
          <a:p>
            <a:pPr marL="342900" indent="-342900">
              <a:buFont typeface="Arial,Sans-Serif"/>
              <a:buChar char="•"/>
            </a:pPr>
            <a:r>
              <a:rPr lang="en-GB" dirty="0">
                <a:hlinkClick r:id="rId4">
                  <a:extLst>
                    <a:ext uri="{A12FA001-AC4F-418D-AE19-62706E023703}">
                      <ahyp:hlinkClr xmlns:ahyp="http://schemas.microsoft.com/office/drawing/2018/hyperlinkcolor" val="tx"/>
                    </a:ext>
                  </a:extLst>
                </a:hlinkClick>
              </a:rPr>
              <a:t>Thriving at Work report </a:t>
            </a:r>
            <a:r>
              <a:rPr lang="en-GB" dirty="0"/>
              <a:t>(and ROI)</a:t>
            </a:r>
            <a:endParaRPr lang="en-US" dirty="0"/>
          </a:p>
          <a:p>
            <a:pPr marL="342900" indent="-342900">
              <a:buFont typeface="Arial,Sans-Serif"/>
              <a:buChar char="•"/>
            </a:pPr>
            <a:r>
              <a:rPr lang="en-GB" dirty="0">
                <a:hlinkClick r:id="rId5">
                  <a:extLst>
                    <a:ext uri="{A12FA001-AC4F-418D-AE19-62706E023703}">
                      <ahyp:hlinkClr xmlns:ahyp="http://schemas.microsoft.com/office/drawing/2018/hyperlinkcolor" val="tx"/>
                    </a:ext>
                  </a:extLst>
                </a:hlinkClick>
              </a:rPr>
              <a:t>Cost calculator</a:t>
            </a:r>
            <a:endParaRPr lang="en-GB"/>
          </a:p>
          <a:p>
            <a:pPr marL="342900" indent="-342900">
              <a:buFont typeface="Arial,Sans-Serif"/>
              <a:buChar char="•"/>
            </a:pPr>
            <a:r>
              <a:rPr lang="en-GB" dirty="0">
                <a:hlinkClick r:id="rId6">
                  <a:extLst>
                    <a:ext uri="{A12FA001-AC4F-418D-AE19-62706E023703}">
                      <ahyp:hlinkClr xmlns:ahyp="http://schemas.microsoft.com/office/drawing/2018/hyperlinkcolor" val="tx"/>
                    </a:ext>
                  </a:extLst>
                </a:hlinkClick>
              </a:rPr>
              <a:t>See Me in Work brief</a:t>
            </a:r>
            <a:endParaRPr lang="en-GB"/>
          </a:p>
          <a:p>
            <a:pPr marL="342900" indent="-342900">
              <a:buFont typeface="Arial,Sans-Serif"/>
              <a:buChar char="•"/>
            </a:pPr>
            <a:r>
              <a:rPr lang="en-GB" dirty="0">
                <a:hlinkClick r:id="rId7">
                  <a:extLst>
                    <a:ext uri="{A12FA001-AC4F-418D-AE19-62706E023703}">
                      <ahyp:hlinkClr xmlns:ahyp="http://schemas.microsoft.com/office/drawing/2018/hyperlinkcolor" val="tx"/>
                    </a:ext>
                  </a:extLst>
                </a:hlinkClick>
              </a:rPr>
              <a:t>See Me in Work self-assessment tool</a:t>
            </a:r>
            <a:endParaRPr lang="en-GB"/>
          </a:p>
          <a:p>
            <a:pPr marL="342900" indent="-342900">
              <a:buFont typeface="Arial,Sans-Serif"/>
              <a:buChar char="•"/>
            </a:pPr>
            <a:r>
              <a:rPr lang="en-GB" dirty="0">
                <a:hlinkClick r:id="rId8">
                  <a:extLst>
                    <a:ext uri="{A12FA001-AC4F-418D-AE19-62706E023703}">
                      <ahyp:hlinkClr xmlns:ahyp="http://schemas.microsoft.com/office/drawing/2018/hyperlinkcolor" val="tx"/>
                    </a:ext>
                  </a:extLst>
                </a:hlinkClick>
              </a:rPr>
              <a:t>Seven building blocks video playlist</a:t>
            </a:r>
            <a:endParaRPr lang="en-GB"/>
          </a:p>
          <a:p>
            <a:pPr marL="342900" indent="-342900">
              <a:buFont typeface="Arial,Sans-Serif"/>
              <a:buChar char="•"/>
            </a:pPr>
            <a:r>
              <a:rPr lang="en-GB" dirty="0">
                <a:hlinkClick r:id="rId9">
                  <a:extLst>
                    <a:ext uri="{A12FA001-AC4F-418D-AE19-62706E023703}">
                      <ahyp:hlinkClr xmlns:ahyp="http://schemas.microsoft.com/office/drawing/2018/hyperlinkcolor" val="tx"/>
                    </a:ext>
                  </a:extLst>
                </a:hlinkClick>
              </a:rPr>
              <a:t>Leadership and SMiW video</a:t>
            </a:r>
            <a:endParaRPr lang="en-GB"/>
          </a:p>
          <a:p>
            <a:pPr marL="342900" indent="-342900">
              <a:buFont typeface="Arial,Sans-Serif"/>
              <a:buChar char="•"/>
            </a:pPr>
            <a:r>
              <a:rPr lang="en-GB" dirty="0">
                <a:hlinkClick r:id="rId10">
                  <a:extLst>
                    <a:ext uri="{A12FA001-AC4F-418D-AE19-62706E023703}">
                      <ahyp:hlinkClr xmlns:ahyp="http://schemas.microsoft.com/office/drawing/2018/hyperlinkcolor" val="tx"/>
                    </a:ext>
                  </a:extLst>
                </a:hlinkClick>
              </a:rPr>
              <a:t>‘Spotlight on’ leadership</a:t>
            </a:r>
            <a:endParaRPr lang="en-US"/>
          </a:p>
          <a:p>
            <a:endParaRPr lang="en-GB" dirty="0">
              <a:ea typeface="Calibri" panose="020F0502020204030204"/>
              <a:cs typeface="Calibri" panose="020F0502020204030204"/>
            </a:endParaRPr>
          </a:p>
        </p:txBody>
      </p:sp>
      <p:sp>
        <p:nvSpPr>
          <p:cNvPr id="4" name="Slide Number Placeholder 3"/>
          <p:cNvSpPr>
            <a:spLocks noGrp="1"/>
          </p:cNvSpPr>
          <p:nvPr>
            <p:ph type="sldNum" sz="quarter" idx="5"/>
          </p:nvPr>
        </p:nvSpPr>
        <p:spPr/>
        <p:txBody>
          <a:bodyPr/>
          <a:lstStyle/>
          <a:p>
            <a:fld id="{97A44BF2-1C07-40E3-83EE-5E756F93FAD8}" type="slidenum">
              <a:rPr lang="en-US"/>
              <a:t>17</a:t>
            </a:fld>
            <a:endParaRPr lang="en-US"/>
          </a:p>
        </p:txBody>
      </p:sp>
    </p:spTree>
    <p:extLst>
      <p:ext uri="{BB962C8B-B14F-4D97-AF65-F5344CB8AC3E}">
        <p14:creationId xmlns:p14="http://schemas.microsoft.com/office/powerpoint/2010/main" val="11839718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a:p>
            <a:r>
              <a:rPr lang="en-US" b="1"/>
              <a:t>Sources:</a:t>
            </a:r>
          </a:p>
          <a:p>
            <a:r>
              <a:rPr lang="en-US" dirty="0">
                <a:hlinkClick r:id="rId3"/>
              </a:rPr>
              <a:t>Workers appreciate and seek mental health support in the workplace (apa.org)</a:t>
            </a:r>
            <a:endParaRPr lang="en-US" dirty="0">
              <a:cs typeface="Calibri"/>
            </a:endParaRPr>
          </a:p>
        </p:txBody>
      </p:sp>
      <p:sp>
        <p:nvSpPr>
          <p:cNvPr id="4" name="Slide Number Placeholder 3"/>
          <p:cNvSpPr>
            <a:spLocks noGrp="1"/>
          </p:cNvSpPr>
          <p:nvPr>
            <p:ph type="sldNum" sz="quarter" idx="5"/>
          </p:nvPr>
        </p:nvSpPr>
        <p:spPr/>
        <p:txBody>
          <a:bodyPr/>
          <a:lstStyle/>
          <a:p>
            <a:fld id="{97A44BF2-1C07-40E3-83EE-5E756F93FAD8}" type="slidenum">
              <a:rPr lang="en-US"/>
              <a:t>18</a:t>
            </a:fld>
            <a:endParaRPr lang="en-US"/>
          </a:p>
        </p:txBody>
      </p:sp>
    </p:spTree>
    <p:extLst>
      <p:ext uri="{BB962C8B-B14F-4D97-AF65-F5344CB8AC3E}">
        <p14:creationId xmlns:p14="http://schemas.microsoft.com/office/powerpoint/2010/main" val="17545834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ea typeface="Calibri"/>
              <a:cs typeface="Calibri"/>
            </a:endParaRPr>
          </a:p>
        </p:txBody>
      </p:sp>
      <p:sp>
        <p:nvSpPr>
          <p:cNvPr id="4" name="Slide Number Placeholder 3"/>
          <p:cNvSpPr>
            <a:spLocks noGrp="1"/>
          </p:cNvSpPr>
          <p:nvPr>
            <p:ph type="sldNum" sz="quarter" idx="5"/>
          </p:nvPr>
        </p:nvSpPr>
        <p:spPr/>
        <p:txBody>
          <a:bodyPr/>
          <a:lstStyle/>
          <a:p>
            <a:fld id="{97A44BF2-1C07-40E3-83EE-5E756F93FAD8}" type="slidenum">
              <a:t>20</a:t>
            </a:fld>
            <a:endParaRPr lang="en-US"/>
          </a:p>
        </p:txBody>
      </p:sp>
    </p:spTree>
    <p:extLst>
      <p:ext uri="{BB962C8B-B14F-4D97-AF65-F5344CB8AC3E}">
        <p14:creationId xmlns:p14="http://schemas.microsoft.com/office/powerpoint/2010/main" val="257436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Thank you for joining us this morning.</a:t>
            </a:r>
          </a:p>
          <a:p>
            <a:r>
              <a:rPr lang="en-US" b="1" dirty="0">
                <a:cs typeface="Calibri"/>
              </a:rPr>
              <a:t>And just before we finish Bryony has an event to share with you  Mentally healthy Workplace: YP&amp;MH at work 31st oct</a:t>
            </a:r>
            <a:br>
              <a:rPr lang="en-US" b="1" dirty="0">
                <a:cs typeface="+mn-lt"/>
              </a:rPr>
            </a:br>
            <a:br>
              <a:rPr lang="en-US" b="1" dirty="0">
                <a:cs typeface="+mn-lt"/>
              </a:rPr>
            </a:br>
            <a:r>
              <a:rPr lang="en-US" dirty="0">
                <a:hlinkClick r:id="rId3"/>
              </a:rPr>
              <a:t>Supporting a mentally healthy workplace - Workplace guidance - Healthy Working Lives - Public Health Scotland</a:t>
            </a:r>
            <a:r>
              <a:rPr lang="en-US" b="1" dirty="0"/>
              <a:t> </a:t>
            </a:r>
            <a:endParaRPr lang="en-US" b="1" dirty="0">
              <a:cs typeface="Calibri"/>
            </a:endParaRPr>
          </a:p>
        </p:txBody>
      </p:sp>
      <p:sp>
        <p:nvSpPr>
          <p:cNvPr id="4" name="Slide Number Placeholder 3"/>
          <p:cNvSpPr>
            <a:spLocks noGrp="1"/>
          </p:cNvSpPr>
          <p:nvPr>
            <p:ph type="sldNum" sz="quarter" idx="5"/>
          </p:nvPr>
        </p:nvSpPr>
        <p:spPr/>
        <p:txBody>
          <a:bodyPr/>
          <a:lstStyle/>
          <a:p>
            <a:fld id="{97A44BF2-1C07-40E3-83EE-5E756F93FAD8}" type="slidenum">
              <a:rPr lang="en-US"/>
              <a:t>21</a:t>
            </a:fld>
            <a:endParaRPr lang="en-US"/>
          </a:p>
        </p:txBody>
      </p:sp>
    </p:spTree>
    <p:extLst>
      <p:ext uri="{BB962C8B-B14F-4D97-AF65-F5344CB8AC3E}">
        <p14:creationId xmlns:p14="http://schemas.microsoft.com/office/powerpoint/2010/main" val="15657289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ea typeface="Calibri"/>
                <a:cs typeface="Calibri"/>
              </a:rPr>
              <a:t>So the timings for today.</a:t>
            </a:r>
          </a:p>
          <a:p>
            <a:r>
              <a:rPr lang="en-US">
                <a:ea typeface="Calibri"/>
                <a:cs typeface="Calibri"/>
              </a:rPr>
              <a:t>I'll very briefly introduce why See Me are working to influence anti-stigma mental health practice. </a:t>
            </a:r>
          </a:p>
          <a:p>
            <a:endParaRPr lang="en-US">
              <a:ea typeface="Calibri"/>
              <a:cs typeface="Calibri"/>
            </a:endParaRPr>
          </a:p>
          <a:p>
            <a:r>
              <a:rPr lang="en-US">
                <a:ea typeface="Calibri"/>
                <a:cs typeface="Calibri"/>
              </a:rPr>
              <a:t>I'll then introduce our first speaker Caroline McDowall. You'll have an opportunity to ask Caroline some questions before she shoots off to a meeting at 10:30.</a:t>
            </a:r>
          </a:p>
          <a:p>
            <a:endParaRPr lang="en-US">
              <a:ea typeface="Calibri"/>
              <a:cs typeface="Calibri"/>
            </a:endParaRPr>
          </a:p>
          <a:p>
            <a:r>
              <a:rPr lang="en-US">
                <a:ea typeface="Calibri"/>
                <a:cs typeface="Calibri"/>
              </a:rPr>
              <a:t>I'll then cover the definitions and impacts of Mental Health stigma and discrimination in healthcare workplace settings in more detail.</a:t>
            </a:r>
          </a:p>
          <a:p>
            <a:endParaRPr lang="en-US">
              <a:ea typeface="Calibri"/>
              <a:cs typeface="Calibri"/>
            </a:endParaRPr>
          </a:p>
          <a:p>
            <a:r>
              <a:rPr lang="en-US">
                <a:ea typeface="Calibri"/>
                <a:cs typeface="Calibri"/>
              </a:rPr>
              <a:t>We'll then hear from Chik Duncan who apart from being a talented poet and performer is a See Me Volunteer. </a:t>
            </a:r>
          </a:p>
          <a:p>
            <a:endParaRPr lang="en-US">
              <a:ea typeface="Calibri"/>
              <a:cs typeface="Calibri"/>
            </a:endParaRPr>
          </a:p>
          <a:p>
            <a:r>
              <a:rPr lang="en-US">
                <a:ea typeface="Calibri"/>
                <a:cs typeface="Calibri"/>
              </a:rPr>
              <a:t>And finally we'll round up and take final remarks before 11am.</a:t>
            </a:r>
          </a:p>
          <a:p>
            <a:r>
              <a:rPr lang="en-US">
                <a:ea typeface="Calibri"/>
                <a:cs typeface="Calibri"/>
              </a:rPr>
              <a:t>So let's get started. </a:t>
            </a:r>
          </a:p>
          <a:p>
            <a:endParaRPr lang="en-US">
              <a:ea typeface="Calibri"/>
              <a:cs typeface="Calibri"/>
            </a:endParaRPr>
          </a:p>
        </p:txBody>
      </p:sp>
      <p:sp>
        <p:nvSpPr>
          <p:cNvPr id="4" name="Slide Number Placeholder 3"/>
          <p:cNvSpPr>
            <a:spLocks noGrp="1"/>
          </p:cNvSpPr>
          <p:nvPr>
            <p:ph type="sldNum" sz="quarter" idx="5"/>
          </p:nvPr>
        </p:nvSpPr>
        <p:spPr/>
        <p:txBody>
          <a:bodyPr/>
          <a:lstStyle/>
          <a:p>
            <a:fld id="{97A44BF2-1C07-40E3-83EE-5E756F93FAD8}" type="slidenum">
              <a:rPr lang="en-US"/>
              <a:t>2</a:t>
            </a:fld>
            <a:endParaRPr lang="en-US"/>
          </a:p>
        </p:txBody>
      </p:sp>
    </p:spTree>
    <p:extLst>
      <p:ext uri="{BB962C8B-B14F-4D97-AF65-F5344CB8AC3E}">
        <p14:creationId xmlns:p14="http://schemas.microsoft.com/office/powerpoint/2010/main" val="4024875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ea typeface="Calibri"/>
                <a:cs typeface="Calibri"/>
              </a:rPr>
              <a:t>So due to the content of our discussion this morning I want to start by covering our Safer Space Agreement for this session</a:t>
            </a:r>
          </a:p>
          <a:p>
            <a:endParaRPr lang="en-US">
              <a:ea typeface="Calibri"/>
              <a:cs typeface="Calibri"/>
            </a:endParaRPr>
          </a:p>
          <a:p>
            <a:r>
              <a:rPr lang="en-US" dirty="0">
                <a:ea typeface="Calibri"/>
                <a:cs typeface="Calibri"/>
              </a:rPr>
              <a:t>And that is:</a:t>
            </a:r>
          </a:p>
          <a:p>
            <a:pPr marL="171450" indent="-171450">
              <a:buFont typeface="Arial"/>
              <a:buChar char="•"/>
            </a:pPr>
            <a:r>
              <a:rPr lang="en-GB" dirty="0"/>
              <a:t>That we agree to keep ourselves safe during this session - We will share only information that is ours to share – and please do take time out if you need to</a:t>
            </a:r>
            <a:endParaRPr lang="en-GB" dirty="0">
              <a:ea typeface="Calibri"/>
              <a:cs typeface="Calibri"/>
            </a:endParaRPr>
          </a:p>
          <a:p>
            <a:pPr marL="171450" indent="-171450">
              <a:buFont typeface="Arial"/>
              <a:buChar char="•"/>
            </a:pPr>
            <a:r>
              <a:rPr lang="en-GB" dirty="0"/>
              <a:t>We will show respect for the fact that everyone has different views and experiences. And we'll treat people in the way that we would like to be treated</a:t>
            </a:r>
            <a:endParaRPr lang="en-GB" dirty="0">
              <a:ea typeface="Calibri"/>
              <a:cs typeface="Calibri"/>
            </a:endParaRPr>
          </a:p>
          <a:p>
            <a:r>
              <a:rPr lang="en-GB" dirty="0">
                <a:ea typeface="Calibri"/>
                <a:cs typeface="Calibri"/>
              </a:rPr>
              <a:t>And finally </a:t>
            </a:r>
          </a:p>
          <a:p>
            <a:pPr marL="171450" indent="-171450">
              <a:buFont typeface="Arial"/>
              <a:buChar char="•"/>
            </a:pPr>
            <a:r>
              <a:rPr lang="en-GB" dirty="0"/>
              <a:t>That we will respect confidentiality with the understanding that what is shared here by people shouldn’t be discussed outside of this session</a:t>
            </a:r>
            <a:endParaRPr lang="en-US" dirty="0">
              <a:ea typeface="Calibri" panose="020F0502020204030204"/>
              <a:cs typeface="Calibri" panose="020F0502020204030204"/>
            </a:endParaRPr>
          </a:p>
          <a:p>
            <a:pPr marL="171450" indent="-171450">
              <a:buFont typeface="Arial"/>
              <a:buChar char="•"/>
            </a:pPr>
            <a:endParaRPr lang="en-GB">
              <a:ea typeface="Calibri"/>
              <a:cs typeface="Calibri"/>
            </a:endParaRPr>
          </a:p>
          <a:p>
            <a:r>
              <a:rPr lang="en-GB" dirty="0">
                <a:ea typeface="Calibri"/>
                <a:cs typeface="Calibri"/>
              </a:rPr>
              <a:t>Is everyone happy to agree to this?</a:t>
            </a:r>
          </a:p>
        </p:txBody>
      </p:sp>
      <p:sp>
        <p:nvSpPr>
          <p:cNvPr id="4" name="Slide Number Placeholder 3"/>
          <p:cNvSpPr>
            <a:spLocks noGrp="1"/>
          </p:cNvSpPr>
          <p:nvPr>
            <p:ph type="sldNum" sz="quarter" idx="5"/>
          </p:nvPr>
        </p:nvSpPr>
        <p:spPr/>
        <p:txBody>
          <a:bodyPr/>
          <a:lstStyle/>
          <a:p>
            <a:fld id="{97A44BF2-1C07-40E3-83EE-5E756F93FAD8}" type="slidenum">
              <a:t>3</a:t>
            </a:fld>
            <a:endParaRPr lang="en-US"/>
          </a:p>
        </p:txBody>
      </p:sp>
    </p:spTree>
    <p:extLst>
      <p:ext uri="{BB962C8B-B14F-4D97-AF65-F5344CB8AC3E}">
        <p14:creationId xmlns:p14="http://schemas.microsoft.com/office/powerpoint/2010/main" val="40025115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28650" lvl="1" indent="-171450">
              <a:buFont typeface="Arial"/>
              <a:buChar char="•"/>
            </a:pPr>
            <a:r>
              <a:rPr lang="en-US">
                <a:ea typeface="Calibri"/>
                <a:cs typeface="Calibri"/>
              </a:rPr>
              <a:t>See Me </a:t>
            </a:r>
            <a:r>
              <a:rPr lang="en-GB"/>
              <a:t>Scotland's national programme to tackle mental health stigma and discrimination (Established in </a:t>
            </a:r>
            <a:endParaRPr lang="en-GB">
              <a:ea typeface="Calibri"/>
              <a:cs typeface="Calibri"/>
            </a:endParaRPr>
          </a:p>
          <a:p>
            <a:pPr marL="628650" lvl="1" indent="-171450">
              <a:buFont typeface="Arial"/>
              <a:buChar char="•"/>
            </a:pPr>
            <a:r>
              <a:rPr lang="en-GB"/>
              <a:t>Funded by Scottish Government</a:t>
            </a:r>
            <a:endParaRPr lang="en-GB">
              <a:ea typeface="Calibri"/>
              <a:cs typeface="Calibri"/>
            </a:endParaRPr>
          </a:p>
          <a:p>
            <a:pPr marL="628650" lvl="1" indent="-171450">
              <a:buFont typeface="Arial"/>
              <a:buChar char="•"/>
            </a:pPr>
            <a:r>
              <a:rPr lang="en-GB"/>
              <a:t>Managed by Scottish Association for Mental Health (SAMH) and the Mental Health Foundation (MHF)</a:t>
            </a:r>
          </a:p>
          <a:p>
            <a:pPr lvl="1"/>
            <a:endParaRPr lang="en-GB" b="1">
              <a:ea typeface="Calibri" panose="020F0502020204030204"/>
              <a:cs typeface="Calibri" panose="020F0502020204030204"/>
            </a:endParaRPr>
          </a:p>
          <a:p>
            <a:pPr marL="628650" indent="-171450">
              <a:spcBef>
                <a:spcPct val="20000"/>
              </a:spcBef>
              <a:buFont typeface="Arial"/>
              <a:buChar char="•"/>
            </a:pPr>
            <a:r>
              <a:rPr lang="en-GB"/>
              <a:t>We influence change in behaviours, cultures and systems so that people with experience of mental health problems are respected, valued and empowered to achieve the outcomes important to them.</a:t>
            </a:r>
            <a:endParaRPr lang="en-GB">
              <a:ea typeface="Calibri"/>
              <a:cs typeface="Calibri"/>
            </a:endParaRPr>
          </a:p>
          <a:p>
            <a:pPr marL="457200">
              <a:spcBef>
                <a:spcPct val="20000"/>
              </a:spcBef>
            </a:pPr>
            <a:endParaRPr lang="en-GB">
              <a:ea typeface="Calibri"/>
              <a:cs typeface="Calibri"/>
            </a:endParaRPr>
          </a:p>
          <a:p>
            <a:pPr marL="628650" indent="-171450">
              <a:spcBef>
                <a:spcPct val="20000"/>
              </a:spcBef>
              <a:buFont typeface="Arial"/>
              <a:buChar char="•"/>
            </a:pPr>
            <a:r>
              <a:rPr lang="en-GB"/>
              <a:t>We prioritise the settings where people experience greater levels of stigma and discrimination: education, health and social care, and employment. </a:t>
            </a:r>
            <a:endParaRPr lang="en-GB">
              <a:ea typeface="Calibri" panose="020F0502020204030204"/>
              <a:cs typeface="Calibri" panose="020F0502020204030204"/>
            </a:endParaRPr>
          </a:p>
        </p:txBody>
      </p:sp>
      <p:sp>
        <p:nvSpPr>
          <p:cNvPr id="4" name="Slide Number Placeholder 3"/>
          <p:cNvSpPr>
            <a:spLocks noGrp="1"/>
          </p:cNvSpPr>
          <p:nvPr>
            <p:ph type="sldNum" sz="quarter" idx="5"/>
          </p:nvPr>
        </p:nvSpPr>
        <p:spPr/>
        <p:txBody>
          <a:bodyPr/>
          <a:lstStyle/>
          <a:p>
            <a:fld id="{97A44BF2-1C07-40E3-83EE-5E756F93FAD8}" type="slidenum">
              <a:rPr lang="en-US"/>
              <a:t>4</a:t>
            </a:fld>
            <a:endParaRPr lang="en-US"/>
          </a:p>
        </p:txBody>
      </p:sp>
    </p:spTree>
    <p:extLst>
      <p:ext uri="{BB962C8B-B14F-4D97-AF65-F5344CB8AC3E}">
        <p14:creationId xmlns:p14="http://schemas.microsoft.com/office/powerpoint/2010/main" val="22944603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ct val="20000"/>
              </a:spcBef>
            </a:pPr>
            <a:r>
              <a:rPr lang="en-GB" b="1" dirty="0"/>
              <a:t>Stigma</a:t>
            </a:r>
            <a:r>
              <a:rPr lang="en-GB" dirty="0"/>
              <a:t> is the negative attitudes or beliefs based on a preconception, misunderstanding or fear of someone with a mental health problem. </a:t>
            </a:r>
            <a:endParaRPr lang="en-US" dirty="0">
              <a:cs typeface="Calibri" panose="020F0502020204030204"/>
            </a:endParaRPr>
          </a:p>
          <a:p>
            <a:pPr>
              <a:spcBef>
                <a:spcPct val="20000"/>
              </a:spcBef>
            </a:pPr>
            <a:endParaRPr lang="en-US"/>
          </a:p>
          <a:p>
            <a:pPr>
              <a:spcBef>
                <a:spcPct val="20000"/>
              </a:spcBef>
            </a:pPr>
            <a:r>
              <a:rPr lang="en-US" dirty="0"/>
              <a:t>Stigma is a negative stereotype or perception that can lead someone to unfairly judge another person and falsely attribute negative characteristics to them. Mental health conditions are often stigmatized, and people with these conditions are sometimes made to feel that their experience is somehow their fault. </a:t>
            </a:r>
            <a:endParaRPr lang="en-GB" dirty="0">
              <a:ea typeface="Calibri"/>
              <a:cs typeface="Calibri"/>
            </a:endParaRPr>
          </a:p>
          <a:p>
            <a:pPr>
              <a:spcBef>
                <a:spcPct val="20000"/>
              </a:spcBef>
            </a:pPr>
            <a:r>
              <a:rPr lang="en-US" i="1" dirty="0"/>
              <a:t>Reference: WHO's Mental Health Gap Action </a:t>
            </a:r>
            <a:r>
              <a:rPr lang="en-US" i="1" dirty="0" err="1"/>
              <a:t>Programme</a:t>
            </a:r>
            <a:r>
              <a:rPr lang="en-US" i="1" dirty="0"/>
              <a:t> (</a:t>
            </a:r>
            <a:r>
              <a:rPr lang="en-US" i="1" dirty="0" err="1"/>
              <a:t>mhGAP</a:t>
            </a:r>
            <a:r>
              <a:rPr lang="en-US" i="1" dirty="0"/>
              <a:t>) community toolkit </a:t>
            </a:r>
            <a:endParaRPr lang="en-US" i="1" dirty="0">
              <a:ea typeface="Calibri"/>
              <a:cs typeface="Calibri"/>
            </a:endParaRPr>
          </a:p>
          <a:p>
            <a:pPr>
              <a:spcBef>
                <a:spcPct val="20000"/>
              </a:spcBef>
            </a:pPr>
            <a:endParaRPr lang="en-GB">
              <a:ea typeface="Calibri"/>
              <a:cs typeface="Calibri"/>
            </a:endParaRPr>
          </a:p>
          <a:p>
            <a:pPr marL="285750" indent="-285750">
              <a:spcBef>
                <a:spcPct val="20000"/>
              </a:spcBef>
              <a:buFont typeface="Arial"/>
              <a:buChar char="•"/>
            </a:pPr>
            <a:r>
              <a:rPr lang="en-GB" b="1" dirty="0"/>
              <a:t>Discrimination</a:t>
            </a:r>
            <a:r>
              <a:rPr lang="en-GB" dirty="0"/>
              <a:t> is when a person, an institution, or organisation performs an action, whether intentional or unintentional, that creates barriers and inequality for people with lived experience of mental health problems. And this links to the Equality Act 2010 and the Public Sector Equality Duty. Discrimination can be enacted through policies and practices in the workplace.</a:t>
            </a:r>
            <a:endParaRPr lang="en-GB" dirty="0">
              <a:cs typeface="Calibri"/>
            </a:endParaRPr>
          </a:p>
          <a:p>
            <a:pPr marL="285750" indent="-285750">
              <a:spcBef>
                <a:spcPct val="20000"/>
              </a:spcBef>
              <a:buFont typeface="Arial"/>
              <a:buChar char="•"/>
            </a:pPr>
            <a:endParaRPr lang="en-GB" dirty="0">
              <a:cs typeface="Calibri"/>
            </a:endParaRPr>
          </a:p>
          <a:p>
            <a:pPr marL="285750" indent="-285750">
              <a:spcBef>
                <a:spcPct val="20000"/>
              </a:spcBef>
              <a:buFont typeface="Arial"/>
              <a:buChar char="•"/>
            </a:pPr>
            <a:r>
              <a:rPr lang="en-GB" dirty="0"/>
              <a:t>Through the Health and Safety at Work etc. Act 1974 and the Equality Act 2010, employers have legal duties to take action to protect mental health at work and support people with mental health conditions. </a:t>
            </a:r>
            <a:endParaRPr lang="en-GB" dirty="0">
              <a:cs typeface="Calibri"/>
            </a:endParaRPr>
          </a:p>
        </p:txBody>
      </p:sp>
      <p:sp>
        <p:nvSpPr>
          <p:cNvPr id="4" name="Slide Number Placeholder 3"/>
          <p:cNvSpPr>
            <a:spLocks noGrp="1"/>
          </p:cNvSpPr>
          <p:nvPr>
            <p:ph type="sldNum" sz="quarter" idx="5"/>
          </p:nvPr>
        </p:nvSpPr>
        <p:spPr/>
        <p:txBody>
          <a:bodyPr/>
          <a:lstStyle/>
          <a:p>
            <a:fld id="{97A44BF2-1C07-40E3-83EE-5E756F93FAD8}" type="slidenum">
              <a:rPr lang="en-US"/>
              <a:t>5</a:t>
            </a:fld>
            <a:endParaRPr lang="en-US"/>
          </a:p>
        </p:txBody>
      </p:sp>
    </p:spTree>
    <p:extLst>
      <p:ext uri="{BB962C8B-B14F-4D97-AF65-F5344CB8AC3E}">
        <p14:creationId xmlns:p14="http://schemas.microsoft.com/office/powerpoint/2010/main" val="15217065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The Scottish Mental Illness Stigma Study (SMISS) is a first of its kind piece of research for Scotland, exploring how people with experience of severe, enduring and complex mental illnesses face stigma and discrimination in various different life areas, including in relationships, mental healthcare services, online, and in employment.</a:t>
            </a:r>
            <a:endParaRPr lang="en-US"/>
          </a:p>
          <a:p>
            <a:endParaRPr lang="en-GB">
              <a:ea typeface="Calibri"/>
              <a:cs typeface="Calibri"/>
            </a:endParaRPr>
          </a:p>
          <a:p>
            <a:r>
              <a:rPr lang="en-GB"/>
              <a:t>The results of the Study showed us that years of stigma and discrimination towards people with mental illness has left people feeling ashamed and assuming that the public, and people in positions of power think the worst of them, including that they are dangerous and to blame for their conditions.</a:t>
            </a:r>
            <a:endParaRPr lang="en-US"/>
          </a:p>
          <a:p>
            <a:endParaRPr lang="en-GB"/>
          </a:p>
          <a:p>
            <a:r>
              <a:rPr lang="en-GB"/>
              <a:t>The impact of discrimination, is that more than half of people with mental illness respect themselves less because they think they will never get better.</a:t>
            </a:r>
            <a:endParaRPr lang="en-GB">
              <a:ea typeface="Calibri" panose="020F0502020204030204"/>
              <a:cs typeface="Calibri" panose="020F0502020204030204"/>
            </a:endParaRPr>
          </a:p>
          <a:p>
            <a:endParaRPr lang="en-US"/>
          </a:p>
          <a:p>
            <a:r>
              <a:rPr lang="en-US"/>
              <a:t>BRYONY: Put </a:t>
            </a:r>
            <a:r>
              <a:rPr lang="en-US" err="1"/>
              <a:t>linkS</a:t>
            </a:r>
            <a:r>
              <a:rPr lang="en-US"/>
              <a:t> in chat </a:t>
            </a:r>
            <a:r>
              <a:rPr lang="en-US">
                <a:hlinkClick r:id="rId3"/>
              </a:rPr>
              <a:t>Report: see-me-scottish-mental-illness-stigma-study-final-report-sep-2022.pdf (seemescotland.org)</a:t>
            </a:r>
            <a:endParaRPr lang="en-US">
              <a:ea typeface="Calibri"/>
              <a:cs typeface="Calibri"/>
            </a:endParaRPr>
          </a:p>
          <a:p>
            <a:r>
              <a:rPr lang="en-US"/>
              <a:t>Short Film: https://youtu.be/xKyubE8ijDM</a:t>
            </a:r>
            <a:endParaRPr lang="en-US">
              <a:ea typeface="Calibri"/>
              <a:cs typeface="Calibri"/>
            </a:endParaRPr>
          </a:p>
        </p:txBody>
      </p:sp>
      <p:sp>
        <p:nvSpPr>
          <p:cNvPr id="4" name="Slide Number Placeholder 3"/>
          <p:cNvSpPr>
            <a:spLocks noGrp="1"/>
          </p:cNvSpPr>
          <p:nvPr>
            <p:ph type="sldNum" sz="quarter" idx="5"/>
          </p:nvPr>
        </p:nvSpPr>
        <p:spPr/>
        <p:txBody>
          <a:bodyPr/>
          <a:lstStyle/>
          <a:p>
            <a:fld id="{97A44BF2-1C07-40E3-83EE-5E756F93FAD8}" type="slidenum">
              <a:t>6</a:t>
            </a:fld>
            <a:endParaRPr lang="en-US"/>
          </a:p>
        </p:txBody>
      </p:sp>
    </p:spTree>
    <p:extLst>
      <p:ext uri="{BB962C8B-B14F-4D97-AF65-F5344CB8AC3E}">
        <p14:creationId xmlns:p14="http://schemas.microsoft.com/office/powerpoint/2010/main" val="2250889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GB" dirty="0"/>
              <a:t>346 survey respondents </a:t>
            </a:r>
            <a:endParaRPr lang="en-US" dirty="0"/>
          </a:p>
          <a:p>
            <a:pPr marL="171450" indent="-171450">
              <a:buFont typeface="Arial"/>
              <a:buChar char="•"/>
            </a:pPr>
            <a:r>
              <a:rPr lang="en-GB" dirty="0"/>
              <a:t>70 qualitative research participants </a:t>
            </a:r>
            <a:endParaRPr lang="en-GB" dirty="0">
              <a:ea typeface="Calibri" panose="020F0502020204030204"/>
              <a:cs typeface="Calibri" panose="020F0502020204030204"/>
            </a:endParaRPr>
          </a:p>
          <a:p>
            <a:pPr marL="171450" indent="-171450">
              <a:buFont typeface="Arial"/>
              <a:buChar char="•"/>
            </a:pPr>
            <a:r>
              <a:rPr lang="en-GB" dirty="0"/>
              <a:t>Nearly three quarters (71 per cent), have experience stigma and discrimination around employment. </a:t>
            </a:r>
            <a:endParaRPr lang="en-GB" dirty="0">
              <a:ea typeface="Calibri" panose="020F0502020204030204"/>
              <a:cs typeface="Calibri" panose="020F0502020204030204"/>
            </a:endParaRPr>
          </a:p>
          <a:p>
            <a:pPr marL="171450" indent="-171450">
              <a:buFont typeface="Arial"/>
              <a:buChar char="•"/>
            </a:pPr>
            <a:r>
              <a:rPr lang="en-GB" dirty="0"/>
              <a:t>24% of respondents with personality disorder selected ‘employment’. </a:t>
            </a:r>
            <a:endParaRPr lang="en-GB" dirty="0">
              <a:ea typeface="Calibri" panose="020F0502020204030204"/>
              <a:cs typeface="Calibri" panose="020F0502020204030204"/>
            </a:endParaRPr>
          </a:p>
          <a:p>
            <a:pPr marL="171450" indent="-171450">
              <a:buFont typeface="Arial"/>
              <a:buChar char="•"/>
            </a:pPr>
            <a:r>
              <a:rPr lang="en-GB" dirty="0"/>
              <a:t>People with mental illness find themselves out of work as a direct result of stigma and discrimination. </a:t>
            </a:r>
            <a:endParaRPr lang="en-GB" dirty="0">
              <a:ea typeface="Calibri" panose="020F0502020204030204"/>
              <a:cs typeface="Calibri" panose="020F0502020204030204"/>
            </a:endParaRPr>
          </a:p>
          <a:p>
            <a:pPr marL="171450" indent="-171450">
              <a:buFont typeface="Arial"/>
              <a:buChar char="•"/>
            </a:pPr>
            <a:r>
              <a:rPr lang="en-GB" dirty="0"/>
              <a:t>57% have been unfairly denied employment opportunities </a:t>
            </a:r>
            <a:endParaRPr lang="en-GB" dirty="0">
              <a:ea typeface="Calibri" panose="020F0502020204030204"/>
              <a:cs typeface="Calibri" panose="020F0502020204030204"/>
            </a:endParaRPr>
          </a:p>
          <a:p>
            <a:pPr marL="171450" indent="-171450">
              <a:buFont typeface="Arial"/>
              <a:buChar char="•"/>
            </a:pPr>
            <a:r>
              <a:rPr lang="en-GB" dirty="0"/>
              <a:t>48% expect to be unfairly asked to leave their role </a:t>
            </a:r>
            <a:endParaRPr lang="en-GB" dirty="0">
              <a:ea typeface="Calibri" panose="020F0502020204030204"/>
              <a:cs typeface="Calibri" panose="020F0502020204030204"/>
            </a:endParaRPr>
          </a:p>
          <a:p>
            <a:pPr marL="171450" indent="-171450">
              <a:buFont typeface="Arial"/>
              <a:buChar char="•"/>
            </a:pPr>
            <a:r>
              <a:rPr lang="en-GB" dirty="0"/>
              <a:t>Of those who experienced stigma, 85 per cent have stopped themselves from applying for jobs, while nearly half have left work due to stigma and discrimination. </a:t>
            </a:r>
            <a:endParaRPr lang="en-GB" dirty="0">
              <a:ea typeface="Calibri"/>
              <a:cs typeface="Calibri"/>
            </a:endParaRPr>
          </a:p>
          <a:p>
            <a:endParaRPr lang="en-GB" dirty="0">
              <a:ea typeface="Calibri"/>
              <a:cs typeface="Calibri"/>
            </a:endParaRPr>
          </a:p>
        </p:txBody>
      </p:sp>
      <p:sp>
        <p:nvSpPr>
          <p:cNvPr id="4" name="Slide Number Placeholder 3"/>
          <p:cNvSpPr>
            <a:spLocks noGrp="1"/>
          </p:cNvSpPr>
          <p:nvPr>
            <p:ph type="sldNum" sz="quarter" idx="5"/>
          </p:nvPr>
        </p:nvSpPr>
        <p:spPr/>
        <p:txBody>
          <a:bodyPr/>
          <a:lstStyle/>
          <a:p>
            <a:fld id="{97A44BF2-1C07-40E3-83EE-5E756F93FAD8}" type="slidenum">
              <a:t>7</a:t>
            </a:fld>
            <a:endParaRPr lang="en-US"/>
          </a:p>
        </p:txBody>
      </p:sp>
    </p:spTree>
    <p:extLst>
      <p:ext uri="{BB962C8B-B14F-4D97-AF65-F5344CB8AC3E}">
        <p14:creationId xmlns:p14="http://schemas.microsoft.com/office/powerpoint/2010/main" val="6821090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 we know that mental health stigma is prevalent, but why address it? The cost of poor mental health to employers was £56bn in 2021. Presenteeism from mental ill-health alone costs the UK economy £15 bn a year, almost twice the cost of actual absence from work.</a:t>
            </a:r>
            <a:endParaRPr lang="en-US" dirty="0"/>
          </a:p>
          <a:p>
            <a:endParaRPr lang="en-GB" dirty="0"/>
          </a:p>
          <a:p>
            <a:r>
              <a:rPr lang="en-GB" dirty="0"/>
              <a:t>Stigma is a big factor in this:</a:t>
            </a:r>
            <a:endParaRPr lang="en-US" dirty="0"/>
          </a:p>
          <a:p>
            <a:pPr marL="171450" indent="-171450">
              <a:buFont typeface="Arial,Sans-Serif"/>
              <a:buChar char="•"/>
            </a:pPr>
            <a:r>
              <a:rPr lang="en-GB" dirty="0"/>
              <a:t>Stigma leads to higher rates of long term sickness absence in employees, because when people are reluctant to speak up and ask for support at the very first signs they are struggling, they are more likely to go for longer before accessing help, becoming more unwell and taking longer to recover.</a:t>
            </a:r>
            <a:endParaRPr lang="en-US" dirty="0"/>
          </a:p>
          <a:p>
            <a:pPr marL="171450" indent="-171450">
              <a:buFont typeface="Arial,Sans-Serif"/>
              <a:buChar char="•"/>
            </a:pPr>
            <a:r>
              <a:rPr lang="en-GB" dirty="0"/>
              <a:t>Stigma gets in the way of retaining staff (i.e. existing knowledge and expertise) when talented and loyal employees feel it would be the easier option to just leave rather than disclose a MH condition.</a:t>
            </a:r>
            <a:endParaRPr lang="en-US" dirty="0"/>
          </a:p>
          <a:p>
            <a:pPr marL="171450" indent="-171450">
              <a:buFont typeface="Arial,Sans-Serif"/>
              <a:buChar char="•"/>
            </a:pPr>
            <a:r>
              <a:rPr lang="en-GB" dirty="0"/>
              <a:t>Stigma could impact on quality of services to patients or service users when people push themselves to continue to work when they really need to be taking some time off to rest and recover. </a:t>
            </a:r>
            <a:endParaRPr lang="en-US" dirty="0"/>
          </a:p>
          <a:p>
            <a:endParaRPr lang="en-GB" dirty="0"/>
          </a:p>
          <a:p>
            <a:r>
              <a:rPr lang="en-GB" dirty="0"/>
              <a:t>When employers come to us struggling to understand why their colleagues aren’t engaging with the supports that are being offered the answer is often found in See Me’s key message; </a:t>
            </a:r>
            <a:endParaRPr lang="en-US" dirty="0"/>
          </a:p>
          <a:p>
            <a:r>
              <a:rPr lang="en-GB" dirty="0"/>
              <a:t>Tackling stigma and discrimination and addressing the barriers they create is foundational to any action to improve mental health and support staff wellbeing.</a:t>
            </a:r>
            <a:endParaRPr lang="en-US" dirty="0"/>
          </a:p>
          <a:p>
            <a:r>
              <a:rPr lang="en-GB" dirty="0"/>
              <a:t>You can have all the helplines, counselling sessions and MHFA’s in the world, but if stigma is present, your efforts are likely to be less effective.</a:t>
            </a:r>
            <a:endParaRPr lang="en-US" dirty="0"/>
          </a:p>
          <a:p>
            <a:endParaRPr lang="en-GB" dirty="0"/>
          </a:p>
          <a:p>
            <a:r>
              <a:rPr lang="en-GB"/>
              <a:t>When mental health stigma and discrimination are removed, people feel listened to, valued, included and respected, they have better access to and experience of services and sources of support, and they are more likely to achieve the outcomes that are important to them, including accessing and staying in employment and developing fulfilling careers. </a:t>
            </a:r>
            <a:endParaRPr lang="en-US"/>
          </a:p>
          <a:p>
            <a:endParaRPr lang="en-GB" b="1" dirty="0"/>
          </a:p>
          <a:p>
            <a:r>
              <a:rPr lang="en-GB" b="1" dirty="0"/>
              <a:t>Fear of stigma and discrimination at work:</a:t>
            </a:r>
            <a:endParaRPr lang="en-US" dirty="0">
              <a:ea typeface="Calibri"/>
              <a:cs typeface="Calibri"/>
            </a:endParaRPr>
          </a:p>
          <a:p>
            <a:pPr marL="457200" indent="-457200">
              <a:buFont typeface="Arial,Sans-Serif"/>
              <a:buChar char="•"/>
            </a:pPr>
            <a:r>
              <a:rPr lang="en-US" dirty="0"/>
              <a:t>Results in increased long term sickness absence</a:t>
            </a:r>
            <a:endParaRPr lang="en-US" dirty="0">
              <a:ea typeface="Calibri"/>
              <a:cs typeface="Calibri"/>
            </a:endParaRPr>
          </a:p>
          <a:p>
            <a:pPr marL="457200" indent="-457200">
              <a:buFont typeface="Arial,Sans-Serif"/>
              <a:buChar char="•"/>
            </a:pPr>
            <a:r>
              <a:rPr lang="en-GB" dirty="0"/>
              <a:t>Gets in the way of retaining staff (i.e. existing knowledge and expertise)</a:t>
            </a:r>
            <a:endParaRPr lang="en-US" dirty="0"/>
          </a:p>
          <a:p>
            <a:pPr marL="457200" indent="-457200">
              <a:buFont typeface="Arial,Sans-Serif"/>
              <a:buChar char="•"/>
            </a:pPr>
            <a:r>
              <a:rPr lang="en-GB" dirty="0"/>
              <a:t>Could impact on quality of services to clients (and relationships)</a:t>
            </a:r>
            <a:endParaRPr lang="en-US" dirty="0"/>
          </a:p>
          <a:p>
            <a:pPr marL="457200" indent="-457200">
              <a:buFont typeface="Arial,Sans-Serif"/>
              <a:buChar char="•"/>
            </a:pPr>
            <a:r>
              <a:rPr lang="en-GB" dirty="0"/>
              <a:t>Cost to employers of poor mental health increased to £56bn in 2020-21 (£45bn in 2019).</a:t>
            </a:r>
            <a:endParaRPr lang="en-US" dirty="0"/>
          </a:p>
          <a:p>
            <a:pPr marL="457200" indent="-457200">
              <a:buFont typeface="Arial,Sans-Serif"/>
              <a:buChar char="•"/>
            </a:pPr>
            <a:r>
              <a:rPr lang="en-GB" dirty="0"/>
              <a:t>Presenteeism from mental ill-health alone costs the UK economy £15.1bn a year, almost 2x the cost of actual absence from work. </a:t>
            </a:r>
            <a:endParaRPr lang="en-GB" dirty="0">
              <a:ea typeface="Calibri"/>
              <a:cs typeface="Calibri"/>
            </a:endParaRPr>
          </a:p>
          <a:p>
            <a:pPr marL="457200" indent="-457200">
              <a:buFont typeface="Arial,Sans-Serif"/>
              <a:buChar char="•"/>
            </a:pPr>
            <a:r>
              <a:rPr lang="en-GB" dirty="0">
                <a:hlinkClick r:id="rId3"/>
              </a:rPr>
              <a:t>New Article 18/9/24: Expert who coined presenteeism term says employers who force staff back are dinosaurs | Working from home | The Guardian</a:t>
            </a:r>
            <a:endParaRPr lang="en-GB" dirty="0"/>
          </a:p>
        </p:txBody>
      </p:sp>
      <p:sp>
        <p:nvSpPr>
          <p:cNvPr id="4" name="Slide Number Placeholder 3"/>
          <p:cNvSpPr>
            <a:spLocks noGrp="1"/>
          </p:cNvSpPr>
          <p:nvPr>
            <p:ph type="sldNum" sz="quarter" idx="5"/>
          </p:nvPr>
        </p:nvSpPr>
        <p:spPr/>
        <p:txBody>
          <a:bodyPr/>
          <a:lstStyle/>
          <a:p>
            <a:fld id="{97A44BF2-1C07-40E3-83EE-5E756F93FAD8}" type="slidenum">
              <a:t>8</a:t>
            </a:fld>
            <a:endParaRPr lang="en-US"/>
          </a:p>
        </p:txBody>
      </p:sp>
    </p:spTree>
    <p:extLst>
      <p:ext uri="{BB962C8B-B14F-4D97-AF65-F5344CB8AC3E}">
        <p14:creationId xmlns:p14="http://schemas.microsoft.com/office/powerpoint/2010/main" val="11980648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ct val="20000"/>
              </a:spcBef>
            </a:pPr>
            <a:endParaRPr lang="en-GB" dirty="0">
              <a:ea typeface="Calibri"/>
              <a:cs typeface="Calibri"/>
            </a:endParaRPr>
          </a:p>
          <a:p>
            <a:pPr marL="285750" indent="-285750">
              <a:spcBef>
                <a:spcPct val="20000"/>
              </a:spcBef>
              <a:buFont typeface="Arial"/>
              <a:buChar char="•"/>
            </a:pPr>
            <a:endParaRPr lang="en-US"/>
          </a:p>
        </p:txBody>
      </p:sp>
      <p:sp>
        <p:nvSpPr>
          <p:cNvPr id="4" name="Slide Number Placeholder 3"/>
          <p:cNvSpPr>
            <a:spLocks noGrp="1"/>
          </p:cNvSpPr>
          <p:nvPr>
            <p:ph type="sldNum" sz="quarter" idx="5"/>
          </p:nvPr>
        </p:nvSpPr>
        <p:spPr/>
        <p:txBody>
          <a:bodyPr/>
          <a:lstStyle/>
          <a:p>
            <a:fld id="{97A44BF2-1C07-40E3-83EE-5E756F93FAD8}" type="slidenum">
              <a:rPr lang="en-US"/>
              <a:t>11</a:t>
            </a:fld>
            <a:endParaRPr lang="en-US"/>
          </a:p>
        </p:txBody>
      </p:sp>
    </p:spTree>
    <p:extLst>
      <p:ext uri="{BB962C8B-B14F-4D97-AF65-F5344CB8AC3E}">
        <p14:creationId xmlns:p14="http://schemas.microsoft.com/office/powerpoint/2010/main" val="15103251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C251FC06-80FF-47A4-826D-AC1227CED57C}" type="datetimeFigureOut">
              <a:rPr lang="en-GB" smtClean="0"/>
              <a:t>07/10/2024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6EB5C6-5CB5-47A0-BFC8-D421136B8DC0}" type="slidenum">
              <a:rPr lang="en-GB" smtClean="0"/>
              <a:t>‹#›</a:t>
            </a:fld>
            <a:endParaRPr lang="en-GB"/>
          </a:p>
        </p:txBody>
      </p:sp>
    </p:spTree>
    <p:extLst>
      <p:ext uri="{BB962C8B-B14F-4D97-AF65-F5344CB8AC3E}">
        <p14:creationId xmlns:p14="http://schemas.microsoft.com/office/powerpoint/2010/main" val="3384618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251FC06-80FF-47A4-826D-AC1227CED57C}" type="datetimeFigureOut">
              <a:rPr lang="en-GB" smtClean="0"/>
              <a:t>07/10/2024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6EB5C6-5CB5-47A0-BFC8-D421136B8DC0}" type="slidenum">
              <a:rPr lang="en-GB" smtClean="0"/>
              <a:t>‹#›</a:t>
            </a:fld>
            <a:endParaRPr lang="en-GB"/>
          </a:p>
        </p:txBody>
      </p:sp>
    </p:spTree>
    <p:extLst>
      <p:ext uri="{BB962C8B-B14F-4D97-AF65-F5344CB8AC3E}">
        <p14:creationId xmlns:p14="http://schemas.microsoft.com/office/powerpoint/2010/main" val="35522101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251FC06-80FF-47A4-826D-AC1227CED57C}" type="datetimeFigureOut">
              <a:rPr lang="en-GB" smtClean="0"/>
              <a:t>07/10/2024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6EB5C6-5CB5-47A0-BFC8-D421136B8DC0}" type="slidenum">
              <a:rPr lang="en-GB" smtClean="0"/>
              <a:t>‹#›</a:t>
            </a:fld>
            <a:endParaRPr lang="en-GB"/>
          </a:p>
        </p:txBody>
      </p:sp>
    </p:spTree>
    <p:extLst>
      <p:ext uri="{BB962C8B-B14F-4D97-AF65-F5344CB8AC3E}">
        <p14:creationId xmlns:p14="http://schemas.microsoft.com/office/powerpoint/2010/main" val="39303687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hasCustomPrompt="1"/>
          </p:nvPr>
        </p:nvSpPr>
        <p:spPr>
          <a:xfrm>
            <a:off x="360001" y="1708150"/>
            <a:ext cx="11466873" cy="4018118"/>
          </a:xfrm>
        </p:spPr>
        <p:txBody>
          <a:bodyPr>
            <a:noAutofit/>
          </a:bodyPr>
          <a:lstStyle>
            <a:lvl1pPr>
              <a:defRPr sz="1200" b="0">
                <a:solidFill>
                  <a:schemeClr val="tx1"/>
                </a:solidFill>
              </a:defRPr>
            </a:lvl1pPr>
            <a:lvl2pPr>
              <a:spcBef>
                <a:spcPts val="450"/>
              </a:spcBef>
              <a:defRPr sz="1200">
                <a:solidFill>
                  <a:schemeClr val="tx1"/>
                </a:solidFill>
              </a:defRPr>
            </a:lvl2pPr>
            <a:lvl3pPr>
              <a:spcBef>
                <a:spcPts val="450"/>
              </a:spcBef>
              <a:defRPr sz="1200">
                <a:solidFill>
                  <a:schemeClr val="tx1"/>
                </a:solidFill>
              </a:defRPr>
            </a:lvl3pPr>
            <a:lvl4pPr>
              <a:spcBef>
                <a:spcPts val="450"/>
              </a:spcBef>
              <a:defRPr sz="1200">
                <a:solidFill>
                  <a:schemeClr val="tx1"/>
                </a:solidFill>
              </a:defRPr>
            </a:lvl4pPr>
            <a:lvl5pPr>
              <a:spcBef>
                <a:spcPts val="450"/>
              </a:spcBef>
              <a:defRPr sz="1200">
                <a:solidFill>
                  <a:schemeClr val="tx1"/>
                </a:solidFil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1" name="Title Placeholder 1"/>
          <p:cNvSpPr>
            <a:spLocks noGrp="1"/>
          </p:cNvSpPr>
          <p:nvPr>
            <p:ph type="title" hasCustomPrompt="1"/>
          </p:nvPr>
        </p:nvSpPr>
        <p:spPr>
          <a:xfrm>
            <a:off x="360001" y="305249"/>
            <a:ext cx="11466875" cy="1068899"/>
          </a:xfrm>
          <a:prstGeom prst="rect">
            <a:avLst/>
          </a:prstGeom>
        </p:spPr>
        <p:txBody>
          <a:bodyPr vert="horz" lIns="0" tIns="0" rIns="0" bIns="0" rtlCol="0" anchor="t">
            <a:noAutofit/>
          </a:bodyPr>
          <a:lstStyle>
            <a:lvl1pPr>
              <a:defRPr sz="2100"/>
            </a:lvl1pPr>
          </a:lstStyle>
          <a:p>
            <a:r>
              <a:rPr lang="en-GB"/>
              <a:t>Click to edit master title style</a:t>
            </a:r>
          </a:p>
        </p:txBody>
      </p:sp>
      <p:sp>
        <p:nvSpPr>
          <p:cNvPr id="15" name="Slide Number Placeholder 5"/>
          <p:cNvSpPr>
            <a:spLocks noGrp="1"/>
          </p:cNvSpPr>
          <p:nvPr>
            <p:ph type="sldNum" sz="quarter" idx="4"/>
          </p:nvPr>
        </p:nvSpPr>
        <p:spPr>
          <a:xfrm>
            <a:off x="10856913" y="6394275"/>
            <a:ext cx="969963" cy="196850"/>
          </a:xfrm>
          <a:prstGeom prst="rect">
            <a:avLst/>
          </a:prstGeom>
        </p:spPr>
        <p:txBody>
          <a:bodyPr vert="horz" lIns="0" tIns="0" rIns="0" bIns="0" rtlCol="0" anchor="ctr"/>
          <a:lstStyle>
            <a:lvl1pPr algn="r">
              <a:defRPr sz="750">
                <a:solidFill>
                  <a:schemeClr val="tx1"/>
                </a:solidFill>
              </a:defRPr>
            </a:lvl1pPr>
          </a:lstStyle>
          <a:p>
            <a:fld id="{4034BEE3-566C-4068-A777-C3A4762E861B}" type="slidenum">
              <a:rPr lang="en-GB" smtClean="0"/>
              <a:pPr/>
              <a:t>‹#›</a:t>
            </a:fld>
            <a:endParaRPr lang="en-GB"/>
          </a:p>
        </p:txBody>
      </p:sp>
    </p:spTree>
    <p:extLst>
      <p:ext uri="{BB962C8B-B14F-4D97-AF65-F5344CB8AC3E}">
        <p14:creationId xmlns:p14="http://schemas.microsoft.com/office/powerpoint/2010/main" val="1385740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C251FC06-80FF-47A4-826D-AC1227CED57C}" type="datetimeFigureOut">
              <a:rPr lang="en-GB" smtClean="0"/>
              <a:t>07/10/2024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6EB5C6-5CB5-47A0-BFC8-D421136B8DC0}" type="slidenum">
              <a:rPr lang="en-GB" smtClean="0"/>
              <a:t>‹#›</a:t>
            </a:fld>
            <a:endParaRPr lang="en-GB"/>
          </a:p>
        </p:txBody>
      </p:sp>
    </p:spTree>
    <p:extLst>
      <p:ext uri="{BB962C8B-B14F-4D97-AF65-F5344CB8AC3E}">
        <p14:creationId xmlns:p14="http://schemas.microsoft.com/office/powerpoint/2010/main" val="379227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251FC06-80FF-47A4-826D-AC1227CED57C}" type="datetimeFigureOut">
              <a:rPr lang="en-GB" smtClean="0"/>
              <a:t>07/10/2024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6EB5C6-5CB5-47A0-BFC8-D421136B8DC0}" type="slidenum">
              <a:rPr lang="en-GB" smtClean="0"/>
              <a:t>‹#›</a:t>
            </a:fld>
            <a:endParaRPr lang="en-GB"/>
          </a:p>
        </p:txBody>
      </p:sp>
    </p:spTree>
    <p:extLst>
      <p:ext uri="{BB962C8B-B14F-4D97-AF65-F5344CB8AC3E}">
        <p14:creationId xmlns:p14="http://schemas.microsoft.com/office/powerpoint/2010/main" val="3835953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C251FC06-80FF-47A4-826D-AC1227CED57C}" type="datetimeFigureOut">
              <a:rPr lang="en-GB" smtClean="0"/>
              <a:t>07/10/2024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6EB5C6-5CB5-47A0-BFC8-D421136B8DC0}" type="slidenum">
              <a:rPr lang="en-GB" smtClean="0"/>
              <a:t>‹#›</a:t>
            </a:fld>
            <a:endParaRPr lang="en-GB"/>
          </a:p>
        </p:txBody>
      </p:sp>
    </p:spTree>
    <p:extLst>
      <p:ext uri="{BB962C8B-B14F-4D97-AF65-F5344CB8AC3E}">
        <p14:creationId xmlns:p14="http://schemas.microsoft.com/office/powerpoint/2010/main" val="34124629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C251FC06-80FF-47A4-826D-AC1227CED57C}" type="datetimeFigureOut">
              <a:rPr lang="en-GB" smtClean="0"/>
              <a:t>07/10/2024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66EB5C6-5CB5-47A0-BFC8-D421136B8DC0}" type="slidenum">
              <a:rPr lang="en-GB" smtClean="0"/>
              <a:t>‹#›</a:t>
            </a:fld>
            <a:endParaRPr lang="en-GB"/>
          </a:p>
        </p:txBody>
      </p:sp>
    </p:spTree>
    <p:extLst>
      <p:ext uri="{BB962C8B-B14F-4D97-AF65-F5344CB8AC3E}">
        <p14:creationId xmlns:p14="http://schemas.microsoft.com/office/powerpoint/2010/main" val="12970912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C251FC06-80FF-47A4-826D-AC1227CED57C}" type="datetimeFigureOut">
              <a:rPr lang="en-GB" smtClean="0"/>
              <a:t>07/10/2024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66EB5C6-5CB5-47A0-BFC8-D421136B8DC0}" type="slidenum">
              <a:rPr lang="en-GB" smtClean="0"/>
              <a:t>‹#›</a:t>
            </a:fld>
            <a:endParaRPr lang="en-GB"/>
          </a:p>
        </p:txBody>
      </p:sp>
    </p:spTree>
    <p:extLst>
      <p:ext uri="{BB962C8B-B14F-4D97-AF65-F5344CB8AC3E}">
        <p14:creationId xmlns:p14="http://schemas.microsoft.com/office/powerpoint/2010/main" val="2987570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51FC06-80FF-47A4-826D-AC1227CED57C}" type="datetimeFigureOut">
              <a:rPr lang="en-GB" smtClean="0"/>
              <a:t>07/10/2024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66EB5C6-5CB5-47A0-BFC8-D421136B8DC0}" type="slidenum">
              <a:rPr lang="en-GB" smtClean="0"/>
              <a:t>‹#›</a:t>
            </a:fld>
            <a:endParaRPr lang="en-GB"/>
          </a:p>
        </p:txBody>
      </p:sp>
    </p:spTree>
    <p:extLst>
      <p:ext uri="{BB962C8B-B14F-4D97-AF65-F5344CB8AC3E}">
        <p14:creationId xmlns:p14="http://schemas.microsoft.com/office/powerpoint/2010/main" val="2075185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251FC06-80FF-47A4-826D-AC1227CED57C}" type="datetimeFigureOut">
              <a:rPr lang="en-GB" smtClean="0"/>
              <a:t>07/10/2024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6EB5C6-5CB5-47A0-BFC8-D421136B8DC0}" type="slidenum">
              <a:rPr lang="en-GB" smtClean="0"/>
              <a:t>‹#›</a:t>
            </a:fld>
            <a:endParaRPr lang="en-GB"/>
          </a:p>
        </p:txBody>
      </p:sp>
    </p:spTree>
    <p:extLst>
      <p:ext uri="{BB962C8B-B14F-4D97-AF65-F5344CB8AC3E}">
        <p14:creationId xmlns:p14="http://schemas.microsoft.com/office/powerpoint/2010/main" val="1653685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251FC06-80FF-47A4-826D-AC1227CED57C}" type="datetimeFigureOut">
              <a:rPr lang="en-GB" smtClean="0"/>
              <a:t>07/10/2024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6EB5C6-5CB5-47A0-BFC8-D421136B8DC0}" type="slidenum">
              <a:rPr lang="en-GB" smtClean="0"/>
              <a:t>‹#›</a:t>
            </a:fld>
            <a:endParaRPr lang="en-GB"/>
          </a:p>
        </p:txBody>
      </p:sp>
    </p:spTree>
    <p:extLst>
      <p:ext uri="{BB962C8B-B14F-4D97-AF65-F5344CB8AC3E}">
        <p14:creationId xmlns:p14="http://schemas.microsoft.com/office/powerpoint/2010/main" val="33157707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51FC06-80FF-47A4-826D-AC1227CED57C}" type="datetimeFigureOut">
              <a:rPr lang="en-GB" smtClean="0"/>
              <a:t>07/10/2024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6EB5C6-5CB5-47A0-BFC8-D421136B8DC0}" type="slidenum">
              <a:rPr lang="en-GB" smtClean="0"/>
              <a:t>‹#›</a:t>
            </a:fld>
            <a:endParaRPr lang="en-GB"/>
          </a:p>
        </p:txBody>
      </p:sp>
    </p:spTree>
    <p:extLst>
      <p:ext uri="{BB962C8B-B14F-4D97-AF65-F5344CB8AC3E}">
        <p14:creationId xmlns:p14="http://schemas.microsoft.com/office/powerpoint/2010/main" val="29442324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8" Type="http://schemas.openxmlformats.org/officeDocument/2006/relationships/hyperlink" Target="https://www.seemescotland.org/media/10022/see-me-work-self-assessment-tool-landscape.pdf" TargetMode="External"/><Relationship Id="rId3" Type="http://schemas.openxmlformats.org/officeDocument/2006/relationships/image" Target="../media/image1.png"/><Relationship Id="rId7" Type="http://schemas.openxmlformats.org/officeDocument/2006/relationships/hyperlink" Target="https://www.seemescotland.org/media/11088/seeme_pdf_employers_final.pdf" TargetMode="External"/><Relationship Id="rId12"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www.seemescotland.org/workplace/see-me-in-work/starter-pack/cost-calculator" TargetMode="External"/><Relationship Id="rId11" Type="http://schemas.openxmlformats.org/officeDocument/2006/relationships/hyperlink" Target="https://www.seemescotland.org/workplace/see-me-in-work/spotlight-on" TargetMode="External"/><Relationship Id="rId5" Type="http://schemas.openxmlformats.org/officeDocument/2006/relationships/hyperlink" Target="https://www.gov.uk/government/publications/thriving-at-work-a-review-of-mental-health-and-employers" TargetMode="External"/><Relationship Id="rId10" Type="http://schemas.openxmlformats.org/officeDocument/2006/relationships/hyperlink" Target="https://www.youtube.com/watch?v=zv2yOr0hq9o&amp;list=PLj6VG-5wRw5-p5_kYV-gOvVfSH-wXausz&amp;index=5" TargetMode="External"/><Relationship Id="rId4" Type="http://schemas.openxmlformats.org/officeDocument/2006/relationships/hyperlink" Target="https://www.seemescotland.org/media/7639/stigma-and-discrimination.pdf" TargetMode="External"/><Relationship Id="rId9" Type="http://schemas.openxmlformats.org/officeDocument/2006/relationships/hyperlink" Target="https://www.youtube.com/watch?v=nT_VyvZZuZs&amp;list=PLj6VG-5wRw58WUk823ylY24CGaOMUK8Z6"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7" name="TextBox 6"/>
          <p:cNvSpPr txBox="1"/>
          <p:nvPr/>
        </p:nvSpPr>
        <p:spPr>
          <a:xfrm>
            <a:off x="1524487" y="1960751"/>
            <a:ext cx="9144000" cy="2308324"/>
          </a:xfrm>
          <a:prstGeom prst="rect">
            <a:avLst/>
          </a:prstGeom>
          <a:noFill/>
        </p:spPr>
        <p:txBody>
          <a:bodyPr wrap="square" lIns="91440" tIns="45720" rIns="91440" bIns="45720" rtlCol="0" anchor="t">
            <a:spAutoFit/>
          </a:bodyPr>
          <a:lstStyle/>
          <a:p>
            <a:pPr algn="ctr"/>
            <a:r>
              <a:rPr lang="en-GB" sz="4800" b="1">
                <a:solidFill>
                  <a:srgbClr val="FFFFFF"/>
                </a:solidFill>
                <a:latin typeface="Open Sans"/>
                <a:ea typeface="+mn-lt"/>
                <a:cs typeface="+mn-lt"/>
              </a:rPr>
              <a:t>Supporting healthcare workplaces to embed mental health inclusion</a:t>
            </a:r>
            <a:endParaRPr lang="en-US" b="1">
              <a:solidFill>
                <a:srgbClr val="FFFFFF"/>
              </a:solidFill>
              <a:latin typeface="Open Sans"/>
              <a:ea typeface="Open Sans"/>
              <a:cs typeface="Open Sans"/>
            </a:endParaRPr>
          </a:p>
        </p:txBody>
      </p:sp>
      <p:sp>
        <p:nvSpPr>
          <p:cNvPr id="8" name="TextBox 7"/>
          <p:cNvSpPr txBox="1"/>
          <p:nvPr/>
        </p:nvSpPr>
        <p:spPr>
          <a:xfrm>
            <a:off x="3045083" y="4650376"/>
            <a:ext cx="6243920" cy="1477328"/>
          </a:xfrm>
          <a:prstGeom prst="rect">
            <a:avLst/>
          </a:prstGeom>
          <a:noFill/>
        </p:spPr>
        <p:txBody>
          <a:bodyPr wrap="square" lIns="91440" tIns="45720" rIns="91440" bIns="45720" rtlCol="0" anchor="t">
            <a:spAutoFit/>
          </a:bodyPr>
          <a:lstStyle/>
          <a:p>
            <a:pPr algn="ctr"/>
            <a:r>
              <a:rPr lang="en-GB" b="1">
                <a:solidFill>
                  <a:srgbClr val="FFFFFF"/>
                </a:solidFill>
                <a:latin typeface="Open Sans"/>
                <a:ea typeface="Open Sans"/>
                <a:cs typeface="Open Sans"/>
              </a:rPr>
              <a:t>Rachel Gray </a:t>
            </a:r>
            <a:endParaRPr lang="en-GB">
              <a:solidFill>
                <a:srgbClr val="FFFFFF"/>
              </a:solidFill>
              <a:latin typeface="Open Sans"/>
              <a:ea typeface="Open Sans"/>
              <a:cs typeface="Open Sans"/>
            </a:endParaRPr>
          </a:p>
          <a:p>
            <a:pPr algn="ctr"/>
            <a:r>
              <a:rPr lang="en-GB">
                <a:solidFill>
                  <a:srgbClr val="FFFFFF"/>
                </a:solidFill>
                <a:latin typeface="Open Sans"/>
                <a:ea typeface="Open Sans"/>
                <a:cs typeface="Open Sans"/>
              </a:rPr>
              <a:t>Project Officer (Health and Social Care Settings)</a:t>
            </a:r>
          </a:p>
          <a:p>
            <a:pPr algn="ctr"/>
            <a:endParaRPr lang="en-GB" b="1">
              <a:solidFill>
                <a:srgbClr val="FFFFFF"/>
              </a:solidFill>
              <a:latin typeface="Open Sans"/>
              <a:ea typeface="Open Sans"/>
              <a:cs typeface="Open Sans"/>
            </a:endParaRPr>
          </a:p>
          <a:p>
            <a:pPr algn="ctr"/>
            <a:r>
              <a:rPr lang="en-GB" b="1">
                <a:solidFill>
                  <a:srgbClr val="FFFFFF"/>
                </a:solidFill>
                <a:latin typeface="Open Sans"/>
                <a:ea typeface="Open Sans"/>
                <a:cs typeface="Open Sans"/>
              </a:rPr>
              <a:t>Bryony Mole </a:t>
            </a:r>
            <a:endParaRPr lang="en-GB">
              <a:solidFill>
                <a:srgbClr val="FFFFFF"/>
              </a:solidFill>
              <a:latin typeface="Open Sans"/>
              <a:ea typeface="Open Sans"/>
              <a:cs typeface="Open Sans"/>
            </a:endParaRPr>
          </a:p>
          <a:p>
            <a:pPr algn="ctr"/>
            <a:r>
              <a:rPr lang="en-GB">
                <a:solidFill>
                  <a:srgbClr val="FFFFFF"/>
                </a:solidFill>
                <a:latin typeface="Open Sans"/>
                <a:ea typeface="Open Sans"/>
                <a:cs typeface="Open Sans"/>
              </a:rPr>
              <a:t>Project Officer (Workplace Settings)</a:t>
            </a:r>
          </a:p>
        </p:txBody>
      </p:sp>
    </p:spTree>
    <p:extLst>
      <p:ext uri="{BB962C8B-B14F-4D97-AF65-F5344CB8AC3E}">
        <p14:creationId xmlns:p14="http://schemas.microsoft.com/office/powerpoint/2010/main" val="27947254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title"/>
          </p:nvPr>
        </p:nvSpPr>
        <p:spPr>
          <a:xfrm>
            <a:off x="457200" y="476672"/>
            <a:ext cx="11325672" cy="648072"/>
          </a:xfrm>
        </p:spPr>
        <p:txBody>
          <a:bodyPr>
            <a:noAutofit/>
          </a:bodyPr>
          <a:lstStyle/>
          <a:p>
            <a:r>
              <a:rPr lang="en-GB" b="1">
                <a:solidFill>
                  <a:srgbClr val="FFFFFF"/>
                </a:solidFill>
                <a:latin typeface="Calibri Light"/>
                <a:ea typeface="Calibri Light"/>
                <a:cs typeface="Calibri Light"/>
              </a:rPr>
              <a:t>Employer Perspective: Work Well</a:t>
            </a:r>
            <a:endParaRPr lang="en-GB" b="1">
              <a:solidFill>
                <a:srgbClr val="FFFFFF"/>
              </a:solidFill>
            </a:endParaRPr>
          </a:p>
        </p:txBody>
      </p:sp>
      <p:sp>
        <p:nvSpPr>
          <p:cNvPr id="9" name="TextBox 8">
            <a:extLst>
              <a:ext uri="{FF2B5EF4-FFF2-40B4-BE49-F238E27FC236}">
                <a16:creationId xmlns:a16="http://schemas.microsoft.com/office/drawing/2014/main" id="{21E9C558-938F-9301-9869-462A914D3E05}"/>
              </a:ext>
            </a:extLst>
          </p:cNvPr>
          <p:cNvSpPr txBox="1"/>
          <p:nvPr/>
        </p:nvSpPr>
        <p:spPr>
          <a:xfrm>
            <a:off x="4717344" y="2918177"/>
            <a:ext cx="3385758"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6000">
                <a:solidFill>
                  <a:srgbClr val="FFFFFF"/>
                </a:solidFill>
                <a:latin typeface="Open Sans"/>
                <a:ea typeface="Open Sans"/>
                <a:cs typeface="Open Sans"/>
              </a:rPr>
              <a:t>Q&amp;A</a:t>
            </a:r>
            <a:endParaRPr lang="en-US" sz="6000">
              <a:solidFill>
                <a:srgbClr val="FFFFFF"/>
              </a:solidFill>
              <a:latin typeface="Open Sans"/>
              <a:ea typeface="Open Sans"/>
              <a:cs typeface="Open Sans"/>
            </a:endParaRPr>
          </a:p>
        </p:txBody>
      </p:sp>
    </p:spTree>
    <p:extLst>
      <p:ext uri="{BB962C8B-B14F-4D97-AF65-F5344CB8AC3E}">
        <p14:creationId xmlns:p14="http://schemas.microsoft.com/office/powerpoint/2010/main" val="26440447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BC40C-7ABA-D1D6-7789-D16BB6FB7AE0}"/>
              </a:ext>
            </a:extLst>
          </p:cNvPr>
          <p:cNvSpPr>
            <a:spLocks noGrp="1"/>
          </p:cNvSpPr>
          <p:nvPr/>
        </p:nvSpPr>
        <p:spPr>
          <a:xfrm>
            <a:off x="931653" y="2560638"/>
            <a:ext cx="10975675"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3600" b="1">
                <a:solidFill>
                  <a:schemeClr val="bg1"/>
                </a:solidFill>
                <a:latin typeface="Open Sans"/>
                <a:ea typeface="Open Sans"/>
                <a:cs typeface="Open Sans"/>
              </a:rPr>
              <a:t>Mental Health Stigma and Discrimination </a:t>
            </a:r>
            <a:endParaRPr lang="en-US" sz="3600" b="1">
              <a:solidFill>
                <a:schemeClr val="bg1"/>
              </a:solidFill>
              <a:latin typeface="Open Sans"/>
              <a:ea typeface="Open Sans"/>
              <a:cs typeface="Open Sans"/>
            </a:endParaRPr>
          </a:p>
          <a:p>
            <a:r>
              <a:rPr lang="en-GB" sz="3600" b="1">
                <a:solidFill>
                  <a:schemeClr val="bg1"/>
                </a:solidFill>
                <a:latin typeface="Open Sans"/>
                <a:ea typeface="Open Sans"/>
                <a:cs typeface="Open Sans"/>
              </a:rPr>
              <a:t>in Healthcare Workplace Settings</a:t>
            </a:r>
            <a:endParaRPr lang="en-US" sz="3600" b="1">
              <a:solidFill>
                <a:schemeClr val="bg1"/>
              </a:solidFill>
              <a:latin typeface="Open Sans"/>
              <a:ea typeface="Open Sans"/>
              <a:cs typeface="Open Sans"/>
            </a:endParaRPr>
          </a:p>
        </p:txBody>
      </p:sp>
    </p:spTree>
    <p:extLst>
      <p:ext uri="{BB962C8B-B14F-4D97-AF65-F5344CB8AC3E}">
        <p14:creationId xmlns:p14="http://schemas.microsoft.com/office/powerpoint/2010/main" val="19325554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BC40C-7ABA-D1D6-7789-D16BB6FB7AE0}"/>
              </a:ext>
            </a:extLst>
          </p:cNvPr>
          <p:cNvSpPr>
            <a:spLocks noGrp="1"/>
          </p:cNvSpPr>
          <p:nvPr/>
        </p:nvSpPr>
        <p:spPr>
          <a:xfrm>
            <a:off x="392624" y="300468"/>
            <a:ext cx="6442421"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b="1">
                <a:solidFill>
                  <a:schemeClr val="bg1"/>
                </a:solidFill>
                <a:latin typeface="Open Sans" panose="020B0606030504020204"/>
              </a:rPr>
              <a:t>Intersectional Stigma </a:t>
            </a:r>
          </a:p>
        </p:txBody>
      </p:sp>
      <p:sp>
        <p:nvSpPr>
          <p:cNvPr id="4" name="Content Placeholder 4">
            <a:extLst>
              <a:ext uri="{FF2B5EF4-FFF2-40B4-BE49-F238E27FC236}">
                <a16:creationId xmlns:a16="http://schemas.microsoft.com/office/drawing/2014/main" id="{0096E8B3-5102-3454-561A-04040F94EABD}"/>
              </a:ext>
            </a:extLst>
          </p:cNvPr>
          <p:cNvSpPr txBox="1">
            <a:spLocks noGrp="1"/>
          </p:cNvSpPr>
          <p:nvPr/>
        </p:nvSpPr>
        <p:spPr>
          <a:xfrm>
            <a:off x="396766" y="1715219"/>
            <a:ext cx="11165395" cy="1206744"/>
          </a:xfrm>
          <a:prstGeom prst="rect">
            <a:avLst/>
          </a:prstGeom>
        </p:spPr>
        <p:txBody>
          <a:bodyPr vert="horz" lIns="91440" tIns="45720" rIns="91440" bIns="45720" rtlCol="0" anchor="t">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a:solidFill>
                  <a:schemeClr val="bg1"/>
                </a:solidFill>
                <a:latin typeface="Open Sans"/>
                <a:ea typeface="+mn-lt"/>
                <a:cs typeface="+mn-lt"/>
              </a:rPr>
              <a:t>Structural inequality impacts people with social identities that intersect across race, sexuality, disability, or gender. </a:t>
            </a:r>
            <a:endParaRPr lang="en-US">
              <a:solidFill>
                <a:schemeClr val="bg1"/>
              </a:solidFill>
              <a:latin typeface="Open Sans"/>
              <a:ea typeface="+mn-lt"/>
              <a:cs typeface="+mn-lt"/>
            </a:endParaRPr>
          </a:p>
        </p:txBody>
      </p:sp>
      <p:sp>
        <p:nvSpPr>
          <p:cNvPr id="3" name="TextBox 2">
            <a:extLst>
              <a:ext uri="{FF2B5EF4-FFF2-40B4-BE49-F238E27FC236}">
                <a16:creationId xmlns:a16="http://schemas.microsoft.com/office/drawing/2014/main" id="{1B895091-E0D7-06A9-A9AE-99F77CAC59AB}"/>
              </a:ext>
            </a:extLst>
          </p:cNvPr>
          <p:cNvSpPr txBox="1"/>
          <p:nvPr/>
        </p:nvSpPr>
        <p:spPr>
          <a:xfrm>
            <a:off x="294467" y="3329552"/>
            <a:ext cx="11357674" cy="15696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buFont typeface="Arial" panose="020B0604020202020204" pitchFamily="34" charset="0"/>
              <a:buChar char="•"/>
            </a:pPr>
            <a:r>
              <a:rPr lang="en-GB" sz="3200">
                <a:solidFill>
                  <a:srgbClr val="FFFFFF"/>
                </a:solidFill>
                <a:latin typeface="Open Sans"/>
                <a:ea typeface="Open Sans"/>
                <a:cs typeface="Open Sans"/>
              </a:rPr>
              <a:t>How do negative experiences of inequality intersect with and compound experiences of stigma and discrimination relating to mental ill health?</a:t>
            </a:r>
            <a:endParaRPr lang="en-US" sz="3200">
              <a:solidFill>
                <a:srgbClr val="FFFFFF"/>
              </a:solidFill>
              <a:latin typeface="Open Sans"/>
              <a:ea typeface="Open Sans"/>
              <a:cs typeface="Open Sans"/>
            </a:endParaRPr>
          </a:p>
        </p:txBody>
      </p:sp>
      <p:sp>
        <p:nvSpPr>
          <p:cNvPr id="5" name="TextBox 4">
            <a:extLst>
              <a:ext uri="{FF2B5EF4-FFF2-40B4-BE49-F238E27FC236}">
                <a16:creationId xmlns:a16="http://schemas.microsoft.com/office/drawing/2014/main" id="{68239B91-8F2D-FD05-6D51-FEDCF1B2ABD3}"/>
              </a:ext>
            </a:extLst>
          </p:cNvPr>
          <p:cNvSpPr txBox="1"/>
          <p:nvPr/>
        </p:nvSpPr>
        <p:spPr>
          <a:xfrm>
            <a:off x="294467" y="5434738"/>
            <a:ext cx="11357674"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457200" indent="-457200">
              <a:buFont typeface="Arial"/>
              <a:buChar char="•"/>
            </a:pPr>
            <a:r>
              <a:rPr lang="en-US" sz="3200">
                <a:solidFill>
                  <a:srgbClr val="FFFFFF"/>
                </a:solidFill>
                <a:latin typeface="Open Sans"/>
                <a:ea typeface="Open Sans"/>
                <a:cs typeface="Open Sans"/>
              </a:rPr>
              <a:t>Identity-based stereotypes and mental health</a:t>
            </a:r>
            <a:endParaRPr lang="en-US"/>
          </a:p>
        </p:txBody>
      </p:sp>
    </p:spTree>
    <p:extLst>
      <p:ext uri="{BB962C8B-B14F-4D97-AF65-F5344CB8AC3E}">
        <p14:creationId xmlns:p14="http://schemas.microsoft.com/office/powerpoint/2010/main" val="4250053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A310CB3D-7CAC-CAAD-BBCA-7612167CB7A8}"/>
              </a:ext>
            </a:extLst>
          </p:cNvPr>
          <p:cNvSpPr txBox="1">
            <a:spLocks/>
          </p:cNvSpPr>
          <p:nvPr/>
        </p:nvSpPr>
        <p:spPr>
          <a:xfrm>
            <a:off x="457200" y="562185"/>
            <a:ext cx="10773905" cy="1143000"/>
          </a:xfrm>
          <a:prstGeom prst="rect">
            <a:avLst/>
          </a:prstGeom>
        </p:spPr>
        <p:txBody>
          <a:bodyPr lIns="91440" tIns="45720" rIns="91440" bIns="45720"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857250">
              <a:spcBef>
                <a:spcPct val="0"/>
              </a:spcBef>
              <a:defRPr/>
            </a:pPr>
            <a:r>
              <a:rPr lang="en-GB" sz="4000" b="1" dirty="0">
                <a:solidFill>
                  <a:srgbClr val="FFFFFF"/>
                </a:solidFill>
                <a:latin typeface="Open Sans"/>
                <a:ea typeface="Open Sans"/>
                <a:cs typeface="Open Sans"/>
              </a:rPr>
              <a:t>See Me identifies 4 types of stigma</a:t>
            </a:r>
          </a:p>
        </p:txBody>
      </p:sp>
      <p:grpSp>
        <p:nvGrpSpPr>
          <p:cNvPr id="10" name="Group 9">
            <a:extLst>
              <a:ext uri="{FF2B5EF4-FFF2-40B4-BE49-F238E27FC236}">
                <a16:creationId xmlns:a16="http://schemas.microsoft.com/office/drawing/2014/main" id="{3EF1133C-35FA-0C13-3C55-1176C9C05542}"/>
              </a:ext>
            </a:extLst>
          </p:cNvPr>
          <p:cNvGrpSpPr/>
          <p:nvPr/>
        </p:nvGrpSpPr>
        <p:grpSpPr>
          <a:xfrm>
            <a:off x="2552366" y="1964151"/>
            <a:ext cx="3300536" cy="1476209"/>
            <a:chOff x="667418" y="2886572"/>
            <a:chExt cx="3300536" cy="1476209"/>
          </a:xfrm>
        </p:grpSpPr>
        <p:sp>
          <p:nvSpPr>
            <p:cNvPr id="8" name="Content Placeholder 2">
              <a:extLst>
                <a:ext uri="{FF2B5EF4-FFF2-40B4-BE49-F238E27FC236}">
                  <a16:creationId xmlns:a16="http://schemas.microsoft.com/office/drawing/2014/main" id="{7F134472-D1F7-FE21-F687-BFAEF0EFFDA0}"/>
                </a:ext>
              </a:extLst>
            </p:cNvPr>
            <p:cNvSpPr txBox="1">
              <a:spLocks/>
            </p:cNvSpPr>
            <p:nvPr/>
          </p:nvSpPr>
          <p:spPr>
            <a:xfrm>
              <a:off x="673141" y="3395838"/>
              <a:ext cx="3294813" cy="574207"/>
            </a:xfrm>
            <a:prstGeom prst="rect">
              <a:avLst/>
            </a:prstGeom>
            <a:ln>
              <a:noFill/>
            </a:ln>
          </p:spPr>
          <p:txBody>
            <a:bodyPr lIns="91440" tIns="45720" rIns="91440" bIns="45720" anchor="t"/>
            <a:lstStyle>
              <a:lvl1pPr marL="321469" indent="-321469" algn="l" defTabSz="857250" rtl="0" eaLnBrk="1" latinLnBrk="0" hangingPunct="1">
                <a:spcBef>
                  <a:spcPct val="20000"/>
                </a:spcBef>
                <a:buFont typeface="Arial" pitchFamily="34" charset="0"/>
                <a:buChar char="•"/>
                <a:defRPr sz="3000" kern="1200">
                  <a:solidFill>
                    <a:schemeClr val="tx1"/>
                  </a:solidFill>
                  <a:latin typeface="+mn-lt"/>
                  <a:ea typeface="+mn-ea"/>
                  <a:cs typeface="+mn-cs"/>
                </a:defRPr>
              </a:lvl1pPr>
              <a:lvl2pPr marL="696516" indent="-267891" algn="l" defTabSz="857250" rtl="0" eaLnBrk="1" latinLnBrk="0" hangingPunct="1">
                <a:spcBef>
                  <a:spcPct val="20000"/>
                </a:spcBef>
                <a:buFont typeface="Arial" pitchFamily="34" charset="0"/>
                <a:buChar char="–"/>
                <a:defRPr sz="2625" kern="1200">
                  <a:solidFill>
                    <a:schemeClr val="tx1"/>
                  </a:solidFill>
                  <a:latin typeface="+mn-lt"/>
                  <a:ea typeface="+mn-ea"/>
                  <a:cs typeface="+mn-cs"/>
                </a:defRPr>
              </a:lvl2pPr>
              <a:lvl3pPr marL="1071563" indent="-214313" algn="l" defTabSz="857250" rtl="0" eaLnBrk="1" latinLnBrk="0" hangingPunct="1">
                <a:spcBef>
                  <a:spcPct val="20000"/>
                </a:spcBef>
                <a:buFont typeface="Arial" pitchFamily="34" charset="0"/>
                <a:buChar char="•"/>
                <a:defRPr sz="2250" kern="1200">
                  <a:solidFill>
                    <a:schemeClr val="tx1"/>
                  </a:solidFill>
                  <a:latin typeface="+mn-lt"/>
                  <a:ea typeface="+mn-ea"/>
                  <a:cs typeface="+mn-cs"/>
                </a:defRPr>
              </a:lvl3pPr>
              <a:lvl4pPr marL="1500188" indent="-214313" algn="l" defTabSz="857250" rtl="0" eaLnBrk="1" latinLnBrk="0" hangingPunct="1">
                <a:spcBef>
                  <a:spcPct val="20000"/>
                </a:spcBef>
                <a:buFont typeface="Arial" pitchFamily="34" charset="0"/>
                <a:buChar char="–"/>
                <a:defRPr sz="1875" kern="1200">
                  <a:solidFill>
                    <a:schemeClr val="tx1"/>
                  </a:solidFill>
                  <a:latin typeface="+mn-lt"/>
                  <a:ea typeface="+mn-ea"/>
                  <a:cs typeface="+mn-cs"/>
                </a:defRPr>
              </a:lvl4pPr>
              <a:lvl5pPr marL="1928813" indent="-214313" algn="l" defTabSz="857250" rtl="0" eaLnBrk="1" latinLnBrk="0" hangingPunct="1">
                <a:spcBef>
                  <a:spcPct val="20000"/>
                </a:spcBef>
                <a:buFont typeface="Arial" pitchFamily="34" charset="0"/>
                <a:buChar char="»"/>
                <a:defRPr sz="1875" kern="1200">
                  <a:solidFill>
                    <a:schemeClr val="tx1"/>
                  </a:solidFill>
                  <a:latin typeface="+mn-lt"/>
                  <a:ea typeface="+mn-ea"/>
                  <a:cs typeface="+mn-cs"/>
                </a:defRPr>
              </a:lvl5pPr>
              <a:lvl6pPr marL="2357438" indent="-214313" algn="l" defTabSz="857250" rtl="0" eaLnBrk="1" latinLnBrk="0" hangingPunct="1">
                <a:spcBef>
                  <a:spcPct val="20000"/>
                </a:spcBef>
                <a:buFont typeface="Arial" pitchFamily="34" charset="0"/>
                <a:buChar char="•"/>
                <a:defRPr sz="1875" kern="1200">
                  <a:solidFill>
                    <a:schemeClr val="tx1"/>
                  </a:solidFill>
                  <a:latin typeface="+mn-lt"/>
                  <a:ea typeface="+mn-ea"/>
                  <a:cs typeface="+mn-cs"/>
                </a:defRPr>
              </a:lvl6pPr>
              <a:lvl7pPr marL="2786063" indent="-214313" algn="l" defTabSz="857250" rtl="0" eaLnBrk="1" latinLnBrk="0" hangingPunct="1">
                <a:spcBef>
                  <a:spcPct val="20000"/>
                </a:spcBef>
                <a:buFont typeface="Arial" pitchFamily="34" charset="0"/>
                <a:buChar char="•"/>
                <a:defRPr sz="1875" kern="1200">
                  <a:solidFill>
                    <a:schemeClr val="tx1"/>
                  </a:solidFill>
                  <a:latin typeface="+mn-lt"/>
                  <a:ea typeface="+mn-ea"/>
                  <a:cs typeface="+mn-cs"/>
                </a:defRPr>
              </a:lvl7pPr>
              <a:lvl8pPr marL="3214688" indent="-214313" algn="l" defTabSz="857250" rtl="0" eaLnBrk="1" latinLnBrk="0" hangingPunct="1">
                <a:spcBef>
                  <a:spcPct val="20000"/>
                </a:spcBef>
                <a:buFont typeface="Arial" pitchFamily="34" charset="0"/>
                <a:buChar char="•"/>
                <a:defRPr sz="1875" kern="1200">
                  <a:solidFill>
                    <a:schemeClr val="tx1"/>
                  </a:solidFill>
                  <a:latin typeface="+mn-lt"/>
                  <a:ea typeface="+mn-ea"/>
                  <a:cs typeface="+mn-cs"/>
                </a:defRPr>
              </a:lvl8pPr>
              <a:lvl9pPr marL="3643313" indent="-214313" algn="l" defTabSz="857250" rtl="0" eaLnBrk="1" latinLnBrk="0" hangingPunct="1">
                <a:spcBef>
                  <a:spcPct val="20000"/>
                </a:spcBef>
                <a:buFont typeface="Arial" pitchFamily="34" charset="0"/>
                <a:buChar char="•"/>
                <a:defRPr sz="1875" kern="1200">
                  <a:solidFill>
                    <a:schemeClr val="tx1"/>
                  </a:solidFill>
                  <a:latin typeface="+mn-lt"/>
                  <a:ea typeface="+mn-ea"/>
                  <a:cs typeface="+mn-cs"/>
                </a:defRPr>
              </a:lvl9pPr>
            </a:lstStyle>
            <a:p>
              <a:pPr marL="0" indent="0" algn="ctr">
                <a:buNone/>
              </a:pPr>
              <a:r>
                <a:rPr lang="en-GB" sz="2400" b="1" dirty="0">
                  <a:solidFill>
                    <a:schemeClr val="bg1"/>
                  </a:solidFill>
                  <a:latin typeface="Open Sans"/>
                  <a:ea typeface="Open Sans"/>
                  <a:cs typeface="Open Sans"/>
                </a:rPr>
                <a:t>Self-Stigma</a:t>
              </a:r>
              <a:endParaRPr lang="en-US" dirty="0"/>
            </a:p>
          </p:txBody>
        </p:sp>
        <p:sp>
          <p:nvSpPr>
            <p:cNvPr id="9" name="Rectangle: Rounded Corners 8">
              <a:extLst>
                <a:ext uri="{FF2B5EF4-FFF2-40B4-BE49-F238E27FC236}">
                  <a16:creationId xmlns:a16="http://schemas.microsoft.com/office/drawing/2014/main" id="{FF64D5AD-87C8-16B6-DA9C-645528EFB4EE}"/>
                </a:ext>
              </a:extLst>
            </p:cNvPr>
            <p:cNvSpPr/>
            <p:nvPr/>
          </p:nvSpPr>
          <p:spPr>
            <a:xfrm>
              <a:off x="667418" y="2886572"/>
              <a:ext cx="3233152" cy="1476209"/>
            </a:xfrm>
            <a:prstGeom prst="round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 name="Group 13">
            <a:extLst>
              <a:ext uri="{FF2B5EF4-FFF2-40B4-BE49-F238E27FC236}">
                <a16:creationId xmlns:a16="http://schemas.microsoft.com/office/drawing/2014/main" id="{C91179E5-43DC-E2D2-5AB6-D20FE7FD3781}"/>
              </a:ext>
            </a:extLst>
          </p:cNvPr>
          <p:cNvGrpSpPr/>
          <p:nvPr/>
        </p:nvGrpSpPr>
        <p:grpSpPr>
          <a:xfrm>
            <a:off x="6089169" y="1958400"/>
            <a:ext cx="3294813" cy="1476209"/>
            <a:chOff x="658764" y="2886572"/>
            <a:chExt cx="3294813" cy="1476209"/>
          </a:xfrm>
        </p:grpSpPr>
        <p:sp>
          <p:nvSpPr>
            <p:cNvPr id="12" name="Content Placeholder 2">
              <a:extLst>
                <a:ext uri="{FF2B5EF4-FFF2-40B4-BE49-F238E27FC236}">
                  <a16:creationId xmlns:a16="http://schemas.microsoft.com/office/drawing/2014/main" id="{00C069EE-17FC-360D-A720-5BD8B9CA045B}"/>
                </a:ext>
              </a:extLst>
            </p:cNvPr>
            <p:cNvSpPr txBox="1">
              <a:spLocks/>
            </p:cNvSpPr>
            <p:nvPr/>
          </p:nvSpPr>
          <p:spPr>
            <a:xfrm>
              <a:off x="658764" y="3151423"/>
              <a:ext cx="3294813" cy="574207"/>
            </a:xfrm>
            <a:prstGeom prst="rect">
              <a:avLst/>
            </a:prstGeom>
            <a:ln>
              <a:noFill/>
            </a:ln>
          </p:spPr>
          <p:txBody>
            <a:bodyPr lIns="91440" tIns="45720" rIns="91440" bIns="45720" anchor="t"/>
            <a:lstStyle>
              <a:lvl1pPr marL="321469" indent="-321469" algn="l" defTabSz="857250" rtl="0" eaLnBrk="1" latinLnBrk="0" hangingPunct="1">
                <a:spcBef>
                  <a:spcPct val="20000"/>
                </a:spcBef>
                <a:buFont typeface="Arial" pitchFamily="34" charset="0"/>
                <a:buChar char="•"/>
                <a:defRPr sz="3000" kern="1200">
                  <a:solidFill>
                    <a:schemeClr val="tx1"/>
                  </a:solidFill>
                  <a:latin typeface="+mn-lt"/>
                  <a:ea typeface="+mn-ea"/>
                  <a:cs typeface="+mn-cs"/>
                </a:defRPr>
              </a:lvl1pPr>
              <a:lvl2pPr marL="696516" indent="-267891" algn="l" defTabSz="857250" rtl="0" eaLnBrk="1" latinLnBrk="0" hangingPunct="1">
                <a:spcBef>
                  <a:spcPct val="20000"/>
                </a:spcBef>
                <a:buFont typeface="Arial" pitchFamily="34" charset="0"/>
                <a:buChar char="–"/>
                <a:defRPr sz="2625" kern="1200">
                  <a:solidFill>
                    <a:schemeClr val="tx1"/>
                  </a:solidFill>
                  <a:latin typeface="+mn-lt"/>
                  <a:ea typeface="+mn-ea"/>
                  <a:cs typeface="+mn-cs"/>
                </a:defRPr>
              </a:lvl2pPr>
              <a:lvl3pPr marL="1071563" indent="-214313" algn="l" defTabSz="857250" rtl="0" eaLnBrk="1" latinLnBrk="0" hangingPunct="1">
                <a:spcBef>
                  <a:spcPct val="20000"/>
                </a:spcBef>
                <a:buFont typeface="Arial" pitchFamily="34" charset="0"/>
                <a:buChar char="•"/>
                <a:defRPr sz="2250" kern="1200">
                  <a:solidFill>
                    <a:schemeClr val="tx1"/>
                  </a:solidFill>
                  <a:latin typeface="+mn-lt"/>
                  <a:ea typeface="+mn-ea"/>
                  <a:cs typeface="+mn-cs"/>
                </a:defRPr>
              </a:lvl3pPr>
              <a:lvl4pPr marL="1500188" indent="-214313" algn="l" defTabSz="857250" rtl="0" eaLnBrk="1" latinLnBrk="0" hangingPunct="1">
                <a:spcBef>
                  <a:spcPct val="20000"/>
                </a:spcBef>
                <a:buFont typeface="Arial" pitchFamily="34" charset="0"/>
                <a:buChar char="–"/>
                <a:defRPr sz="1875" kern="1200">
                  <a:solidFill>
                    <a:schemeClr val="tx1"/>
                  </a:solidFill>
                  <a:latin typeface="+mn-lt"/>
                  <a:ea typeface="+mn-ea"/>
                  <a:cs typeface="+mn-cs"/>
                </a:defRPr>
              </a:lvl4pPr>
              <a:lvl5pPr marL="1928813" indent="-214313" algn="l" defTabSz="857250" rtl="0" eaLnBrk="1" latinLnBrk="0" hangingPunct="1">
                <a:spcBef>
                  <a:spcPct val="20000"/>
                </a:spcBef>
                <a:buFont typeface="Arial" pitchFamily="34" charset="0"/>
                <a:buChar char="»"/>
                <a:defRPr sz="1875" kern="1200">
                  <a:solidFill>
                    <a:schemeClr val="tx1"/>
                  </a:solidFill>
                  <a:latin typeface="+mn-lt"/>
                  <a:ea typeface="+mn-ea"/>
                  <a:cs typeface="+mn-cs"/>
                </a:defRPr>
              </a:lvl5pPr>
              <a:lvl6pPr marL="2357438" indent="-214313" algn="l" defTabSz="857250" rtl="0" eaLnBrk="1" latinLnBrk="0" hangingPunct="1">
                <a:spcBef>
                  <a:spcPct val="20000"/>
                </a:spcBef>
                <a:buFont typeface="Arial" pitchFamily="34" charset="0"/>
                <a:buChar char="•"/>
                <a:defRPr sz="1875" kern="1200">
                  <a:solidFill>
                    <a:schemeClr val="tx1"/>
                  </a:solidFill>
                  <a:latin typeface="+mn-lt"/>
                  <a:ea typeface="+mn-ea"/>
                  <a:cs typeface="+mn-cs"/>
                </a:defRPr>
              </a:lvl6pPr>
              <a:lvl7pPr marL="2786063" indent="-214313" algn="l" defTabSz="857250" rtl="0" eaLnBrk="1" latinLnBrk="0" hangingPunct="1">
                <a:spcBef>
                  <a:spcPct val="20000"/>
                </a:spcBef>
                <a:buFont typeface="Arial" pitchFamily="34" charset="0"/>
                <a:buChar char="•"/>
                <a:defRPr sz="1875" kern="1200">
                  <a:solidFill>
                    <a:schemeClr val="tx1"/>
                  </a:solidFill>
                  <a:latin typeface="+mn-lt"/>
                  <a:ea typeface="+mn-ea"/>
                  <a:cs typeface="+mn-cs"/>
                </a:defRPr>
              </a:lvl7pPr>
              <a:lvl8pPr marL="3214688" indent="-214313" algn="l" defTabSz="857250" rtl="0" eaLnBrk="1" latinLnBrk="0" hangingPunct="1">
                <a:spcBef>
                  <a:spcPct val="20000"/>
                </a:spcBef>
                <a:buFont typeface="Arial" pitchFamily="34" charset="0"/>
                <a:buChar char="•"/>
                <a:defRPr sz="1875" kern="1200">
                  <a:solidFill>
                    <a:schemeClr val="tx1"/>
                  </a:solidFill>
                  <a:latin typeface="+mn-lt"/>
                  <a:ea typeface="+mn-ea"/>
                  <a:cs typeface="+mn-cs"/>
                </a:defRPr>
              </a:lvl8pPr>
              <a:lvl9pPr marL="3643313" indent="-214313" algn="l" defTabSz="857250" rtl="0" eaLnBrk="1" latinLnBrk="0" hangingPunct="1">
                <a:spcBef>
                  <a:spcPct val="20000"/>
                </a:spcBef>
                <a:buFont typeface="Arial" pitchFamily="34" charset="0"/>
                <a:buChar char="•"/>
                <a:defRPr sz="1875" kern="1200">
                  <a:solidFill>
                    <a:schemeClr val="tx1"/>
                  </a:solidFill>
                  <a:latin typeface="+mn-lt"/>
                  <a:ea typeface="+mn-ea"/>
                  <a:cs typeface="+mn-cs"/>
                </a:defRPr>
              </a:lvl9pPr>
            </a:lstStyle>
            <a:p>
              <a:pPr marL="0" indent="0" algn="ctr">
                <a:buNone/>
              </a:pPr>
              <a:r>
                <a:rPr lang="en-GB" sz="2400" b="1" dirty="0">
                  <a:solidFill>
                    <a:schemeClr val="bg1"/>
                  </a:solidFill>
                  <a:latin typeface="Open Sans"/>
                  <a:ea typeface="Open Sans"/>
                  <a:cs typeface="Open Sans"/>
                </a:rPr>
                <a:t>Structural</a:t>
              </a:r>
              <a:endParaRPr lang="en-US" dirty="0">
                <a:solidFill>
                  <a:srgbClr val="000000"/>
                </a:solidFill>
                <a:latin typeface="Calibri" panose="020F0502020204030204"/>
                <a:ea typeface="Open Sans"/>
                <a:cs typeface="Calibri" panose="020F0502020204030204"/>
              </a:endParaRPr>
            </a:p>
            <a:p>
              <a:pPr marL="0" indent="0" algn="ctr">
                <a:buNone/>
              </a:pPr>
              <a:r>
                <a:rPr lang="en-GB" sz="2400" b="1" dirty="0">
                  <a:solidFill>
                    <a:schemeClr val="bg1"/>
                  </a:solidFill>
                  <a:latin typeface="Open Sans"/>
                  <a:ea typeface="Open Sans"/>
                  <a:cs typeface="Open Sans"/>
                </a:rPr>
                <a:t>Stigma</a:t>
              </a:r>
              <a:endParaRPr lang="en-US" dirty="0">
                <a:cs typeface="Calibri"/>
              </a:endParaRPr>
            </a:p>
          </p:txBody>
        </p:sp>
        <p:sp>
          <p:nvSpPr>
            <p:cNvPr id="13" name="Rectangle: Rounded Corners 12">
              <a:extLst>
                <a:ext uri="{FF2B5EF4-FFF2-40B4-BE49-F238E27FC236}">
                  <a16:creationId xmlns:a16="http://schemas.microsoft.com/office/drawing/2014/main" id="{CB673499-B5D5-0BD2-7023-75E8EC735AB0}"/>
                </a:ext>
              </a:extLst>
            </p:cNvPr>
            <p:cNvSpPr/>
            <p:nvPr/>
          </p:nvSpPr>
          <p:spPr>
            <a:xfrm>
              <a:off x="667418" y="2886572"/>
              <a:ext cx="3233152" cy="1476209"/>
            </a:xfrm>
            <a:prstGeom prst="round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a:extLst>
              <a:ext uri="{FF2B5EF4-FFF2-40B4-BE49-F238E27FC236}">
                <a16:creationId xmlns:a16="http://schemas.microsoft.com/office/drawing/2014/main" id="{4B8FFF35-1C9E-059A-0EDC-7B73A8DF87EC}"/>
              </a:ext>
            </a:extLst>
          </p:cNvPr>
          <p:cNvGrpSpPr/>
          <p:nvPr/>
        </p:nvGrpSpPr>
        <p:grpSpPr>
          <a:xfrm>
            <a:off x="2532238" y="3698060"/>
            <a:ext cx="3300536" cy="1476209"/>
            <a:chOff x="667418" y="2886572"/>
            <a:chExt cx="3300536" cy="1476209"/>
          </a:xfrm>
        </p:grpSpPr>
        <p:sp>
          <p:nvSpPr>
            <p:cNvPr id="16" name="Content Placeholder 2">
              <a:extLst>
                <a:ext uri="{FF2B5EF4-FFF2-40B4-BE49-F238E27FC236}">
                  <a16:creationId xmlns:a16="http://schemas.microsoft.com/office/drawing/2014/main" id="{D32AB052-38E0-D638-3899-7A79B2F6595A}"/>
                </a:ext>
              </a:extLst>
            </p:cNvPr>
            <p:cNvSpPr txBox="1">
              <a:spLocks/>
            </p:cNvSpPr>
            <p:nvPr/>
          </p:nvSpPr>
          <p:spPr>
            <a:xfrm>
              <a:off x="673141" y="3194555"/>
              <a:ext cx="3294813" cy="574207"/>
            </a:xfrm>
            <a:prstGeom prst="rect">
              <a:avLst/>
            </a:prstGeom>
            <a:ln>
              <a:noFill/>
            </a:ln>
          </p:spPr>
          <p:txBody>
            <a:bodyPr lIns="91440" tIns="45720" rIns="91440" bIns="45720" anchor="t"/>
            <a:lstStyle>
              <a:lvl1pPr marL="321469" indent="-321469" algn="l" defTabSz="857250" rtl="0" eaLnBrk="1" latinLnBrk="0" hangingPunct="1">
                <a:spcBef>
                  <a:spcPct val="20000"/>
                </a:spcBef>
                <a:buFont typeface="Arial" pitchFamily="34" charset="0"/>
                <a:buChar char="•"/>
                <a:defRPr sz="3000" kern="1200">
                  <a:solidFill>
                    <a:schemeClr val="tx1"/>
                  </a:solidFill>
                  <a:latin typeface="+mn-lt"/>
                  <a:ea typeface="+mn-ea"/>
                  <a:cs typeface="+mn-cs"/>
                </a:defRPr>
              </a:lvl1pPr>
              <a:lvl2pPr marL="696516" indent="-267891" algn="l" defTabSz="857250" rtl="0" eaLnBrk="1" latinLnBrk="0" hangingPunct="1">
                <a:spcBef>
                  <a:spcPct val="20000"/>
                </a:spcBef>
                <a:buFont typeface="Arial" pitchFamily="34" charset="0"/>
                <a:buChar char="–"/>
                <a:defRPr sz="2625" kern="1200">
                  <a:solidFill>
                    <a:schemeClr val="tx1"/>
                  </a:solidFill>
                  <a:latin typeface="+mn-lt"/>
                  <a:ea typeface="+mn-ea"/>
                  <a:cs typeface="+mn-cs"/>
                </a:defRPr>
              </a:lvl2pPr>
              <a:lvl3pPr marL="1071563" indent="-214313" algn="l" defTabSz="857250" rtl="0" eaLnBrk="1" latinLnBrk="0" hangingPunct="1">
                <a:spcBef>
                  <a:spcPct val="20000"/>
                </a:spcBef>
                <a:buFont typeface="Arial" pitchFamily="34" charset="0"/>
                <a:buChar char="•"/>
                <a:defRPr sz="2250" kern="1200">
                  <a:solidFill>
                    <a:schemeClr val="tx1"/>
                  </a:solidFill>
                  <a:latin typeface="+mn-lt"/>
                  <a:ea typeface="+mn-ea"/>
                  <a:cs typeface="+mn-cs"/>
                </a:defRPr>
              </a:lvl3pPr>
              <a:lvl4pPr marL="1500188" indent="-214313" algn="l" defTabSz="857250" rtl="0" eaLnBrk="1" latinLnBrk="0" hangingPunct="1">
                <a:spcBef>
                  <a:spcPct val="20000"/>
                </a:spcBef>
                <a:buFont typeface="Arial" pitchFamily="34" charset="0"/>
                <a:buChar char="–"/>
                <a:defRPr sz="1875" kern="1200">
                  <a:solidFill>
                    <a:schemeClr val="tx1"/>
                  </a:solidFill>
                  <a:latin typeface="+mn-lt"/>
                  <a:ea typeface="+mn-ea"/>
                  <a:cs typeface="+mn-cs"/>
                </a:defRPr>
              </a:lvl4pPr>
              <a:lvl5pPr marL="1928813" indent="-214313" algn="l" defTabSz="857250" rtl="0" eaLnBrk="1" latinLnBrk="0" hangingPunct="1">
                <a:spcBef>
                  <a:spcPct val="20000"/>
                </a:spcBef>
                <a:buFont typeface="Arial" pitchFamily="34" charset="0"/>
                <a:buChar char="»"/>
                <a:defRPr sz="1875" kern="1200">
                  <a:solidFill>
                    <a:schemeClr val="tx1"/>
                  </a:solidFill>
                  <a:latin typeface="+mn-lt"/>
                  <a:ea typeface="+mn-ea"/>
                  <a:cs typeface="+mn-cs"/>
                </a:defRPr>
              </a:lvl5pPr>
              <a:lvl6pPr marL="2357438" indent="-214313" algn="l" defTabSz="857250" rtl="0" eaLnBrk="1" latinLnBrk="0" hangingPunct="1">
                <a:spcBef>
                  <a:spcPct val="20000"/>
                </a:spcBef>
                <a:buFont typeface="Arial" pitchFamily="34" charset="0"/>
                <a:buChar char="•"/>
                <a:defRPr sz="1875" kern="1200">
                  <a:solidFill>
                    <a:schemeClr val="tx1"/>
                  </a:solidFill>
                  <a:latin typeface="+mn-lt"/>
                  <a:ea typeface="+mn-ea"/>
                  <a:cs typeface="+mn-cs"/>
                </a:defRPr>
              </a:lvl6pPr>
              <a:lvl7pPr marL="2786063" indent="-214313" algn="l" defTabSz="857250" rtl="0" eaLnBrk="1" latinLnBrk="0" hangingPunct="1">
                <a:spcBef>
                  <a:spcPct val="20000"/>
                </a:spcBef>
                <a:buFont typeface="Arial" pitchFamily="34" charset="0"/>
                <a:buChar char="•"/>
                <a:defRPr sz="1875" kern="1200">
                  <a:solidFill>
                    <a:schemeClr val="tx1"/>
                  </a:solidFill>
                  <a:latin typeface="+mn-lt"/>
                  <a:ea typeface="+mn-ea"/>
                  <a:cs typeface="+mn-cs"/>
                </a:defRPr>
              </a:lvl7pPr>
              <a:lvl8pPr marL="3214688" indent="-214313" algn="l" defTabSz="857250" rtl="0" eaLnBrk="1" latinLnBrk="0" hangingPunct="1">
                <a:spcBef>
                  <a:spcPct val="20000"/>
                </a:spcBef>
                <a:buFont typeface="Arial" pitchFamily="34" charset="0"/>
                <a:buChar char="•"/>
                <a:defRPr sz="1875" kern="1200">
                  <a:solidFill>
                    <a:schemeClr val="tx1"/>
                  </a:solidFill>
                  <a:latin typeface="+mn-lt"/>
                  <a:ea typeface="+mn-ea"/>
                  <a:cs typeface="+mn-cs"/>
                </a:defRPr>
              </a:lvl8pPr>
              <a:lvl9pPr marL="3643313" indent="-214313" algn="l" defTabSz="857250" rtl="0" eaLnBrk="1" latinLnBrk="0" hangingPunct="1">
                <a:spcBef>
                  <a:spcPct val="20000"/>
                </a:spcBef>
                <a:buFont typeface="Arial" pitchFamily="34" charset="0"/>
                <a:buChar char="•"/>
                <a:defRPr sz="1875" kern="1200">
                  <a:solidFill>
                    <a:schemeClr val="tx1"/>
                  </a:solidFill>
                  <a:latin typeface="+mn-lt"/>
                  <a:ea typeface="+mn-ea"/>
                  <a:cs typeface="+mn-cs"/>
                </a:defRPr>
              </a:lvl9pPr>
            </a:lstStyle>
            <a:p>
              <a:pPr marL="0" indent="0" algn="ctr">
                <a:buNone/>
              </a:pPr>
              <a:r>
                <a:rPr lang="en-GB" sz="2400" b="1" dirty="0">
                  <a:solidFill>
                    <a:schemeClr val="bg1"/>
                  </a:solidFill>
                  <a:latin typeface="Open Sans"/>
                  <a:ea typeface="Open Sans"/>
                  <a:cs typeface="Open Sans"/>
                </a:rPr>
                <a:t>Stigma by Association</a:t>
              </a:r>
              <a:endParaRPr lang="en-US" dirty="0">
                <a:solidFill>
                  <a:schemeClr val="bg1"/>
                </a:solidFill>
              </a:endParaRPr>
            </a:p>
          </p:txBody>
        </p:sp>
        <p:sp>
          <p:nvSpPr>
            <p:cNvPr id="17" name="Rectangle: Rounded Corners 16">
              <a:extLst>
                <a:ext uri="{FF2B5EF4-FFF2-40B4-BE49-F238E27FC236}">
                  <a16:creationId xmlns:a16="http://schemas.microsoft.com/office/drawing/2014/main" id="{7CE31503-091C-7937-2883-B6A888035012}"/>
                </a:ext>
              </a:extLst>
            </p:cNvPr>
            <p:cNvSpPr/>
            <p:nvPr/>
          </p:nvSpPr>
          <p:spPr>
            <a:xfrm>
              <a:off x="667418" y="2886572"/>
              <a:ext cx="3233152" cy="1476209"/>
            </a:xfrm>
            <a:prstGeom prst="round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2" name="Group 21">
            <a:extLst>
              <a:ext uri="{FF2B5EF4-FFF2-40B4-BE49-F238E27FC236}">
                <a16:creationId xmlns:a16="http://schemas.microsoft.com/office/drawing/2014/main" id="{8ED70691-9BC8-D337-802F-C4491A6D4A08}"/>
              </a:ext>
            </a:extLst>
          </p:cNvPr>
          <p:cNvGrpSpPr/>
          <p:nvPr/>
        </p:nvGrpSpPr>
        <p:grpSpPr>
          <a:xfrm>
            <a:off x="6074791" y="3698060"/>
            <a:ext cx="3294813" cy="1476209"/>
            <a:chOff x="644386" y="2886572"/>
            <a:chExt cx="3294813" cy="1476209"/>
          </a:xfrm>
        </p:grpSpPr>
        <p:sp>
          <p:nvSpPr>
            <p:cNvPr id="20" name="Content Placeholder 2">
              <a:extLst>
                <a:ext uri="{FF2B5EF4-FFF2-40B4-BE49-F238E27FC236}">
                  <a16:creationId xmlns:a16="http://schemas.microsoft.com/office/drawing/2014/main" id="{13BE4BB0-F76B-D71D-7D70-70926CE07B7D}"/>
                </a:ext>
              </a:extLst>
            </p:cNvPr>
            <p:cNvSpPr txBox="1">
              <a:spLocks/>
            </p:cNvSpPr>
            <p:nvPr/>
          </p:nvSpPr>
          <p:spPr>
            <a:xfrm>
              <a:off x="644386" y="3424593"/>
              <a:ext cx="3294813" cy="574207"/>
            </a:xfrm>
            <a:prstGeom prst="rect">
              <a:avLst/>
            </a:prstGeom>
            <a:ln>
              <a:noFill/>
            </a:ln>
          </p:spPr>
          <p:txBody>
            <a:bodyPr lIns="91440" tIns="45720" rIns="91440" bIns="45720" anchor="t"/>
            <a:lstStyle>
              <a:lvl1pPr marL="321469" indent="-321469" algn="l" defTabSz="857250" rtl="0" eaLnBrk="1" latinLnBrk="0" hangingPunct="1">
                <a:spcBef>
                  <a:spcPct val="20000"/>
                </a:spcBef>
                <a:buFont typeface="Arial" pitchFamily="34" charset="0"/>
                <a:buChar char="•"/>
                <a:defRPr sz="3000" kern="1200">
                  <a:solidFill>
                    <a:schemeClr val="tx1"/>
                  </a:solidFill>
                  <a:latin typeface="+mn-lt"/>
                  <a:ea typeface="+mn-ea"/>
                  <a:cs typeface="+mn-cs"/>
                </a:defRPr>
              </a:lvl1pPr>
              <a:lvl2pPr marL="696516" indent="-267891" algn="l" defTabSz="857250" rtl="0" eaLnBrk="1" latinLnBrk="0" hangingPunct="1">
                <a:spcBef>
                  <a:spcPct val="20000"/>
                </a:spcBef>
                <a:buFont typeface="Arial" pitchFamily="34" charset="0"/>
                <a:buChar char="–"/>
                <a:defRPr sz="2625" kern="1200">
                  <a:solidFill>
                    <a:schemeClr val="tx1"/>
                  </a:solidFill>
                  <a:latin typeface="+mn-lt"/>
                  <a:ea typeface="+mn-ea"/>
                  <a:cs typeface="+mn-cs"/>
                </a:defRPr>
              </a:lvl2pPr>
              <a:lvl3pPr marL="1071563" indent="-214313" algn="l" defTabSz="857250" rtl="0" eaLnBrk="1" latinLnBrk="0" hangingPunct="1">
                <a:spcBef>
                  <a:spcPct val="20000"/>
                </a:spcBef>
                <a:buFont typeface="Arial" pitchFamily="34" charset="0"/>
                <a:buChar char="•"/>
                <a:defRPr sz="2250" kern="1200">
                  <a:solidFill>
                    <a:schemeClr val="tx1"/>
                  </a:solidFill>
                  <a:latin typeface="+mn-lt"/>
                  <a:ea typeface="+mn-ea"/>
                  <a:cs typeface="+mn-cs"/>
                </a:defRPr>
              </a:lvl3pPr>
              <a:lvl4pPr marL="1500188" indent="-214313" algn="l" defTabSz="857250" rtl="0" eaLnBrk="1" latinLnBrk="0" hangingPunct="1">
                <a:spcBef>
                  <a:spcPct val="20000"/>
                </a:spcBef>
                <a:buFont typeface="Arial" pitchFamily="34" charset="0"/>
                <a:buChar char="–"/>
                <a:defRPr sz="1875" kern="1200">
                  <a:solidFill>
                    <a:schemeClr val="tx1"/>
                  </a:solidFill>
                  <a:latin typeface="+mn-lt"/>
                  <a:ea typeface="+mn-ea"/>
                  <a:cs typeface="+mn-cs"/>
                </a:defRPr>
              </a:lvl4pPr>
              <a:lvl5pPr marL="1928813" indent="-214313" algn="l" defTabSz="857250" rtl="0" eaLnBrk="1" latinLnBrk="0" hangingPunct="1">
                <a:spcBef>
                  <a:spcPct val="20000"/>
                </a:spcBef>
                <a:buFont typeface="Arial" pitchFamily="34" charset="0"/>
                <a:buChar char="»"/>
                <a:defRPr sz="1875" kern="1200">
                  <a:solidFill>
                    <a:schemeClr val="tx1"/>
                  </a:solidFill>
                  <a:latin typeface="+mn-lt"/>
                  <a:ea typeface="+mn-ea"/>
                  <a:cs typeface="+mn-cs"/>
                </a:defRPr>
              </a:lvl5pPr>
              <a:lvl6pPr marL="2357438" indent="-214313" algn="l" defTabSz="857250" rtl="0" eaLnBrk="1" latinLnBrk="0" hangingPunct="1">
                <a:spcBef>
                  <a:spcPct val="20000"/>
                </a:spcBef>
                <a:buFont typeface="Arial" pitchFamily="34" charset="0"/>
                <a:buChar char="•"/>
                <a:defRPr sz="1875" kern="1200">
                  <a:solidFill>
                    <a:schemeClr val="tx1"/>
                  </a:solidFill>
                  <a:latin typeface="+mn-lt"/>
                  <a:ea typeface="+mn-ea"/>
                  <a:cs typeface="+mn-cs"/>
                </a:defRPr>
              </a:lvl6pPr>
              <a:lvl7pPr marL="2786063" indent="-214313" algn="l" defTabSz="857250" rtl="0" eaLnBrk="1" latinLnBrk="0" hangingPunct="1">
                <a:spcBef>
                  <a:spcPct val="20000"/>
                </a:spcBef>
                <a:buFont typeface="Arial" pitchFamily="34" charset="0"/>
                <a:buChar char="•"/>
                <a:defRPr sz="1875" kern="1200">
                  <a:solidFill>
                    <a:schemeClr val="tx1"/>
                  </a:solidFill>
                  <a:latin typeface="+mn-lt"/>
                  <a:ea typeface="+mn-ea"/>
                  <a:cs typeface="+mn-cs"/>
                </a:defRPr>
              </a:lvl7pPr>
              <a:lvl8pPr marL="3214688" indent="-214313" algn="l" defTabSz="857250" rtl="0" eaLnBrk="1" latinLnBrk="0" hangingPunct="1">
                <a:spcBef>
                  <a:spcPct val="20000"/>
                </a:spcBef>
                <a:buFont typeface="Arial" pitchFamily="34" charset="0"/>
                <a:buChar char="•"/>
                <a:defRPr sz="1875" kern="1200">
                  <a:solidFill>
                    <a:schemeClr val="tx1"/>
                  </a:solidFill>
                  <a:latin typeface="+mn-lt"/>
                  <a:ea typeface="+mn-ea"/>
                  <a:cs typeface="+mn-cs"/>
                </a:defRPr>
              </a:lvl8pPr>
              <a:lvl9pPr marL="3643313" indent="-214313" algn="l" defTabSz="857250" rtl="0" eaLnBrk="1" latinLnBrk="0" hangingPunct="1">
                <a:spcBef>
                  <a:spcPct val="20000"/>
                </a:spcBef>
                <a:buFont typeface="Arial" pitchFamily="34" charset="0"/>
                <a:buChar char="•"/>
                <a:defRPr sz="1875" kern="1200">
                  <a:solidFill>
                    <a:schemeClr val="tx1"/>
                  </a:solidFill>
                  <a:latin typeface="+mn-lt"/>
                  <a:ea typeface="+mn-ea"/>
                  <a:cs typeface="+mn-cs"/>
                </a:defRPr>
              </a:lvl9pPr>
            </a:lstStyle>
            <a:p>
              <a:pPr marL="0" indent="0" algn="ctr">
                <a:buNone/>
              </a:pPr>
              <a:r>
                <a:rPr lang="en-GB" sz="2400" b="1" dirty="0">
                  <a:solidFill>
                    <a:schemeClr val="bg1"/>
                  </a:solidFill>
                  <a:latin typeface="Open Sans"/>
                  <a:ea typeface="Open Sans"/>
                  <a:cs typeface="Open Sans"/>
                </a:rPr>
                <a:t>Public Stigma</a:t>
              </a:r>
              <a:endParaRPr lang="en-US" dirty="0"/>
            </a:p>
          </p:txBody>
        </p:sp>
        <p:sp>
          <p:nvSpPr>
            <p:cNvPr id="21" name="Rectangle: Rounded Corners 20">
              <a:extLst>
                <a:ext uri="{FF2B5EF4-FFF2-40B4-BE49-F238E27FC236}">
                  <a16:creationId xmlns:a16="http://schemas.microsoft.com/office/drawing/2014/main" id="{D2EC466F-6DED-69C6-5D67-BEFBD637C191}"/>
                </a:ext>
              </a:extLst>
            </p:cNvPr>
            <p:cNvSpPr/>
            <p:nvPr/>
          </p:nvSpPr>
          <p:spPr>
            <a:xfrm>
              <a:off x="667418" y="2886572"/>
              <a:ext cx="3233152" cy="1476209"/>
            </a:xfrm>
            <a:prstGeom prst="round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622780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53F41ED-D803-1675-5EE9-9BA9C0CFAB06}"/>
              </a:ext>
            </a:extLst>
          </p:cNvPr>
          <p:cNvSpPr txBox="1">
            <a:spLocks/>
          </p:cNvSpPr>
          <p:nvPr/>
        </p:nvSpPr>
        <p:spPr>
          <a:xfrm>
            <a:off x="457200" y="274638"/>
            <a:ext cx="10773905" cy="1143000"/>
          </a:xfrm>
          <a:prstGeom prst="rect">
            <a:avLst/>
          </a:prstGeom>
        </p:spPr>
        <p:txBody>
          <a:bodyPr lIns="91440" tIns="45720" rIns="91440" bIns="45720"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857250">
              <a:spcBef>
                <a:spcPct val="0"/>
              </a:spcBef>
              <a:defRPr/>
            </a:pPr>
            <a:r>
              <a:rPr lang="en-GB" sz="4000" b="1" dirty="0">
                <a:solidFill>
                  <a:srgbClr val="FFFFFF"/>
                </a:solidFill>
                <a:latin typeface="Open Sans"/>
                <a:ea typeface="Open Sans"/>
                <a:cs typeface="Open Sans"/>
              </a:rPr>
              <a:t>Staff Mental Health in Healthcare Settings</a:t>
            </a:r>
            <a:endParaRPr lang="en-US" dirty="0"/>
          </a:p>
        </p:txBody>
      </p:sp>
      <p:sp>
        <p:nvSpPr>
          <p:cNvPr id="5" name="Content Placeholder 2">
            <a:extLst>
              <a:ext uri="{FF2B5EF4-FFF2-40B4-BE49-F238E27FC236}">
                <a16:creationId xmlns:a16="http://schemas.microsoft.com/office/drawing/2014/main" id="{40312812-7889-5646-9B21-4EDC0F90710F}"/>
              </a:ext>
            </a:extLst>
          </p:cNvPr>
          <p:cNvSpPr txBox="1">
            <a:spLocks/>
          </p:cNvSpPr>
          <p:nvPr/>
        </p:nvSpPr>
        <p:spPr>
          <a:xfrm>
            <a:off x="382609" y="3425086"/>
            <a:ext cx="11319039" cy="1161863"/>
          </a:xfrm>
          <a:prstGeom prst="rect">
            <a:avLst/>
          </a:prstGeom>
        </p:spPr>
        <p:txBody>
          <a:bodyPr lIns="91440" tIns="45720" rIns="91440" bIns="45720"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indent="-342900" defTabSz="857250">
              <a:buFont typeface="Arial" panose="020B0604020202020204" pitchFamily="34" charset="0"/>
              <a:buChar char="•"/>
              <a:defRPr/>
            </a:pPr>
            <a:r>
              <a:rPr lang="en-GB" sz="2400" dirty="0">
                <a:solidFill>
                  <a:srgbClr val="FFFFFF"/>
                </a:solidFill>
                <a:latin typeface="Open Sans"/>
                <a:ea typeface="Open Sans"/>
                <a:cs typeface="Open Sans"/>
              </a:rPr>
              <a:t>Elevated risk </a:t>
            </a:r>
            <a:r>
              <a:rPr kumimoji="0" lang="en-GB" sz="2400" b="0" i="0" u="none" strike="noStrike" kern="1200" cap="none" spc="0" normalizeH="0" baseline="0" noProof="0" dirty="0">
                <a:ln>
                  <a:noFill/>
                </a:ln>
                <a:solidFill>
                  <a:srgbClr val="FFFFFF"/>
                </a:solidFill>
                <a:effectLst/>
                <a:uLnTx/>
                <a:uFillTx/>
                <a:latin typeface="Open Sans"/>
                <a:ea typeface="Open Sans"/>
                <a:cs typeface="Open Sans"/>
              </a:rPr>
              <a:t>of </a:t>
            </a:r>
            <a:r>
              <a:rPr lang="en-GB" sz="2400" dirty="0">
                <a:solidFill>
                  <a:srgbClr val="FFFFFF"/>
                </a:solidFill>
                <a:latin typeface="Open Sans"/>
                <a:ea typeface="Open Sans"/>
                <a:cs typeface="Open Sans"/>
              </a:rPr>
              <a:t>stress, burnout, moral injury, depression, trauma, </a:t>
            </a:r>
            <a:r>
              <a:rPr kumimoji="0" lang="en-GB" sz="2400" b="0" i="0" u="none" strike="noStrike" kern="1200" cap="none" spc="0" normalizeH="0" baseline="0" noProof="0" dirty="0">
                <a:ln>
                  <a:noFill/>
                </a:ln>
                <a:solidFill>
                  <a:srgbClr val="FFFFFF"/>
                </a:solidFill>
                <a:effectLst/>
                <a:uLnTx/>
                <a:uFillTx/>
                <a:latin typeface="Open Sans"/>
                <a:ea typeface="Open Sans"/>
                <a:cs typeface="Open Sans"/>
              </a:rPr>
              <a:t>and </a:t>
            </a:r>
            <a:r>
              <a:rPr lang="en-GB" sz="2400" dirty="0">
                <a:solidFill>
                  <a:srgbClr val="FFFFFF"/>
                </a:solidFill>
                <a:latin typeface="Open Sans"/>
                <a:ea typeface="Open Sans"/>
                <a:cs typeface="Open Sans"/>
              </a:rPr>
              <a:t>other mental health challenges among healthcare workers.</a:t>
            </a:r>
            <a:endParaRPr lang="en-US">
              <a:cs typeface="Calibri" panose="020F0502020204030204"/>
            </a:endParaRPr>
          </a:p>
          <a:p>
            <a:pPr marL="342900" indent="-342900" defTabSz="857250">
              <a:buFont typeface="Arial"/>
              <a:buChar char="•"/>
              <a:defRPr/>
            </a:pPr>
            <a:endParaRPr lang="en-GB" sz="2400" dirty="0">
              <a:solidFill>
                <a:srgbClr val="FFFFFF"/>
              </a:solidFill>
              <a:latin typeface="Open Sans"/>
              <a:ea typeface="Open Sans"/>
              <a:cs typeface="Open Sans"/>
            </a:endParaRPr>
          </a:p>
        </p:txBody>
      </p:sp>
      <p:sp>
        <p:nvSpPr>
          <p:cNvPr id="6" name="TextBox 5">
            <a:extLst>
              <a:ext uri="{FF2B5EF4-FFF2-40B4-BE49-F238E27FC236}">
                <a16:creationId xmlns:a16="http://schemas.microsoft.com/office/drawing/2014/main" id="{75636D0A-3608-4B20-FC0D-E7024D86133A}"/>
              </a:ext>
            </a:extLst>
          </p:cNvPr>
          <p:cNvSpPr txBox="1"/>
          <p:nvPr/>
        </p:nvSpPr>
        <p:spPr>
          <a:xfrm>
            <a:off x="381076" y="2426721"/>
            <a:ext cx="10981425"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Arial" panose="020B0604020202020204" pitchFamily="34" charset="0"/>
              <a:buChar char="•"/>
            </a:pPr>
            <a:r>
              <a:rPr lang="en-GB" sz="2400" dirty="0">
                <a:solidFill>
                  <a:srgbClr val="FFFFFF"/>
                </a:solidFill>
                <a:latin typeface="Open Sans"/>
                <a:ea typeface="Open Sans"/>
                <a:cs typeface="Open Sans"/>
              </a:rPr>
              <a:t>Negative mental impacts of the COVID-19 pandemic, EU Exit, Cost of Living Crisis</a:t>
            </a:r>
            <a:endParaRPr lang="en-US" sz="2400" dirty="0">
              <a:solidFill>
                <a:srgbClr val="FFFFFF"/>
              </a:solidFill>
              <a:latin typeface="Open Sans"/>
              <a:ea typeface="Open Sans"/>
              <a:cs typeface="Open Sans"/>
            </a:endParaRPr>
          </a:p>
        </p:txBody>
      </p:sp>
      <p:sp>
        <p:nvSpPr>
          <p:cNvPr id="2" name="TextBox 1">
            <a:extLst>
              <a:ext uri="{FF2B5EF4-FFF2-40B4-BE49-F238E27FC236}">
                <a16:creationId xmlns:a16="http://schemas.microsoft.com/office/drawing/2014/main" id="{7B6D1364-0176-B747-7810-97726720ECEA}"/>
              </a:ext>
            </a:extLst>
          </p:cNvPr>
          <p:cNvSpPr txBox="1"/>
          <p:nvPr/>
        </p:nvSpPr>
        <p:spPr>
          <a:xfrm>
            <a:off x="377482" y="5473262"/>
            <a:ext cx="10650745"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Arial" panose="020B0604020202020204" pitchFamily="34" charset="0"/>
              <a:buChar char="•"/>
            </a:pPr>
            <a:r>
              <a:rPr lang="en-US" sz="2400" dirty="0">
                <a:solidFill>
                  <a:srgbClr val="FFFFFF"/>
                </a:solidFill>
                <a:latin typeface="Open Sans"/>
                <a:ea typeface="Open Sans"/>
                <a:cs typeface="Open Sans"/>
              </a:rPr>
              <a:t>Fear of disclosure and seeking help</a:t>
            </a:r>
          </a:p>
        </p:txBody>
      </p:sp>
      <p:sp>
        <p:nvSpPr>
          <p:cNvPr id="4" name="TextBox 3">
            <a:extLst>
              <a:ext uri="{FF2B5EF4-FFF2-40B4-BE49-F238E27FC236}">
                <a16:creationId xmlns:a16="http://schemas.microsoft.com/office/drawing/2014/main" id="{540C7AD5-2B31-3B46-BB1A-DCED1A399F2E}"/>
              </a:ext>
            </a:extLst>
          </p:cNvPr>
          <p:cNvSpPr txBox="1"/>
          <p:nvPr/>
        </p:nvSpPr>
        <p:spPr>
          <a:xfrm>
            <a:off x="382436" y="1719532"/>
            <a:ext cx="9371161"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Arial" panose="020B0604020202020204" pitchFamily="34" charset="0"/>
              <a:buChar char="•"/>
            </a:pPr>
            <a:r>
              <a:rPr lang="en-US" sz="2400" dirty="0">
                <a:solidFill>
                  <a:srgbClr val="FFFFFF"/>
                </a:solidFill>
                <a:latin typeface="Open Sans"/>
                <a:ea typeface="Open Sans"/>
                <a:cs typeface="Open Sans"/>
              </a:rPr>
              <a:t>Demand for provision impacted by capacity and resources</a:t>
            </a:r>
            <a:endParaRPr lang="en-US" dirty="0">
              <a:cs typeface="Calibri" panose="020F0502020204030204"/>
            </a:endParaRPr>
          </a:p>
        </p:txBody>
      </p:sp>
      <p:sp>
        <p:nvSpPr>
          <p:cNvPr id="9" name="TextBox 8">
            <a:extLst>
              <a:ext uri="{FF2B5EF4-FFF2-40B4-BE49-F238E27FC236}">
                <a16:creationId xmlns:a16="http://schemas.microsoft.com/office/drawing/2014/main" id="{07BEEBCF-A8EB-15D6-3C25-7418073208B4}"/>
              </a:ext>
            </a:extLst>
          </p:cNvPr>
          <p:cNvSpPr txBox="1"/>
          <p:nvPr/>
        </p:nvSpPr>
        <p:spPr>
          <a:xfrm>
            <a:off x="382438" y="4589302"/>
            <a:ext cx="11322020"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Arial" panose="020B0604020202020204" pitchFamily="34" charset="0"/>
              <a:buChar char="•"/>
            </a:pPr>
            <a:r>
              <a:rPr lang="en-GB" sz="2400" dirty="0">
                <a:solidFill>
                  <a:srgbClr val="FFFFFF"/>
                </a:solidFill>
                <a:latin typeface="Open Sans"/>
                <a:ea typeface="Open Sans"/>
                <a:cs typeface="Open Sans"/>
              </a:rPr>
              <a:t>Existing inequalities and mental health disparities</a:t>
            </a:r>
            <a:endParaRPr lang="en-US" sz="2400" dirty="0">
              <a:solidFill>
                <a:srgbClr val="FFFFFF"/>
              </a:solidFill>
              <a:latin typeface="Open Sans"/>
              <a:ea typeface="Open Sans"/>
              <a:cs typeface="Open Sans"/>
            </a:endParaRPr>
          </a:p>
        </p:txBody>
      </p:sp>
    </p:spTree>
    <p:extLst>
      <p:ext uri="{BB962C8B-B14F-4D97-AF65-F5344CB8AC3E}">
        <p14:creationId xmlns:p14="http://schemas.microsoft.com/office/powerpoint/2010/main" val="1488353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fade">
                                      <p:cBhvr>
                                        <p:cTn id="2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2" grpId="0"/>
      <p:bldP spid="4" grpId="0"/>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BC40C-7ABA-D1D6-7789-D16BB6FB7AE0}"/>
              </a:ext>
            </a:extLst>
          </p:cNvPr>
          <p:cNvSpPr>
            <a:spLocks noGrp="1"/>
          </p:cNvSpPr>
          <p:nvPr/>
        </p:nvSpPr>
        <p:spPr>
          <a:xfrm>
            <a:off x="405539" y="300468"/>
            <a:ext cx="9193370"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3200" b="1">
                <a:solidFill>
                  <a:schemeClr val="bg1"/>
                </a:solidFill>
                <a:latin typeface="Open Sans" panose="020B0606030504020204"/>
              </a:rPr>
              <a:t>Tackling stigma in healthcare workplaces</a:t>
            </a:r>
          </a:p>
        </p:txBody>
      </p:sp>
      <p:sp>
        <p:nvSpPr>
          <p:cNvPr id="7" name="Content Placeholder 1">
            <a:extLst>
              <a:ext uri="{FF2B5EF4-FFF2-40B4-BE49-F238E27FC236}">
                <a16:creationId xmlns:a16="http://schemas.microsoft.com/office/drawing/2014/main" id="{6506FE28-2017-5D4F-CCFE-5F6956842CB7}"/>
              </a:ext>
            </a:extLst>
          </p:cNvPr>
          <p:cNvSpPr>
            <a:spLocks noGrp="1"/>
          </p:cNvSpPr>
          <p:nvPr/>
        </p:nvSpPr>
        <p:spPr>
          <a:xfrm>
            <a:off x="459057" y="1717259"/>
            <a:ext cx="10532147" cy="1185205"/>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solidFill>
                  <a:srgbClr val="FFFFFF"/>
                </a:solidFill>
                <a:latin typeface="Open Sans"/>
                <a:ea typeface="Open Sans"/>
                <a:cs typeface="Open Sans"/>
              </a:rPr>
              <a:t>Ensure that all Equality Diversity &amp; Inclusion related policies explicitly state that mental health is included in the definition of disability.</a:t>
            </a:r>
          </a:p>
          <a:p>
            <a:pPr marL="0" indent="0">
              <a:buNone/>
            </a:pPr>
            <a:endParaRPr lang="en-GB">
              <a:solidFill>
                <a:srgbClr val="FFFFFF"/>
              </a:solidFill>
              <a:latin typeface="Open Sans" panose="020B0606030504020204" pitchFamily="34" charset="0"/>
              <a:ea typeface="Open Sans" panose="020B0606030504020204" pitchFamily="34" charset="0"/>
              <a:cs typeface="Open Sans" panose="020B0606030504020204" pitchFamily="34" charset="0"/>
            </a:endParaRPr>
          </a:p>
        </p:txBody>
      </p:sp>
      <p:sp>
        <p:nvSpPr>
          <p:cNvPr id="8" name="TextBox 7">
            <a:extLst>
              <a:ext uri="{FF2B5EF4-FFF2-40B4-BE49-F238E27FC236}">
                <a16:creationId xmlns:a16="http://schemas.microsoft.com/office/drawing/2014/main" id="{D797CDAF-9735-5760-3DE8-C5DB18E7EE7E}"/>
              </a:ext>
            </a:extLst>
          </p:cNvPr>
          <p:cNvSpPr txBox="1"/>
          <p:nvPr/>
        </p:nvSpPr>
        <p:spPr>
          <a:xfrm>
            <a:off x="410705" y="5176434"/>
            <a:ext cx="10531097" cy="9541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28600" indent="-228600">
              <a:buFont typeface=""/>
              <a:buChar char="•"/>
            </a:pPr>
            <a:r>
              <a:rPr lang="en-GB" sz="2800">
                <a:solidFill>
                  <a:srgbClr val="FFFFFF"/>
                </a:solidFill>
                <a:latin typeface="Open Sans"/>
                <a:ea typeface="Open Sans"/>
                <a:cs typeface="Open Sans"/>
              </a:rPr>
              <a:t>Empower and include people with lived experience of mental health problems in shaping the decisions that affect them. </a:t>
            </a:r>
            <a:r>
              <a:rPr lang="en-US" sz="2800">
                <a:solidFill>
                  <a:srgbClr val="FFFFFF"/>
                </a:solidFill>
                <a:latin typeface="Open Sans"/>
                <a:ea typeface="Open Sans"/>
                <a:cs typeface="Open Sans"/>
              </a:rPr>
              <a:t>​</a:t>
            </a:r>
          </a:p>
        </p:txBody>
      </p:sp>
      <p:sp>
        <p:nvSpPr>
          <p:cNvPr id="9" name="TextBox 8">
            <a:extLst>
              <a:ext uri="{FF2B5EF4-FFF2-40B4-BE49-F238E27FC236}">
                <a16:creationId xmlns:a16="http://schemas.microsoft.com/office/drawing/2014/main" id="{D77421E3-0A61-C5F1-E704-66EDEE3FE9B0}"/>
              </a:ext>
            </a:extLst>
          </p:cNvPr>
          <p:cNvSpPr txBox="1"/>
          <p:nvPr/>
        </p:nvSpPr>
        <p:spPr>
          <a:xfrm>
            <a:off x="333214" y="3368299"/>
            <a:ext cx="10776487" cy="138499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GB" sz="2800">
                <a:solidFill>
                  <a:srgbClr val="FFFFFF"/>
                </a:solidFill>
                <a:latin typeface="Open Sans"/>
                <a:ea typeface="Open Sans"/>
                <a:cs typeface="Open Sans"/>
              </a:rPr>
              <a:t>Review ALL organisational policies and procedures to ensure that the commitment to employee mental health is embedded and not siloed. </a:t>
            </a:r>
          </a:p>
        </p:txBody>
      </p:sp>
    </p:spTree>
    <p:extLst>
      <p:ext uri="{BB962C8B-B14F-4D97-AF65-F5344CB8AC3E}">
        <p14:creationId xmlns:p14="http://schemas.microsoft.com/office/powerpoint/2010/main" val="963844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9C70ABA-9751-9CF4-3E00-09B72F71A669}"/>
              </a:ext>
            </a:extLst>
          </p:cNvPr>
          <p:cNvSpPr txBox="1">
            <a:spLocks/>
          </p:cNvSpPr>
          <p:nvPr/>
        </p:nvSpPr>
        <p:spPr>
          <a:xfrm>
            <a:off x="198807" y="183732"/>
            <a:ext cx="10060738" cy="1143000"/>
          </a:xfrm>
          <a:prstGeom prst="rect">
            <a:avLst/>
          </a:prstGeom>
        </p:spPr>
        <p:txBody>
          <a:bodyPr lIns="91440" tIns="45720" rIns="91440" bIns="45720" anchor="t"/>
          <a:lstStyle>
            <a:lvl1pPr algn="ctr" defTabSz="857250" rtl="0" eaLnBrk="1" latinLnBrk="0" hangingPunct="1">
              <a:spcBef>
                <a:spcPct val="0"/>
              </a:spcBef>
              <a:buNone/>
              <a:defRPr sz="4125" kern="1200">
                <a:solidFill>
                  <a:schemeClr val="tx1"/>
                </a:solidFill>
                <a:latin typeface="+mj-lt"/>
                <a:ea typeface="+mj-ea"/>
                <a:cs typeface="+mj-cs"/>
              </a:defRPr>
            </a:lvl1pPr>
          </a:lstStyle>
          <a:p>
            <a:pPr algn="l"/>
            <a:r>
              <a:rPr lang="en-GB" sz="3600" b="1">
                <a:solidFill>
                  <a:srgbClr val="FFFFFF"/>
                </a:solidFill>
                <a:latin typeface="Open Sans"/>
                <a:ea typeface="Open Sans"/>
                <a:cs typeface="Open Sans"/>
              </a:rPr>
              <a:t>Take a whole organisational approach:</a:t>
            </a:r>
          </a:p>
        </p:txBody>
      </p:sp>
      <p:sp>
        <p:nvSpPr>
          <p:cNvPr id="2" name="TextBox 1">
            <a:extLst>
              <a:ext uri="{FF2B5EF4-FFF2-40B4-BE49-F238E27FC236}">
                <a16:creationId xmlns:a16="http://schemas.microsoft.com/office/drawing/2014/main" id="{C42459EC-3E9E-7F4F-7CED-78CBACE5CD3E}"/>
              </a:ext>
            </a:extLst>
          </p:cNvPr>
          <p:cNvSpPr txBox="1"/>
          <p:nvPr/>
        </p:nvSpPr>
        <p:spPr>
          <a:xfrm>
            <a:off x="1475872" y="1248609"/>
            <a:ext cx="9093199"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400" b="1">
                <a:solidFill>
                  <a:srgbClr val="FFFFFF"/>
                </a:solidFill>
                <a:latin typeface="Open Sans"/>
              </a:rPr>
              <a:t>7 key building blocks for mentally inclusive workplaces</a:t>
            </a:r>
            <a:endParaRPr lang="en-US" sz="3200">
              <a:ea typeface="Calibri" panose="020F0502020204030204"/>
              <a:cs typeface="Calibri" panose="020F0502020204030204"/>
            </a:endParaRPr>
          </a:p>
        </p:txBody>
      </p:sp>
      <p:grpSp>
        <p:nvGrpSpPr>
          <p:cNvPr id="25" name="Group 24">
            <a:extLst>
              <a:ext uri="{FF2B5EF4-FFF2-40B4-BE49-F238E27FC236}">
                <a16:creationId xmlns:a16="http://schemas.microsoft.com/office/drawing/2014/main" id="{BC1C6D37-6700-0622-F355-BE29FC4294EB}"/>
              </a:ext>
            </a:extLst>
          </p:cNvPr>
          <p:cNvGrpSpPr/>
          <p:nvPr/>
        </p:nvGrpSpPr>
        <p:grpSpPr>
          <a:xfrm>
            <a:off x="6021140" y="1964153"/>
            <a:ext cx="3277938" cy="1476209"/>
            <a:chOff x="4096087" y="2886574"/>
            <a:chExt cx="3277938" cy="1476209"/>
          </a:xfrm>
        </p:grpSpPr>
        <p:sp>
          <p:nvSpPr>
            <p:cNvPr id="3" name="TextBox 2">
              <a:extLst>
                <a:ext uri="{FF2B5EF4-FFF2-40B4-BE49-F238E27FC236}">
                  <a16:creationId xmlns:a16="http://schemas.microsoft.com/office/drawing/2014/main" id="{904ED87F-6669-4691-B711-6D87E3DE2F54}"/>
                </a:ext>
              </a:extLst>
            </p:cNvPr>
            <p:cNvSpPr txBox="1"/>
            <p:nvPr/>
          </p:nvSpPr>
          <p:spPr>
            <a:xfrm>
              <a:off x="4096087" y="2999875"/>
              <a:ext cx="3277938" cy="1200329"/>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2400">
                  <a:solidFill>
                    <a:srgbClr val="FFFFFF"/>
                  </a:solidFill>
                  <a:latin typeface="Open Sans"/>
                  <a:ea typeface="Open Sans"/>
                  <a:cs typeface="Open Sans"/>
                </a:rPr>
                <a:t>Conditions for safe, effective and pertinent disclosure</a:t>
              </a:r>
              <a:r>
                <a:rPr lang="en-US" sz="2400">
                  <a:solidFill>
                    <a:srgbClr val="FFFFFF"/>
                  </a:solidFill>
                  <a:latin typeface="Open Sans"/>
                  <a:ea typeface="Open Sans"/>
                  <a:cs typeface="Open Sans"/>
                </a:rPr>
                <a:t>​</a:t>
              </a:r>
            </a:p>
          </p:txBody>
        </p:sp>
        <p:sp>
          <p:nvSpPr>
            <p:cNvPr id="13" name="Rectangle: Rounded Corners 12">
              <a:extLst>
                <a:ext uri="{FF2B5EF4-FFF2-40B4-BE49-F238E27FC236}">
                  <a16:creationId xmlns:a16="http://schemas.microsoft.com/office/drawing/2014/main" id="{E848E133-7578-0757-D450-192B2B7554AF}"/>
                </a:ext>
              </a:extLst>
            </p:cNvPr>
            <p:cNvSpPr/>
            <p:nvPr/>
          </p:nvSpPr>
          <p:spPr>
            <a:xfrm>
              <a:off x="4129841" y="2886574"/>
              <a:ext cx="3233152" cy="1476209"/>
            </a:xfrm>
            <a:prstGeom prst="round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a:extLst>
              <a:ext uri="{FF2B5EF4-FFF2-40B4-BE49-F238E27FC236}">
                <a16:creationId xmlns:a16="http://schemas.microsoft.com/office/drawing/2014/main" id="{5E37C2EB-FD2A-D426-9A55-B30FCDD652BD}"/>
              </a:ext>
            </a:extLst>
          </p:cNvPr>
          <p:cNvGrpSpPr/>
          <p:nvPr/>
        </p:nvGrpSpPr>
        <p:grpSpPr>
          <a:xfrm>
            <a:off x="4176294" y="3568362"/>
            <a:ext cx="3293646" cy="1476209"/>
            <a:chOff x="7611977" y="2886573"/>
            <a:chExt cx="3293646" cy="1476209"/>
          </a:xfrm>
        </p:grpSpPr>
        <p:sp>
          <p:nvSpPr>
            <p:cNvPr id="5" name="TextBox 4">
              <a:extLst>
                <a:ext uri="{FF2B5EF4-FFF2-40B4-BE49-F238E27FC236}">
                  <a16:creationId xmlns:a16="http://schemas.microsoft.com/office/drawing/2014/main" id="{19E4B252-800A-7598-E6A2-44906AD55322}"/>
                </a:ext>
              </a:extLst>
            </p:cNvPr>
            <p:cNvSpPr txBox="1"/>
            <p:nvPr/>
          </p:nvSpPr>
          <p:spPr>
            <a:xfrm>
              <a:off x="7611977" y="3013244"/>
              <a:ext cx="3211096" cy="1200329"/>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2400">
                  <a:solidFill>
                    <a:srgbClr val="FFFFFF"/>
                  </a:solidFill>
                  <a:latin typeface="Open Sans"/>
                  <a:cs typeface="Segoe UI"/>
                </a:rPr>
                <a:t>Mental health awareness and literacy</a:t>
              </a:r>
              <a:r>
                <a:rPr lang="en-US" sz="2400">
                  <a:latin typeface="Open Sans"/>
                  <a:cs typeface="Segoe UI"/>
                </a:rPr>
                <a:t>​</a:t>
              </a:r>
              <a:endParaRPr lang="en-US" sz="2400">
                <a:latin typeface="Open Sans"/>
                <a:ea typeface="Open Sans"/>
                <a:cs typeface="Segoe UI"/>
              </a:endParaRPr>
            </a:p>
          </p:txBody>
        </p:sp>
        <p:sp>
          <p:nvSpPr>
            <p:cNvPr id="14" name="Rectangle: Rounded Corners 13">
              <a:extLst>
                <a:ext uri="{FF2B5EF4-FFF2-40B4-BE49-F238E27FC236}">
                  <a16:creationId xmlns:a16="http://schemas.microsoft.com/office/drawing/2014/main" id="{EB0D03DF-AD11-9867-D4DF-57047EF36721}"/>
                </a:ext>
              </a:extLst>
            </p:cNvPr>
            <p:cNvSpPr/>
            <p:nvPr/>
          </p:nvSpPr>
          <p:spPr>
            <a:xfrm>
              <a:off x="7672471" y="2886573"/>
              <a:ext cx="3233152" cy="1476209"/>
            </a:xfrm>
            <a:prstGeom prst="round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6" name="Group 25">
            <a:extLst>
              <a:ext uri="{FF2B5EF4-FFF2-40B4-BE49-F238E27FC236}">
                <a16:creationId xmlns:a16="http://schemas.microsoft.com/office/drawing/2014/main" id="{5344DA6A-76F7-1939-718F-1AE88C256A8C}"/>
              </a:ext>
            </a:extLst>
          </p:cNvPr>
          <p:cNvGrpSpPr/>
          <p:nvPr/>
        </p:nvGrpSpPr>
        <p:grpSpPr>
          <a:xfrm>
            <a:off x="2552366" y="1964151"/>
            <a:ext cx="3300536" cy="1586681"/>
            <a:chOff x="667418" y="2886572"/>
            <a:chExt cx="3300536" cy="1586681"/>
          </a:xfrm>
        </p:grpSpPr>
        <p:sp>
          <p:nvSpPr>
            <p:cNvPr id="7" name="Content Placeholder 2">
              <a:extLst>
                <a:ext uri="{FF2B5EF4-FFF2-40B4-BE49-F238E27FC236}">
                  <a16:creationId xmlns:a16="http://schemas.microsoft.com/office/drawing/2014/main" id="{A1EEA87F-F05E-AD68-960A-F4CFF7B3AF3E}"/>
                </a:ext>
              </a:extLst>
            </p:cNvPr>
            <p:cNvSpPr txBox="1">
              <a:spLocks/>
            </p:cNvSpPr>
            <p:nvPr/>
          </p:nvSpPr>
          <p:spPr>
            <a:xfrm>
              <a:off x="687518" y="3022027"/>
              <a:ext cx="3280436" cy="1451226"/>
            </a:xfrm>
            <a:prstGeom prst="rect">
              <a:avLst/>
            </a:prstGeom>
            <a:ln>
              <a:noFill/>
            </a:ln>
          </p:spPr>
          <p:txBody>
            <a:bodyPr lIns="91440" tIns="45720" rIns="91440" bIns="45720" anchor="t"/>
            <a:lstStyle>
              <a:lvl1pPr marL="321469" indent="-321469" algn="l" defTabSz="857250" rtl="0" eaLnBrk="1" latinLnBrk="0" hangingPunct="1">
                <a:spcBef>
                  <a:spcPct val="20000"/>
                </a:spcBef>
                <a:buFont typeface="Arial" pitchFamily="34" charset="0"/>
                <a:buChar char="•"/>
                <a:defRPr sz="3000" kern="1200">
                  <a:solidFill>
                    <a:schemeClr val="tx1"/>
                  </a:solidFill>
                  <a:latin typeface="+mn-lt"/>
                  <a:ea typeface="+mn-ea"/>
                  <a:cs typeface="+mn-cs"/>
                </a:defRPr>
              </a:lvl1pPr>
              <a:lvl2pPr marL="696516" indent="-267891" algn="l" defTabSz="857250" rtl="0" eaLnBrk="1" latinLnBrk="0" hangingPunct="1">
                <a:spcBef>
                  <a:spcPct val="20000"/>
                </a:spcBef>
                <a:buFont typeface="Arial" pitchFamily="34" charset="0"/>
                <a:buChar char="–"/>
                <a:defRPr sz="2625" kern="1200">
                  <a:solidFill>
                    <a:schemeClr val="tx1"/>
                  </a:solidFill>
                  <a:latin typeface="+mn-lt"/>
                  <a:ea typeface="+mn-ea"/>
                  <a:cs typeface="+mn-cs"/>
                </a:defRPr>
              </a:lvl2pPr>
              <a:lvl3pPr marL="1071563" indent="-214313" algn="l" defTabSz="857250" rtl="0" eaLnBrk="1" latinLnBrk="0" hangingPunct="1">
                <a:spcBef>
                  <a:spcPct val="20000"/>
                </a:spcBef>
                <a:buFont typeface="Arial" pitchFamily="34" charset="0"/>
                <a:buChar char="•"/>
                <a:defRPr sz="2250" kern="1200">
                  <a:solidFill>
                    <a:schemeClr val="tx1"/>
                  </a:solidFill>
                  <a:latin typeface="+mn-lt"/>
                  <a:ea typeface="+mn-ea"/>
                  <a:cs typeface="+mn-cs"/>
                </a:defRPr>
              </a:lvl3pPr>
              <a:lvl4pPr marL="1500188" indent="-214313" algn="l" defTabSz="857250" rtl="0" eaLnBrk="1" latinLnBrk="0" hangingPunct="1">
                <a:spcBef>
                  <a:spcPct val="20000"/>
                </a:spcBef>
                <a:buFont typeface="Arial" pitchFamily="34" charset="0"/>
                <a:buChar char="–"/>
                <a:defRPr sz="1875" kern="1200">
                  <a:solidFill>
                    <a:schemeClr val="tx1"/>
                  </a:solidFill>
                  <a:latin typeface="+mn-lt"/>
                  <a:ea typeface="+mn-ea"/>
                  <a:cs typeface="+mn-cs"/>
                </a:defRPr>
              </a:lvl4pPr>
              <a:lvl5pPr marL="1928813" indent="-214313" algn="l" defTabSz="857250" rtl="0" eaLnBrk="1" latinLnBrk="0" hangingPunct="1">
                <a:spcBef>
                  <a:spcPct val="20000"/>
                </a:spcBef>
                <a:buFont typeface="Arial" pitchFamily="34" charset="0"/>
                <a:buChar char="»"/>
                <a:defRPr sz="1875" kern="1200">
                  <a:solidFill>
                    <a:schemeClr val="tx1"/>
                  </a:solidFill>
                  <a:latin typeface="+mn-lt"/>
                  <a:ea typeface="+mn-ea"/>
                  <a:cs typeface="+mn-cs"/>
                </a:defRPr>
              </a:lvl5pPr>
              <a:lvl6pPr marL="2357438" indent="-214313" algn="l" defTabSz="857250" rtl="0" eaLnBrk="1" latinLnBrk="0" hangingPunct="1">
                <a:spcBef>
                  <a:spcPct val="20000"/>
                </a:spcBef>
                <a:buFont typeface="Arial" pitchFamily="34" charset="0"/>
                <a:buChar char="•"/>
                <a:defRPr sz="1875" kern="1200">
                  <a:solidFill>
                    <a:schemeClr val="tx1"/>
                  </a:solidFill>
                  <a:latin typeface="+mn-lt"/>
                  <a:ea typeface="+mn-ea"/>
                  <a:cs typeface="+mn-cs"/>
                </a:defRPr>
              </a:lvl6pPr>
              <a:lvl7pPr marL="2786063" indent="-214313" algn="l" defTabSz="857250" rtl="0" eaLnBrk="1" latinLnBrk="0" hangingPunct="1">
                <a:spcBef>
                  <a:spcPct val="20000"/>
                </a:spcBef>
                <a:buFont typeface="Arial" pitchFamily="34" charset="0"/>
                <a:buChar char="•"/>
                <a:defRPr sz="1875" kern="1200">
                  <a:solidFill>
                    <a:schemeClr val="tx1"/>
                  </a:solidFill>
                  <a:latin typeface="+mn-lt"/>
                  <a:ea typeface="+mn-ea"/>
                  <a:cs typeface="+mn-cs"/>
                </a:defRPr>
              </a:lvl7pPr>
              <a:lvl8pPr marL="3214688" indent="-214313" algn="l" defTabSz="857250" rtl="0" eaLnBrk="1" latinLnBrk="0" hangingPunct="1">
                <a:spcBef>
                  <a:spcPct val="20000"/>
                </a:spcBef>
                <a:buFont typeface="Arial" pitchFamily="34" charset="0"/>
                <a:buChar char="•"/>
                <a:defRPr sz="1875" kern="1200">
                  <a:solidFill>
                    <a:schemeClr val="tx1"/>
                  </a:solidFill>
                  <a:latin typeface="+mn-lt"/>
                  <a:ea typeface="+mn-ea"/>
                  <a:cs typeface="+mn-cs"/>
                </a:defRPr>
              </a:lvl8pPr>
              <a:lvl9pPr marL="3643313" indent="-214313" algn="l" defTabSz="857250" rtl="0" eaLnBrk="1" latinLnBrk="0" hangingPunct="1">
                <a:spcBef>
                  <a:spcPct val="20000"/>
                </a:spcBef>
                <a:buFont typeface="Arial" pitchFamily="34" charset="0"/>
                <a:buChar char="•"/>
                <a:defRPr sz="1875" kern="1200">
                  <a:solidFill>
                    <a:schemeClr val="tx1"/>
                  </a:solidFill>
                  <a:latin typeface="+mn-lt"/>
                  <a:ea typeface="+mn-ea"/>
                  <a:cs typeface="+mn-cs"/>
                </a:defRPr>
              </a:lvl9pPr>
            </a:lstStyle>
            <a:p>
              <a:pPr marL="0" indent="0" algn="ctr">
                <a:buNone/>
              </a:pPr>
              <a:r>
                <a:rPr lang="en-GB" sz="2400">
                  <a:solidFill>
                    <a:srgbClr val="FFFFFF"/>
                  </a:solidFill>
                  <a:latin typeface="Open Sans"/>
                  <a:ea typeface="Open Sans"/>
                  <a:cs typeface="Open Sans"/>
                </a:rPr>
                <a:t>Senior leadership commitment and engagement</a:t>
              </a:r>
              <a:endParaRPr lang="en-GB" sz="2400" b="1">
                <a:solidFill>
                  <a:srgbClr val="FFFFFF"/>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5" name="Rectangle: Rounded Corners 14">
              <a:extLst>
                <a:ext uri="{FF2B5EF4-FFF2-40B4-BE49-F238E27FC236}">
                  <a16:creationId xmlns:a16="http://schemas.microsoft.com/office/drawing/2014/main" id="{0A5F8A4A-DA61-C919-FE4B-299316835B77}"/>
                </a:ext>
              </a:extLst>
            </p:cNvPr>
            <p:cNvSpPr/>
            <p:nvPr/>
          </p:nvSpPr>
          <p:spPr>
            <a:xfrm>
              <a:off x="667418" y="2886572"/>
              <a:ext cx="3233152" cy="1476209"/>
            </a:xfrm>
            <a:prstGeom prst="round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a:extLst>
              <a:ext uri="{FF2B5EF4-FFF2-40B4-BE49-F238E27FC236}">
                <a16:creationId xmlns:a16="http://schemas.microsoft.com/office/drawing/2014/main" id="{0F9B3801-F3ED-6DAB-0BC5-E899A59282CE}"/>
              </a:ext>
            </a:extLst>
          </p:cNvPr>
          <p:cNvGrpSpPr/>
          <p:nvPr/>
        </p:nvGrpSpPr>
        <p:grpSpPr>
          <a:xfrm>
            <a:off x="747628" y="3568360"/>
            <a:ext cx="3233152" cy="1476209"/>
            <a:chOff x="199523" y="4517519"/>
            <a:chExt cx="3233152" cy="1476209"/>
          </a:xfrm>
        </p:grpSpPr>
        <p:sp>
          <p:nvSpPr>
            <p:cNvPr id="9" name="TextBox 8">
              <a:extLst>
                <a:ext uri="{FF2B5EF4-FFF2-40B4-BE49-F238E27FC236}">
                  <a16:creationId xmlns:a16="http://schemas.microsoft.com/office/drawing/2014/main" id="{EAE38FD2-1C80-E985-C75A-735BD9E50FDC}"/>
                </a:ext>
              </a:extLst>
            </p:cNvPr>
            <p:cNvSpPr txBox="1"/>
            <p:nvPr/>
          </p:nvSpPr>
          <p:spPr>
            <a:xfrm>
              <a:off x="446506" y="4657558"/>
              <a:ext cx="2743200"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2400">
                  <a:solidFill>
                    <a:srgbClr val="FFFFFF"/>
                  </a:solidFill>
                  <a:latin typeface="Open Sans"/>
                </a:rPr>
                <a:t>Effective mental health training approaches</a:t>
              </a:r>
              <a:r>
                <a:rPr lang="en-US" sz="2400">
                  <a:latin typeface="Open Sans"/>
                </a:rPr>
                <a:t>​</a:t>
              </a:r>
              <a:endParaRPr lang="en-US" sz="2400"/>
            </a:p>
          </p:txBody>
        </p:sp>
        <p:sp>
          <p:nvSpPr>
            <p:cNvPr id="16" name="Rectangle: Rounded Corners 15">
              <a:extLst>
                <a:ext uri="{FF2B5EF4-FFF2-40B4-BE49-F238E27FC236}">
                  <a16:creationId xmlns:a16="http://schemas.microsoft.com/office/drawing/2014/main" id="{B4FB5DE7-1962-0615-92A8-1A7B721D1CA6}"/>
                </a:ext>
              </a:extLst>
            </p:cNvPr>
            <p:cNvSpPr/>
            <p:nvPr/>
          </p:nvSpPr>
          <p:spPr>
            <a:xfrm>
              <a:off x="199523" y="4517519"/>
              <a:ext cx="3233152" cy="1476209"/>
            </a:xfrm>
            <a:prstGeom prst="round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98B9F0B7-BEC7-28ED-3C71-B06B494D11DD}"/>
              </a:ext>
            </a:extLst>
          </p:cNvPr>
          <p:cNvGrpSpPr/>
          <p:nvPr/>
        </p:nvGrpSpPr>
        <p:grpSpPr>
          <a:xfrm>
            <a:off x="7712575" y="3568361"/>
            <a:ext cx="3233152" cy="1476209"/>
            <a:chOff x="3608470" y="4477414"/>
            <a:chExt cx="3233152" cy="1476209"/>
          </a:xfrm>
        </p:grpSpPr>
        <p:sp>
          <p:nvSpPr>
            <p:cNvPr id="6" name="TextBox 5">
              <a:extLst>
                <a:ext uri="{FF2B5EF4-FFF2-40B4-BE49-F238E27FC236}">
                  <a16:creationId xmlns:a16="http://schemas.microsoft.com/office/drawing/2014/main" id="{0D89CBD6-9B60-5F3B-B151-AE3F2EF0DCC4}"/>
                </a:ext>
              </a:extLst>
            </p:cNvPr>
            <p:cNvSpPr txBox="1"/>
            <p:nvPr/>
          </p:nvSpPr>
          <p:spPr>
            <a:xfrm>
              <a:off x="3842084" y="4657558"/>
              <a:ext cx="2743200"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2400">
                  <a:solidFill>
                    <a:srgbClr val="FFFFFF"/>
                  </a:solidFill>
                  <a:latin typeface="Open Sans"/>
                  <a:cs typeface="Segoe UI"/>
                </a:rPr>
                <a:t>Confident and informed line management</a:t>
              </a:r>
              <a:r>
                <a:rPr lang="en-US" sz="2400">
                  <a:latin typeface="Open Sans"/>
                  <a:cs typeface="Segoe UI"/>
                </a:rPr>
                <a:t>​</a:t>
              </a:r>
              <a:endParaRPr lang="en-US" sz="2400">
                <a:latin typeface="Open Sans"/>
                <a:ea typeface="Open Sans"/>
                <a:cs typeface="Segoe UI"/>
              </a:endParaRPr>
            </a:p>
          </p:txBody>
        </p:sp>
        <p:sp>
          <p:nvSpPr>
            <p:cNvPr id="17" name="Rectangle: Rounded Corners 16">
              <a:extLst>
                <a:ext uri="{FF2B5EF4-FFF2-40B4-BE49-F238E27FC236}">
                  <a16:creationId xmlns:a16="http://schemas.microsoft.com/office/drawing/2014/main" id="{1D62144B-7E91-07CA-CC20-5DAED8FF4FB3}"/>
                </a:ext>
              </a:extLst>
            </p:cNvPr>
            <p:cNvSpPr/>
            <p:nvPr/>
          </p:nvSpPr>
          <p:spPr>
            <a:xfrm>
              <a:off x="3608470" y="4477414"/>
              <a:ext cx="3233152" cy="1476209"/>
            </a:xfrm>
            <a:prstGeom prst="round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2" name="Group 21">
            <a:extLst>
              <a:ext uri="{FF2B5EF4-FFF2-40B4-BE49-F238E27FC236}">
                <a16:creationId xmlns:a16="http://schemas.microsoft.com/office/drawing/2014/main" id="{ED923B86-3206-D560-F0B9-58028319803F}"/>
              </a:ext>
            </a:extLst>
          </p:cNvPr>
          <p:cNvGrpSpPr/>
          <p:nvPr/>
        </p:nvGrpSpPr>
        <p:grpSpPr>
          <a:xfrm>
            <a:off x="2592469" y="5125453"/>
            <a:ext cx="3233152" cy="1569660"/>
            <a:chOff x="7017417" y="4416927"/>
            <a:chExt cx="3233152" cy="1569660"/>
          </a:xfrm>
        </p:grpSpPr>
        <p:sp>
          <p:nvSpPr>
            <p:cNvPr id="11" name="TextBox 10">
              <a:extLst>
                <a:ext uri="{FF2B5EF4-FFF2-40B4-BE49-F238E27FC236}">
                  <a16:creationId xmlns:a16="http://schemas.microsoft.com/office/drawing/2014/main" id="{4717CA22-5BE6-EE18-CBCF-545E684CA55F}"/>
                </a:ext>
              </a:extLst>
            </p:cNvPr>
            <p:cNvSpPr txBox="1"/>
            <p:nvPr/>
          </p:nvSpPr>
          <p:spPr>
            <a:xfrm>
              <a:off x="7117348" y="4416927"/>
              <a:ext cx="2970463" cy="15696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2400">
                  <a:solidFill>
                    <a:srgbClr val="FFFFFF"/>
                  </a:solidFill>
                  <a:latin typeface="Open Sans"/>
                </a:rPr>
                <a:t>Effective implementation of reasonable adjustments</a:t>
              </a:r>
              <a:r>
                <a:rPr lang="en-US" sz="2400">
                  <a:latin typeface="Open Sans"/>
                </a:rPr>
                <a:t>​</a:t>
              </a:r>
              <a:endParaRPr lang="en-US" sz="2400"/>
            </a:p>
          </p:txBody>
        </p:sp>
        <p:sp>
          <p:nvSpPr>
            <p:cNvPr id="18" name="Rectangle: Rounded Corners 17">
              <a:extLst>
                <a:ext uri="{FF2B5EF4-FFF2-40B4-BE49-F238E27FC236}">
                  <a16:creationId xmlns:a16="http://schemas.microsoft.com/office/drawing/2014/main" id="{00EDF563-2C86-FEF9-8851-80D8C0514A76}"/>
                </a:ext>
              </a:extLst>
            </p:cNvPr>
            <p:cNvSpPr/>
            <p:nvPr/>
          </p:nvSpPr>
          <p:spPr>
            <a:xfrm>
              <a:off x="7017417" y="4477413"/>
              <a:ext cx="3233152" cy="1476209"/>
            </a:xfrm>
            <a:prstGeom prst="round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3" name="Group 22">
            <a:extLst>
              <a:ext uri="{FF2B5EF4-FFF2-40B4-BE49-F238E27FC236}">
                <a16:creationId xmlns:a16="http://schemas.microsoft.com/office/drawing/2014/main" id="{36797C4F-C61D-168A-ABD9-4298AA31B2E2}"/>
              </a:ext>
            </a:extLst>
          </p:cNvPr>
          <p:cNvGrpSpPr/>
          <p:nvPr/>
        </p:nvGrpSpPr>
        <p:grpSpPr>
          <a:xfrm>
            <a:off x="6028154" y="5172571"/>
            <a:ext cx="3233152" cy="1476209"/>
            <a:chOff x="10426365" y="4464045"/>
            <a:chExt cx="3233152" cy="1476209"/>
          </a:xfrm>
        </p:grpSpPr>
        <p:sp>
          <p:nvSpPr>
            <p:cNvPr id="10" name="TextBox 9">
              <a:extLst>
                <a:ext uri="{FF2B5EF4-FFF2-40B4-BE49-F238E27FC236}">
                  <a16:creationId xmlns:a16="http://schemas.microsoft.com/office/drawing/2014/main" id="{797A375E-8BD5-3E1F-1F9E-2489B5E8850E}"/>
                </a:ext>
              </a:extLst>
            </p:cNvPr>
            <p:cNvSpPr txBox="1"/>
            <p:nvPr/>
          </p:nvSpPr>
          <p:spPr>
            <a:xfrm>
              <a:off x="10486189" y="4644190"/>
              <a:ext cx="2743200"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2400">
                  <a:solidFill>
                    <a:srgbClr val="FFFFFF"/>
                  </a:solidFill>
                  <a:latin typeface="Open Sans"/>
                </a:rPr>
                <a:t>Stigma-free organisational culture and ethos</a:t>
              </a:r>
              <a:endParaRPr lang="en-US" sz="2400"/>
            </a:p>
          </p:txBody>
        </p:sp>
        <p:sp>
          <p:nvSpPr>
            <p:cNvPr id="19" name="Rectangle: Rounded Corners 18">
              <a:extLst>
                <a:ext uri="{FF2B5EF4-FFF2-40B4-BE49-F238E27FC236}">
                  <a16:creationId xmlns:a16="http://schemas.microsoft.com/office/drawing/2014/main" id="{91A0657C-389B-527E-8E25-F7A90DB62CB4}"/>
                </a:ext>
              </a:extLst>
            </p:cNvPr>
            <p:cNvSpPr/>
            <p:nvPr/>
          </p:nvSpPr>
          <p:spPr>
            <a:xfrm>
              <a:off x="10426365" y="4464045"/>
              <a:ext cx="3233152" cy="1476209"/>
            </a:xfrm>
            <a:prstGeom prst="round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617215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DF26638A-2F09-C61D-3593-F8C89B327B0D}"/>
              </a:ext>
            </a:extLst>
          </p:cNvPr>
          <p:cNvSpPr txBox="1">
            <a:spLocks/>
          </p:cNvSpPr>
          <p:nvPr/>
        </p:nvSpPr>
        <p:spPr>
          <a:xfrm>
            <a:off x="654269" y="497982"/>
            <a:ext cx="8229600" cy="1143000"/>
          </a:xfrm>
          <a:prstGeom prst="rect">
            <a:avLst/>
          </a:prstGeom>
        </p:spPr>
        <p:txBody>
          <a:bodyPr lIns="91440" tIns="45720" rIns="91440" bIns="45720"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GB" sz="3600" b="1" dirty="0">
                <a:solidFill>
                  <a:schemeClr val="bg1"/>
                </a:solidFill>
                <a:latin typeface="Open Sans"/>
                <a:ea typeface="Open Sans"/>
                <a:cs typeface="Open Sans"/>
              </a:rPr>
              <a:t>Making the case to senior leaders:</a:t>
            </a:r>
          </a:p>
          <a:p>
            <a:pPr>
              <a:defRPr/>
            </a:pPr>
            <a:r>
              <a:rPr lang="en-GB" sz="3600" b="1" dirty="0">
                <a:solidFill>
                  <a:schemeClr val="bg1"/>
                </a:solidFill>
                <a:latin typeface="Open Sans"/>
                <a:ea typeface="Open Sans"/>
                <a:cs typeface="Open Sans"/>
              </a:rPr>
              <a:t>Tools and resources to help you</a:t>
            </a:r>
          </a:p>
        </p:txBody>
      </p:sp>
      <p:sp>
        <p:nvSpPr>
          <p:cNvPr id="12" name="Content Placeholder 2">
            <a:extLst>
              <a:ext uri="{FF2B5EF4-FFF2-40B4-BE49-F238E27FC236}">
                <a16:creationId xmlns:a16="http://schemas.microsoft.com/office/drawing/2014/main" id="{33E57243-290E-C600-98C8-F807530A7B1F}"/>
              </a:ext>
            </a:extLst>
          </p:cNvPr>
          <p:cNvSpPr txBox="1">
            <a:spLocks/>
          </p:cNvSpPr>
          <p:nvPr/>
        </p:nvSpPr>
        <p:spPr>
          <a:xfrm>
            <a:off x="177163" y="2018491"/>
            <a:ext cx="9176720" cy="4116988"/>
          </a:xfrm>
          <a:prstGeom prst="rect">
            <a:avLst/>
          </a:prstGeom>
        </p:spPr>
        <p:txBody>
          <a:bodyPr lIns="91440" tIns="45720" rIns="91440" bIns="45720"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42900" indent="-342900">
              <a:buFont typeface="Arial"/>
              <a:buChar char="•"/>
              <a:defRPr/>
            </a:pPr>
            <a:r>
              <a:rPr lang="en-GB" sz="2800" dirty="0">
                <a:solidFill>
                  <a:schemeClr val="bg1"/>
                </a:solidFill>
                <a:latin typeface="Open Sans"/>
                <a:ea typeface="Open Sans"/>
                <a:cs typeface="Open Sans"/>
                <a:hlinkClick r:id="rId4">
                  <a:extLst>
                    <a:ext uri="{A12FA001-AC4F-418D-AE19-62706E023703}">
                      <ahyp:hlinkClr xmlns:ahyp="http://schemas.microsoft.com/office/drawing/2018/hyperlinkcolor" val="tx"/>
                    </a:ext>
                  </a:extLst>
                </a:hlinkClick>
              </a:rPr>
              <a:t>The legal, moral and business case</a:t>
            </a:r>
            <a:endParaRPr lang="en-GB" sz="2800">
              <a:solidFill>
                <a:schemeClr val="bg1"/>
              </a:solidFill>
              <a:latin typeface="Open Sans"/>
              <a:ea typeface="Open Sans"/>
              <a:cs typeface="Open Sans"/>
            </a:endParaRPr>
          </a:p>
          <a:p>
            <a:pPr marL="342900" indent="-342900">
              <a:buFont typeface="Arial"/>
              <a:buChar char="•"/>
              <a:defRPr/>
            </a:pPr>
            <a:r>
              <a:rPr lang="en-GB" sz="2800" dirty="0">
                <a:solidFill>
                  <a:schemeClr val="bg1"/>
                </a:solidFill>
                <a:latin typeface="Open Sans"/>
                <a:ea typeface="Open Sans"/>
                <a:cs typeface="Open Sans"/>
                <a:hlinkClick r:id="rId5">
                  <a:extLst>
                    <a:ext uri="{A12FA001-AC4F-418D-AE19-62706E023703}">
                      <ahyp:hlinkClr xmlns:ahyp="http://schemas.microsoft.com/office/drawing/2018/hyperlinkcolor" val="tx"/>
                    </a:ext>
                  </a:extLst>
                </a:hlinkClick>
              </a:rPr>
              <a:t>Thriving at Work report </a:t>
            </a:r>
            <a:r>
              <a:rPr lang="en-GB" sz="2800" dirty="0">
                <a:solidFill>
                  <a:schemeClr val="bg1"/>
                </a:solidFill>
                <a:latin typeface="Open Sans"/>
                <a:ea typeface="Open Sans"/>
                <a:cs typeface="Open Sans"/>
              </a:rPr>
              <a:t>(and ROI)</a:t>
            </a:r>
          </a:p>
          <a:p>
            <a:pPr marL="342900" indent="-342900">
              <a:buFont typeface="Arial"/>
              <a:buChar char="•"/>
              <a:defRPr/>
            </a:pPr>
            <a:r>
              <a:rPr lang="en-GB" sz="2800" dirty="0">
                <a:solidFill>
                  <a:schemeClr val="bg1"/>
                </a:solidFill>
                <a:latin typeface="Open Sans"/>
                <a:ea typeface="Open Sans"/>
                <a:cs typeface="Open Sans"/>
                <a:hlinkClick r:id="rId6">
                  <a:extLst>
                    <a:ext uri="{A12FA001-AC4F-418D-AE19-62706E023703}">
                      <ahyp:hlinkClr xmlns:ahyp="http://schemas.microsoft.com/office/drawing/2018/hyperlinkcolor" val="tx"/>
                    </a:ext>
                  </a:extLst>
                </a:hlinkClick>
              </a:rPr>
              <a:t>Cost calculator</a:t>
            </a:r>
            <a:endParaRPr lang="en-GB" sz="2800">
              <a:solidFill>
                <a:schemeClr val="bg1"/>
              </a:solidFill>
              <a:latin typeface="Open Sans"/>
              <a:ea typeface="Open Sans"/>
              <a:cs typeface="Open Sans"/>
            </a:endParaRPr>
          </a:p>
          <a:p>
            <a:pPr marL="342900" indent="-342900">
              <a:buFont typeface="Arial"/>
              <a:buChar char="•"/>
              <a:defRPr/>
            </a:pPr>
            <a:r>
              <a:rPr lang="en-GB" sz="2800" dirty="0">
                <a:solidFill>
                  <a:schemeClr val="bg1"/>
                </a:solidFill>
                <a:latin typeface="Open Sans"/>
                <a:ea typeface="Open Sans"/>
                <a:cs typeface="Open Sans"/>
                <a:hlinkClick r:id="rId7">
                  <a:extLst>
                    <a:ext uri="{A12FA001-AC4F-418D-AE19-62706E023703}">
                      <ahyp:hlinkClr xmlns:ahyp="http://schemas.microsoft.com/office/drawing/2018/hyperlinkcolor" val="tx"/>
                    </a:ext>
                  </a:extLst>
                </a:hlinkClick>
              </a:rPr>
              <a:t>See Me in Work brief</a:t>
            </a:r>
            <a:endParaRPr lang="en-GB" sz="2800">
              <a:solidFill>
                <a:schemeClr val="bg1"/>
              </a:solidFill>
              <a:latin typeface="Open Sans"/>
              <a:ea typeface="Open Sans"/>
              <a:cs typeface="Open Sans"/>
            </a:endParaRPr>
          </a:p>
          <a:p>
            <a:pPr marL="342900" indent="-342900">
              <a:buFont typeface="Arial"/>
              <a:buChar char="•"/>
              <a:defRPr/>
            </a:pPr>
            <a:r>
              <a:rPr lang="en-GB" sz="2800" dirty="0">
                <a:solidFill>
                  <a:schemeClr val="bg1"/>
                </a:solidFill>
                <a:latin typeface="Open Sans"/>
                <a:ea typeface="Open Sans"/>
                <a:cs typeface="Open Sans"/>
                <a:hlinkClick r:id="rId8">
                  <a:extLst>
                    <a:ext uri="{A12FA001-AC4F-418D-AE19-62706E023703}">
                      <ahyp:hlinkClr xmlns:ahyp="http://schemas.microsoft.com/office/drawing/2018/hyperlinkcolor" val="tx"/>
                    </a:ext>
                  </a:extLst>
                </a:hlinkClick>
              </a:rPr>
              <a:t>See Me in Work self-assessment tool</a:t>
            </a:r>
            <a:endParaRPr lang="en-GB" sz="2800">
              <a:solidFill>
                <a:schemeClr val="bg1"/>
              </a:solidFill>
              <a:latin typeface="Open Sans"/>
              <a:ea typeface="Open Sans"/>
              <a:cs typeface="Open Sans"/>
            </a:endParaRPr>
          </a:p>
          <a:p>
            <a:pPr marL="342900" indent="-342900">
              <a:buFont typeface="Arial"/>
              <a:buChar char="•"/>
              <a:defRPr/>
            </a:pPr>
            <a:r>
              <a:rPr lang="en-GB" sz="2800" dirty="0">
                <a:solidFill>
                  <a:schemeClr val="bg1"/>
                </a:solidFill>
                <a:latin typeface="Open Sans"/>
                <a:ea typeface="Open Sans"/>
                <a:cs typeface="Open Sans"/>
                <a:hlinkClick r:id="rId9">
                  <a:extLst>
                    <a:ext uri="{A12FA001-AC4F-418D-AE19-62706E023703}">
                      <ahyp:hlinkClr xmlns:ahyp="http://schemas.microsoft.com/office/drawing/2018/hyperlinkcolor" val="tx"/>
                    </a:ext>
                  </a:extLst>
                </a:hlinkClick>
              </a:rPr>
              <a:t>Seven building blocks video playlist</a:t>
            </a:r>
            <a:endParaRPr lang="en-GB" sz="2800">
              <a:solidFill>
                <a:schemeClr val="bg1"/>
              </a:solidFill>
              <a:latin typeface="Open Sans"/>
              <a:ea typeface="Open Sans"/>
              <a:cs typeface="Open Sans"/>
            </a:endParaRPr>
          </a:p>
          <a:p>
            <a:pPr marL="342900" indent="-342900">
              <a:buFont typeface="Arial"/>
              <a:buChar char="•"/>
              <a:defRPr/>
            </a:pPr>
            <a:r>
              <a:rPr lang="en-GB" sz="2800" dirty="0">
                <a:solidFill>
                  <a:schemeClr val="bg1"/>
                </a:solidFill>
                <a:latin typeface="Open Sans"/>
                <a:ea typeface="Open Sans"/>
                <a:cs typeface="Open Sans"/>
                <a:hlinkClick r:id="rId10">
                  <a:extLst>
                    <a:ext uri="{A12FA001-AC4F-418D-AE19-62706E023703}">
                      <ahyp:hlinkClr xmlns:ahyp="http://schemas.microsoft.com/office/drawing/2018/hyperlinkcolor" val="tx"/>
                    </a:ext>
                  </a:extLst>
                </a:hlinkClick>
              </a:rPr>
              <a:t>Leadership and </a:t>
            </a:r>
            <a:r>
              <a:rPr lang="en-GB" sz="2800" dirty="0" err="1">
                <a:solidFill>
                  <a:schemeClr val="bg1"/>
                </a:solidFill>
                <a:latin typeface="Open Sans"/>
                <a:ea typeface="Open Sans"/>
                <a:cs typeface="Open Sans"/>
                <a:hlinkClick r:id="rId10">
                  <a:extLst>
                    <a:ext uri="{A12FA001-AC4F-418D-AE19-62706E023703}">
                      <ahyp:hlinkClr xmlns:ahyp="http://schemas.microsoft.com/office/drawing/2018/hyperlinkcolor" val="tx"/>
                    </a:ext>
                  </a:extLst>
                </a:hlinkClick>
              </a:rPr>
              <a:t>SMiW</a:t>
            </a:r>
            <a:r>
              <a:rPr lang="en-GB" sz="2800" dirty="0">
                <a:solidFill>
                  <a:schemeClr val="bg1"/>
                </a:solidFill>
                <a:latin typeface="Open Sans"/>
                <a:ea typeface="Open Sans"/>
                <a:cs typeface="Open Sans"/>
                <a:hlinkClick r:id="rId10">
                  <a:extLst>
                    <a:ext uri="{A12FA001-AC4F-418D-AE19-62706E023703}">
                      <ahyp:hlinkClr xmlns:ahyp="http://schemas.microsoft.com/office/drawing/2018/hyperlinkcolor" val="tx"/>
                    </a:ext>
                  </a:extLst>
                </a:hlinkClick>
              </a:rPr>
              <a:t> video</a:t>
            </a:r>
            <a:endParaRPr lang="en-GB" sz="2800">
              <a:solidFill>
                <a:schemeClr val="bg1"/>
              </a:solidFill>
              <a:latin typeface="Open Sans"/>
              <a:ea typeface="Open Sans"/>
              <a:cs typeface="Open Sans"/>
            </a:endParaRPr>
          </a:p>
          <a:p>
            <a:pPr marL="342900" indent="-342900">
              <a:buFont typeface="Arial"/>
              <a:buChar char="•"/>
              <a:defRPr/>
            </a:pPr>
            <a:r>
              <a:rPr lang="en-GB" sz="2800" dirty="0">
                <a:solidFill>
                  <a:schemeClr val="bg1"/>
                </a:solidFill>
                <a:latin typeface="Open Sans"/>
                <a:ea typeface="Open Sans"/>
                <a:cs typeface="Open Sans"/>
                <a:hlinkClick r:id="rId11">
                  <a:extLst>
                    <a:ext uri="{A12FA001-AC4F-418D-AE19-62706E023703}">
                      <ahyp:hlinkClr xmlns:ahyp="http://schemas.microsoft.com/office/drawing/2018/hyperlinkcolor" val="tx"/>
                    </a:ext>
                  </a:extLst>
                </a:hlinkClick>
              </a:rPr>
              <a:t>‘Spotlight on’ leadership</a:t>
            </a:r>
          </a:p>
        </p:txBody>
      </p:sp>
      <p:pic>
        <p:nvPicPr>
          <p:cNvPr id="27" name="Picture 26">
            <a:extLst>
              <a:ext uri="{FF2B5EF4-FFF2-40B4-BE49-F238E27FC236}">
                <a16:creationId xmlns:a16="http://schemas.microsoft.com/office/drawing/2014/main" id="{10EEAB4E-646C-B801-89FC-3D9F49E7E9CC}"/>
              </a:ext>
            </a:extLst>
          </p:cNvPr>
          <p:cNvPicPr>
            <a:picLocks noChangeAspect="1"/>
          </p:cNvPicPr>
          <p:nvPr/>
        </p:nvPicPr>
        <p:blipFill>
          <a:blip r:embed="rId12"/>
          <a:stretch>
            <a:fillRect/>
          </a:stretch>
        </p:blipFill>
        <p:spPr>
          <a:xfrm>
            <a:off x="7371058" y="2476871"/>
            <a:ext cx="3980782" cy="276525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1853146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99063E07-2DC8-3EAB-8854-681897D10940}"/>
              </a:ext>
            </a:extLst>
          </p:cNvPr>
          <p:cNvSpPr txBox="1">
            <a:spLocks/>
          </p:cNvSpPr>
          <p:nvPr/>
        </p:nvSpPr>
        <p:spPr>
          <a:xfrm>
            <a:off x="337456" y="564494"/>
            <a:ext cx="9266081" cy="1153886"/>
          </a:xfrm>
          <a:prstGeom prst="rect">
            <a:avLst/>
          </a:prstGeom>
        </p:spPr>
        <p:txBody>
          <a:bodyPr lIns="91440" tIns="45720" rIns="91440" bIns="45720" anchor="t"/>
          <a:lstStyle>
            <a:lvl1pPr algn="ctr" defTabSz="857250" rtl="0" eaLnBrk="1" latinLnBrk="0" hangingPunct="1">
              <a:spcBef>
                <a:spcPct val="0"/>
              </a:spcBef>
              <a:buNone/>
              <a:defRPr sz="4125" kern="1200">
                <a:solidFill>
                  <a:schemeClr val="tx1"/>
                </a:solidFill>
                <a:latin typeface="+mj-lt"/>
                <a:ea typeface="+mj-ea"/>
                <a:cs typeface="+mj-cs"/>
              </a:defRPr>
            </a:lvl1pPr>
          </a:lstStyle>
          <a:p>
            <a:pPr algn="l"/>
            <a:r>
              <a:rPr lang="en-GB" sz="4100" b="1">
                <a:solidFill>
                  <a:srgbClr val="FFFFFF"/>
                </a:solidFill>
                <a:latin typeface="Open Sans"/>
                <a:ea typeface="Open Sans"/>
                <a:cs typeface="Open Sans"/>
              </a:rPr>
              <a:t>The benefits of getting it right</a:t>
            </a:r>
            <a:endParaRPr lang="en-GB" b="1">
              <a:solidFill>
                <a:srgbClr val="FFFFFF"/>
              </a:solidFill>
            </a:endParaRPr>
          </a:p>
        </p:txBody>
      </p:sp>
      <p:sp>
        <p:nvSpPr>
          <p:cNvPr id="5" name="Content Placeholder 2">
            <a:extLst>
              <a:ext uri="{FF2B5EF4-FFF2-40B4-BE49-F238E27FC236}">
                <a16:creationId xmlns:a16="http://schemas.microsoft.com/office/drawing/2014/main" id="{1B84911F-1CF0-89F6-2E97-0AF4C208C7BF}"/>
              </a:ext>
            </a:extLst>
          </p:cNvPr>
          <p:cNvSpPr txBox="1">
            <a:spLocks/>
          </p:cNvSpPr>
          <p:nvPr/>
        </p:nvSpPr>
        <p:spPr>
          <a:xfrm>
            <a:off x="337233" y="2015703"/>
            <a:ext cx="10935877" cy="1129252"/>
          </a:xfrm>
          <a:prstGeom prst="rect">
            <a:avLst/>
          </a:prstGeom>
        </p:spPr>
        <p:txBody>
          <a:bodyPr lIns="91440" tIns="45720" rIns="91440" bIns="45720" anchor="t"/>
          <a:lstStyle>
            <a:lvl1pPr marL="321469" indent="-321469" algn="l" defTabSz="857250" rtl="0" eaLnBrk="1" latinLnBrk="0" hangingPunct="1">
              <a:spcBef>
                <a:spcPct val="20000"/>
              </a:spcBef>
              <a:buFont typeface="Arial" pitchFamily="34" charset="0"/>
              <a:buChar char="•"/>
              <a:defRPr sz="3000" kern="1200">
                <a:solidFill>
                  <a:schemeClr val="tx1"/>
                </a:solidFill>
                <a:latin typeface="+mn-lt"/>
                <a:ea typeface="+mn-ea"/>
                <a:cs typeface="+mn-cs"/>
              </a:defRPr>
            </a:lvl1pPr>
            <a:lvl2pPr marL="696516" indent="-267891" algn="l" defTabSz="857250" rtl="0" eaLnBrk="1" latinLnBrk="0" hangingPunct="1">
              <a:spcBef>
                <a:spcPct val="20000"/>
              </a:spcBef>
              <a:buFont typeface="Arial" pitchFamily="34" charset="0"/>
              <a:buChar char="–"/>
              <a:defRPr sz="2625" kern="1200">
                <a:solidFill>
                  <a:schemeClr val="tx1"/>
                </a:solidFill>
                <a:latin typeface="+mn-lt"/>
                <a:ea typeface="+mn-ea"/>
                <a:cs typeface="+mn-cs"/>
              </a:defRPr>
            </a:lvl2pPr>
            <a:lvl3pPr marL="1071563" indent="-214313" algn="l" defTabSz="857250" rtl="0" eaLnBrk="1" latinLnBrk="0" hangingPunct="1">
              <a:spcBef>
                <a:spcPct val="20000"/>
              </a:spcBef>
              <a:buFont typeface="Arial" pitchFamily="34" charset="0"/>
              <a:buChar char="•"/>
              <a:defRPr sz="2250" kern="1200">
                <a:solidFill>
                  <a:schemeClr val="tx1"/>
                </a:solidFill>
                <a:latin typeface="+mn-lt"/>
                <a:ea typeface="+mn-ea"/>
                <a:cs typeface="+mn-cs"/>
              </a:defRPr>
            </a:lvl3pPr>
            <a:lvl4pPr marL="1500188" indent="-214313" algn="l" defTabSz="857250" rtl="0" eaLnBrk="1" latinLnBrk="0" hangingPunct="1">
              <a:spcBef>
                <a:spcPct val="20000"/>
              </a:spcBef>
              <a:buFont typeface="Arial" pitchFamily="34" charset="0"/>
              <a:buChar char="–"/>
              <a:defRPr sz="1875" kern="1200">
                <a:solidFill>
                  <a:schemeClr val="tx1"/>
                </a:solidFill>
                <a:latin typeface="+mn-lt"/>
                <a:ea typeface="+mn-ea"/>
                <a:cs typeface="+mn-cs"/>
              </a:defRPr>
            </a:lvl4pPr>
            <a:lvl5pPr marL="1928813" indent="-214313" algn="l" defTabSz="857250" rtl="0" eaLnBrk="1" latinLnBrk="0" hangingPunct="1">
              <a:spcBef>
                <a:spcPct val="20000"/>
              </a:spcBef>
              <a:buFont typeface="Arial" pitchFamily="34" charset="0"/>
              <a:buChar char="»"/>
              <a:defRPr sz="1875" kern="1200">
                <a:solidFill>
                  <a:schemeClr val="tx1"/>
                </a:solidFill>
                <a:latin typeface="+mn-lt"/>
                <a:ea typeface="+mn-ea"/>
                <a:cs typeface="+mn-cs"/>
              </a:defRPr>
            </a:lvl5pPr>
            <a:lvl6pPr marL="2357438" indent="-214313" algn="l" defTabSz="857250" rtl="0" eaLnBrk="1" latinLnBrk="0" hangingPunct="1">
              <a:spcBef>
                <a:spcPct val="20000"/>
              </a:spcBef>
              <a:buFont typeface="Arial" pitchFamily="34" charset="0"/>
              <a:buChar char="•"/>
              <a:defRPr sz="1875" kern="1200">
                <a:solidFill>
                  <a:schemeClr val="tx1"/>
                </a:solidFill>
                <a:latin typeface="+mn-lt"/>
                <a:ea typeface="+mn-ea"/>
                <a:cs typeface="+mn-cs"/>
              </a:defRPr>
            </a:lvl6pPr>
            <a:lvl7pPr marL="2786063" indent="-214313" algn="l" defTabSz="857250" rtl="0" eaLnBrk="1" latinLnBrk="0" hangingPunct="1">
              <a:spcBef>
                <a:spcPct val="20000"/>
              </a:spcBef>
              <a:buFont typeface="Arial" pitchFamily="34" charset="0"/>
              <a:buChar char="•"/>
              <a:defRPr sz="1875" kern="1200">
                <a:solidFill>
                  <a:schemeClr val="tx1"/>
                </a:solidFill>
                <a:latin typeface="+mn-lt"/>
                <a:ea typeface="+mn-ea"/>
                <a:cs typeface="+mn-cs"/>
              </a:defRPr>
            </a:lvl7pPr>
            <a:lvl8pPr marL="3214688" indent="-214313" algn="l" defTabSz="857250" rtl="0" eaLnBrk="1" latinLnBrk="0" hangingPunct="1">
              <a:spcBef>
                <a:spcPct val="20000"/>
              </a:spcBef>
              <a:buFont typeface="Arial" pitchFamily="34" charset="0"/>
              <a:buChar char="•"/>
              <a:defRPr sz="1875" kern="1200">
                <a:solidFill>
                  <a:schemeClr val="tx1"/>
                </a:solidFill>
                <a:latin typeface="+mn-lt"/>
                <a:ea typeface="+mn-ea"/>
                <a:cs typeface="+mn-cs"/>
              </a:defRPr>
            </a:lvl8pPr>
            <a:lvl9pPr marL="3643313" indent="-214313" algn="l" defTabSz="857250" rtl="0" eaLnBrk="1" latinLnBrk="0" hangingPunct="1">
              <a:spcBef>
                <a:spcPct val="20000"/>
              </a:spcBef>
              <a:buFont typeface="Arial" pitchFamily="34" charset="0"/>
              <a:buChar char="•"/>
              <a:defRPr sz="1875" kern="1200">
                <a:solidFill>
                  <a:schemeClr val="tx1"/>
                </a:solidFill>
                <a:latin typeface="+mn-lt"/>
                <a:ea typeface="+mn-ea"/>
                <a:cs typeface="+mn-cs"/>
              </a:defRPr>
            </a:lvl9pPr>
          </a:lstStyle>
          <a:p>
            <a:pPr marL="0" indent="0">
              <a:buNone/>
              <a:defRPr/>
            </a:pPr>
            <a:r>
              <a:rPr lang="en-GB" sz="2800">
                <a:solidFill>
                  <a:srgbClr val="FFFFFF"/>
                </a:solidFill>
                <a:latin typeface="Open Sans"/>
                <a:ea typeface="Open Sans"/>
                <a:cs typeface="Open Sans"/>
              </a:rPr>
              <a:t>80% of people said that they consider an employer’s mental health support or policies before accepting a job.</a:t>
            </a:r>
          </a:p>
          <a:p>
            <a:pPr marL="321310" lvl="0" indent="-321310">
              <a:defRPr/>
            </a:pPr>
            <a:endParaRPr lang="en-GB" sz="2800">
              <a:solidFill>
                <a:srgbClr val="FFFFFF"/>
              </a:solidFill>
              <a:latin typeface="Open Sans"/>
              <a:ea typeface="Open Sans"/>
              <a:cs typeface="Open Sans"/>
            </a:endParaRPr>
          </a:p>
          <a:p>
            <a:pPr marL="321310" indent="-321310">
              <a:defRPr/>
            </a:pPr>
            <a:endParaRPr lang="en-GB" sz="2800">
              <a:solidFill>
                <a:srgbClr val="FFFFFF"/>
              </a:solidFill>
              <a:latin typeface="Open Sans"/>
              <a:ea typeface="Open Sans"/>
              <a:cs typeface="Open Sans"/>
            </a:endParaRPr>
          </a:p>
        </p:txBody>
      </p:sp>
      <p:sp>
        <p:nvSpPr>
          <p:cNvPr id="4" name="TextBox 3">
            <a:extLst>
              <a:ext uri="{FF2B5EF4-FFF2-40B4-BE49-F238E27FC236}">
                <a16:creationId xmlns:a16="http://schemas.microsoft.com/office/drawing/2014/main" id="{41647276-72D6-94C5-5E9E-F6284D731A4E}"/>
              </a:ext>
            </a:extLst>
          </p:cNvPr>
          <p:cNvSpPr txBox="1"/>
          <p:nvPr/>
        </p:nvSpPr>
        <p:spPr>
          <a:xfrm>
            <a:off x="333214" y="3148738"/>
            <a:ext cx="7056894" cy="267765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21310" indent="-321310">
              <a:buFont typeface=""/>
              <a:buChar char="•"/>
            </a:pPr>
            <a:r>
              <a:rPr lang="en-GB" sz="2800">
                <a:solidFill>
                  <a:srgbClr val="FFFFFF"/>
                </a:solidFill>
                <a:latin typeface="Open Sans"/>
                <a:ea typeface="Open Sans"/>
                <a:cs typeface="Open Sans"/>
              </a:rPr>
              <a:t>Increased employee engagement.</a:t>
            </a:r>
            <a:r>
              <a:rPr lang="en-US" sz="2800">
                <a:solidFill>
                  <a:srgbClr val="FFFFFF"/>
                </a:solidFill>
                <a:latin typeface="Open Sans"/>
                <a:ea typeface="Open Sans"/>
                <a:cs typeface="Open Sans"/>
              </a:rPr>
              <a:t>​</a:t>
            </a:r>
          </a:p>
          <a:p>
            <a:pPr marL="321310" indent="-321310">
              <a:buFont typeface=""/>
              <a:buChar char="•"/>
            </a:pPr>
            <a:r>
              <a:rPr lang="en-GB" sz="2800">
                <a:solidFill>
                  <a:srgbClr val="FFFFFF"/>
                </a:solidFill>
                <a:latin typeface="Open Sans"/>
                <a:ea typeface="Open Sans"/>
                <a:cs typeface="Open Sans"/>
              </a:rPr>
              <a:t>Increased productivity.</a:t>
            </a:r>
            <a:r>
              <a:rPr lang="en-US" sz="2800">
                <a:solidFill>
                  <a:srgbClr val="FFFFFF"/>
                </a:solidFill>
                <a:latin typeface="Open Sans"/>
                <a:ea typeface="Open Sans"/>
                <a:cs typeface="Open Sans"/>
              </a:rPr>
              <a:t>​</a:t>
            </a:r>
          </a:p>
          <a:p>
            <a:pPr marL="321310" indent="-321310">
              <a:buFont typeface=""/>
              <a:buChar char="•"/>
            </a:pPr>
            <a:r>
              <a:rPr lang="en-GB" sz="2800">
                <a:solidFill>
                  <a:srgbClr val="FFFFFF"/>
                </a:solidFill>
                <a:latin typeface="Open Sans"/>
                <a:ea typeface="Open Sans"/>
                <a:cs typeface="Open Sans"/>
              </a:rPr>
              <a:t>Increased customer/client satisfaction.</a:t>
            </a:r>
            <a:r>
              <a:rPr lang="en-US" sz="2800">
                <a:solidFill>
                  <a:srgbClr val="FFFFFF"/>
                </a:solidFill>
                <a:latin typeface="Open Sans"/>
                <a:ea typeface="Open Sans"/>
                <a:cs typeface="Open Sans"/>
              </a:rPr>
              <a:t>​</a:t>
            </a:r>
          </a:p>
          <a:p>
            <a:pPr marL="321310" indent="-321310">
              <a:buFont typeface=""/>
              <a:buChar char="•"/>
            </a:pPr>
            <a:r>
              <a:rPr lang="en-GB" sz="2800">
                <a:solidFill>
                  <a:srgbClr val="FFFFFF"/>
                </a:solidFill>
                <a:latin typeface="Open Sans"/>
                <a:ea typeface="Open Sans"/>
                <a:cs typeface="Open Sans"/>
              </a:rPr>
              <a:t>Reduced long term sickness absence.</a:t>
            </a:r>
            <a:r>
              <a:rPr lang="en-US" sz="2800">
                <a:solidFill>
                  <a:srgbClr val="FFFFFF"/>
                </a:solidFill>
                <a:latin typeface="Open Sans"/>
                <a:ea typeface="Open Sans"/>
                <a:cs typeface="Open Sans"/>
              </a:rPr>
              <a:t>​</a:t>
            </a:r>
          </a:p>
          <a:p>
            <a:pPr marL="321310" indent="-321310">
              <a:buFont typeface=""/>
              <a:buChar char="•"/>
            </a:pPr>
            <a:r>
              <a:rPr lang="en-GB" sz="2800">
                <a:solidFill>
                  <a:srgbClr val="FFFFFF"/>
                </a:solidFill>
                <a:latin typeface="Open Sans"/>
                <a:ea typeface="Open Sans"/>
                <a:cs typeface="Open Sans"/>
              </a:rPr>
              <a:t>Reduced levels of stress and burnout.</a:t>
            </a:r>
            <a:r>
              <a:rPr lang="en-US" sz="2800">
                <a:solidFill>
                  <a:srgbClr val="FFFFFF"/>
                </a:solidFill>
                <a:latin typeface="Open Sans"/>
                <a:ea typeface="Open Sans"/>
                <a:cs typeface="Open Sans"/>
              </a:rPr>
              <a:t>​</a:t>
            </a:r>
          </a:p>
          <a:p>
            <a:pPr marL="321310" indent="-321310">
              <a:buFont typeface=""/>
              <a:buChar char="•"/>
            </a:pPr>
            <a:r>
              <a:rPr lang="en-GB" sz="2800">
                <a:solidFill>
                  <a:srgbClr val="FFFFFF"/>
                </a:solidFill>
                <a:latin typeface="Open Sans"/>
                <a:ea typeface="Open Sans"/>
                <a:cs typeface="Open Sans"/>
              </a:rPr>
              <a:t>Lower rates of staff turnover.</a:t>
            </a:r>
            <a:r>
              <a:rPr lang="en-US" sz="2800">
                <a:solidFill>
                  <a:srgbClr val="FFFFFF"/>
                </a:solidFill>
                <a:latin typeface="Open Sans"/>
                <a:ea typeface="Open Sans"/>
                <a:cs typeface="Open Sans"/>
              </a:rPr>
              <a:t>​</a:t>
            </a:r>
          </a:p>
        </p:txBody>
      </p:sp>
      <p:sp>
        <p:nvSpPr>
          <p:cNvPr id="7" name="TextBox 6">
            <a:extLst>
              <a:ext uri="{FF2B5EF4-FFF2-40B4-BE49-F238E27FC236}">
                <a16:creationId xmlns:a16="http://schemas.microsoft.com/office/drawing/2014/main" id="{54072F3A-CBB6-BDB8-F525-83359F969DAC}"/>
              </a:ext>
            </a:extLst>
          </p:cNvPr>
          <p:cNvSpPr txBox="1"/>
          <p:nvPr/>
        </p:nvSpPr>
        <p:spPr>
          <a:xfrm>
            <a:off x="3863221" y="6463574"/>
            <a:ext cx="833453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a:solidFill>
                  <a:srgbClr val="FFFFFF"/>
                </a:solidFill>
                <a:latin typeface="Open Sans"/>
                <a:ea typeface="Open Sans"/>
                <a:cs typeface="Open Sans"/>
              </a:rPr>
              <a:t>American Psychological Association (APA) 2022 Work and Well-being Survey</a:t>
            </a:r>
            <a:endParaRPr lang="en-US">
              <a:solidFill>
                <a:srgbClr val="FFFFFF"/>
              </a:solidFill>
              <a:latin typeface="Open Sans"/>
              <a:ea typeface="Open Sans"/>
              <a:cs typeface="Open Sans"/>
            </a:endParaRPr>
          </a:p>
        </p:txBody>
      </p:sp>
    </p:spTree>
    <p:extLst>
      <p:ext uri="{BB962C8B-B14F-4D97-AF65-F5344CB8AC3E}">
        <p14:creationId xmlns:p14="http://schemas.microsoft.com/office/powerpoint/2010/main" val="9078121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title"/>
          </p:nvPr>
        </p:nvSpPr>
        <p:spPr>
          <a:xfrm>
            <a:off x="457200" y="476672"/>
            <a:ext cx="11325672" cy="648072"/>
          </a:xfrm>
        </p:spPr>
        <p:txBody>
          <a:bodyPr>
            <a:noAutofit/>
          </a:bodyPr>
          <a:lstStyle/>
          <a:p>
            <a:r>
              <a:rPr lang="en-GB" b="1">
                <a:solidFill>
                  <a:srgbClr val="FFFFFF"/>
                </a:solidFill>
                <a:latin typeface="Open Sans"/>
                <a:ea typeface="Calibri Light"/>
                <a:cs typeface="Calibri Light"/>
              </a:rPr>
              <a:t>Lived Experience Perspective</a:t>
            </a:r>
            <a:endParaRPr lang="en-GB" b="1">
              <a:solidFill>
                <a:srgbClr val="FFFFFF"/>
              </a:solidFill>
              <a:latin typeface="Open Sans"/>
            </a:endParaRPr>
          </a:p>
        </p:txBody>
      </p:sp>
      <p:sp>
        <p:nvSpPr>
          <p:cNvPr id="9" name="TextBox 8">
            <a:extLst>
              <a:ext uri="{FF2B5EF4-FFF2-40B4-BE49-F238E27FC236}">
                <a16:creationId xmlns:a16="http://schemas.microsoft.com/office/drawing/2014/main" id="{21E9C558-938F-9301-9869-462A914D3E05}"/>
              </a:ext>
            </a:extLst>
          </p:cNvPr>
          <p:cNvSpPr txBox="1"/>
          <p:nvPr/>
        </p:nvSpPr>
        <p:spPr>
          <a:xfrm>
            <a:off x="1576816" y="2885520"/>
            <a:ext cx="9685865" cy="10772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3200" b="1">
                <a:solidFill>
                  <a:srgbClr val="FFFFFF"/>
                </a:solidFill>
                <a:latin typeface="Open Sans"/>
                <a:ea typeface="Open Sans"/>
                <a:cs typeface="Open Sans"/>
              </a:rPr>
              <a:t>Chik J Duncan
</a:t>
            </a:r>
            <a:r>
              <a:rPr lang="en-GB" sz="3200">
                <a:solidFill>
                  <a:srgbClr val="FFFFFF"/>
                </a:solidFill>
                <a:latin typeface="Open Sans"/>
                <a:ea typeface="Open Sans"/>
                <a:cs typeface="Open Sans"/>
              </a:rPr>
              <a:t>Writer, Story Teller and Performer of </a:t>
            </a:r>
            <a:r>
              <a:rPr lang="en-GB" sz="3200" err="1">
                <a:solidFill>
                  <a:srgbClr val="FFFFFF"/>
                </a:solidFill>
                <a:latin typeface="Open Sans"/>
                <a:ea typeface="Open Sans"/>
                <a:cs typeface="Open Sans"/>
              </a:rPr>
              <a:t>Poyums</a:t>
            </a:r>
            <a:endParaRPr lang="en-US" sz="3200" err="1">
              <a:solidFill>
                <a:srgbClr val="FFFFFF"/>
              </a:solidFill>
              <a:latin typeface="Open Sans"/>
              <a:ea typeface="Open Sans"/>
              <a:cs typeface="Open Sans"/>
            </a:endParaRPr>
          </a:p>
        </p:txBody>
      </p:sp>
    </p:spTree>
    <p:extLst>
      <p:ext uri="{BB962C8B-B14F-4D97-AF65-F5344CB8AC3E}">
        <p14:creationId xmlns:p14="http://schemas.microsoft.com/office/powerpoint/2010/main" val="34682984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591E326-F35B-B275-BBED-63A84273C9EE}"/>
              </a:ext>
            </a:extLst>
          </p:cNvPr>
          <p:cNvGraphicFramePr>
            <a:graphicFrameLocks noGrp="1"/>
          </p:cNvGraphicFramePr>
          <p:nvPr>
            <p:extLst>
              <p:ext uri="{D42A27DB-BD31-4B8C-83A1-F6EECF244321}">
                <p14:modId xmlns:p14="http://schemas.microsoft.com/office/powerpoint/2010/main" val="649575636"/>
              </p:ext>
            </p:extLst>
          </p:nvPr>
        </p:nvGraphicFramePr>
        <p:xfrm>
          <a:off x="301924" y="776376"/>
          <a:ext cx="11170657" cy="5682615"/>
        </p:xfrm>
        <a:graphic>
          <a:graphicData uri="http://schemas.openxmlformats.org/drawingml/2006/table">
            <a:tbl>
              <a:tblPr bandRow="1">
                <a:tableStyleId>{2D5ABB26-0587-4C30-8999-92F81FD0307C}</a:tableStyleId>
              </a:tblPr>
              <a:tblGrid>
                <a:gridCol w="2376239">
                  <a:extLst>
                    <a:ext uri="{9D8B030D-6E8A-4147-A177-3AD203B41FA5}">
                      <a16:colId xmlns:a16="http://schemas.microsoft.com/office/drawing/2014/main" val="3016141443"/>
                    </a:ext>
                  </a:extLst>
                </a:gridCol>
                <a:gridCol w="8794418">
                  <a:extLst>
                    <a:ext uri="{9D8B030D-6E8A-4147-A177-3AD203B41FA5}">
                      <a16:colId xmlns:a16="http://schemas.microsoft.com/office/drawing/2014/main" val="2748601708"/>
                    </a:ext>
                  </a:extLst>
                </a:gridCol>
              </a:tblGrid>
              <a:tr h="314325">
                <a:tc>
                  <a:txBody>
                    <a:bodyPr/>
                    <a:lstStyle/>
                    <a:p>
                      <a:pPr fontAlgn="base"/>
                      <a:r>
                        <a:rPr lang="en-GB" sz="2400" b="1">
                          <a:solidFill>
                            <a:schemeClr val="bg1"/>
                          </a:solidFill>
                          <a:effectLst/>
                          <a:latin typeface="Open Sans"/>
                        </a:rPr>
                        <a:t>Time</a:t>
                      </a:r>
                    </a:p>
                  </a:txBody>
                  <a:tcPr marL="68580" marR="68580"/>
                </a:tc>
                <a:tc>
                  <a:txBody>
                    <a:bodyPr/>
                    <a:lstStyle/>
                    <a:p>
                      <a:pPr fontAlgn="base"/>
                      <a:r>
                        <a:rPr lang="en-GB" sz="2400" b="1">
                          <a:solidFill>
                            <a:schemeClr val="bg1"/>
                          </a:solidFill>
                          <a:effectLst/>
                          <a:latin typeface="Open Sans"/>
                        </a:rPr>
                        <a:t>Activity</a:t>
                      </a:r>
                    </a:p>
                  </a:txBody>
                  <a:tcPr marL="68580" marR="68580"/>
                </a:tc>
                <a:extLst>
                  <a:ext uri="{0D108BD9-81ED-4DB2-BD59-A6C34878D82A}">
                    <a16:rowId xmlns:a16="http://schemas.microsoft.com/office/drawing/2014/main" val="1603862008"/>
                  </a:ext>
                </a:extLst>
              </a:tr>
              <a:tr h="628650">
                <a:tc>
                  <a:txBody>
                    <a:bodyPr/>
                    <a:lstStyle/>
                    <a:p>
                      <a:pPr fontAlgn="base"/>
                      <a:r>
                        <a:rPr lang="en-GB" sz="2400" b="1">
                          <a:solidFill>
                            <a:schemeClr val="bg1"/>
                          </a:solidFill>
                          <a:effectLst/>
                          <a:latin typeface="Open Sans"/>
                        </a:rPr>
                        <a:t>10:00</a:t>
                      </a:r>
                    </a:p>
                  </a:txBody>
                  <a:tcPr marL="68580" marR="68580" anchor="ctr"/>
                </a:tc>
                <a:tc>
                  <a:txBody>
                    <a:bodyPr/>
                    <a:lstStyle/>
                    <a:p>
                      <a:pPr fontAlgn="base"/>
                      <a:r>
                        <a:rPr lang="en-GB" sz="2400">
                          <a:solidFill>
                            <a:schemeClr val="bg1"/>
                          </a:solidFill>
                          <a:effectLst/>
                          <a:latin typeface="Open Sans"/>
                        </a:rPr>
                        <a:t>Welcome and Introduction </a:t>
                      </a:r>
                      <a:endParaRPr lang="en-GB" sz="2400" u="none" strike="noStrike" noProof="0">
                        <a:solidFill>
                          <a:schemeClr val="bg1"/>
                        </a:solidFill>
                        <a:effectLst/>
                        <a:latin typeface="Open Sans"/>
                      </a:endParaRPr>
                    </a:p>
                  </a:txBody>
                  <a:tcPr marL="68580" marR="68580" anchor="ctr"/>
                </a:tc>
                <a:extLst>
                  <a:ext uri="{0D108BD9-81ED-4DB2-BD59-A6C34878D82A}">
                    <a16:rowId xmlns:a16="http://schemas.microsoft.com/office/drawing/2014/main" val="1747116428"/>
                  </a:ext>
                </a:extLst>
              </a:tr>
              <a:tr h="742950">
                <a:tc>
                  <a:txBody>
                    <a:bodyPr/>
                    <a:lstStyle/>
                    <a:p>
                      <a:pPr fontAlgn="base"/>
                      <a:r>
                        <a:rPr lang="en-GB" sz="2400" b="1">
                          <a:solidFill>
                            <a:schemeClr val="bg1"/>
                          </a:solidFill>
                          <a:effectLst/>
                          <a:latin typeface="Open Sans"/>
                        </a:rPr>
                        <a:t>10:05</a:t>
                      </a:r>
                    </a:p>
                  </a:txBody>
                  <a:tcPr marL="68580" marR="68580" anchor="ctr"/>
                </a:tc>
                <a:tc>
                  <a:txBody>
                    <a:bodyPr/>
                    <a:lstStyle/>
                    <a:p>
                      <a:pPr lvl="0">
                        <a:buNone/>
                      </a:pPr>
                      <a:r>
                        <a:rPr lang="en-GB" sz="2400" u="none" strike="noStrike" noProof="0">
                          <a:solidFill>
                            <a:schemeClr val="bg1"/>
                          </a:solidFill>
                          <a:effectLst/>
                          <a:latin typeface="Open Sans"/>
                        </a:rPr>
                        <a:t>See Me: Healthcare Workplace Stigma</a:t>
                      </a:r>
                      <a:endParaRPr lang="en-US" sz="2400" u="none" strike="noStrike" noProof="0">
                        <a:solidFill>
                          <a:schemeClr val="bg1"/>
                        </a:solidFill>
                        <a:effectLst/>
                        <a:latin typeface="Open Sans"/>
                      </a:endParaRPr>
                    </a:p>
                  </a:txBody>
                  <a:tcPr marL="68580" marR="68580" anchor="ctr"/>
                </a:tc>
                <a:extLst>
                  <a:ext uri="{0D108BD9-81ED-4DB2-BD59-A6C34878D82A}">
                    <a16:rowId xmlns:a16="http://schemas.microsoft.com/office/drawing/2014/main" val="1490922569"/>
                  </a:ext>
                </a:extLst>
              </a:tr>
              <a:tr h="628650">
                <a:tc>
                  <a:txBody>
                    <a:bodyPr/>
                    <a:lstStyle/>
                    <a:p>
                      <a:pPr fontAlgn="base"/>
                      <a:r>
                        <a:rPr lang="en-GB" sz="2400" b="1">
                          <a:solidFill>
                            <a:schemeClr val="bg1"/>
                          </a:solidFill>
                          <a:effectLst/>
                          <a:latin typeface="Open Sans"/>
                        </a:rPr>
                        <a:t>10:10</a:t>
                      </a:r>
                    </a:p>
                  </a:txBody>
                  <a:tcPr marL="68580" marR="68580" anchor="ctr"/>
                </a:tc>
                <a:tc>
                  <a:txBody>
                    <a:bodyPr/>
                    <a:lstStyle/>
                    <a:p>
                      <a:pPr lvl="0">
                        <a:buNone/>
                      </a:pPr>
                      <a:r>
                        <a:rPr lang="en-GB" sz="2400" u="none" strike="noStrike" noProof="0">
                          <a:solidFill>
                            <a:schemeClr val="bg1"/>
                          </a:solidFill>
                          <a:effectLst/>
                          <a:latin typeface="Open Sans"/>
                        </a:rPr>
                        <a:t>Employer Perspective: Shared learning from Caroline McDowall, Work Well Specialist Lead, NHS Lothian Work Well programme </a:t>
                      </a:r>
                    </a:p>
                  </a:txBody>
                  <a:tcPr marL="68580" marR="68580" anchor="ctr"/>
                </a:tc>
                <a:extLst>
                  <a:ext uri="{0D108BD9-81ED-4DB2-BD59-A6C34878D82A}">
                    <a16:rowId xmlns:a16="http://schemas.microsoft.com/office/drawing/2014/main" val="519804650"/>
                  </a:ext>
                </a:extLst>
              </a:tr>
              <a:tr h="419100">
                <a:tc>
                  <a:txBody>
                    <a:bodyPr/>
                    <a:lstStyle/>
                    <a:p>
                      <a:pPr fontAlgn="base"/>
                      <a:r>
                        <a:rPr lang="en-GB" sz="2400" b="1">
                          <a:solidFill>
                            <a:schemeClr val="bg1"/>
                          </a:solidFill>
                          <a:effectLst/>
                          <a:latin typeface="Open Sans"/>
                        </a:rPr>
                        <a:t>10:25</a:t>
                      </a:r>
                    </a:p>
                  </a:txBody>
                  <a:tcPr marL="68580" marR="68580" anchor="ctr"/>
                </a:tc>
                <a:tc>
                  <a:txBody>
                    <a:bodyPr/>
                    <a:lstStyle/>
                    <a:p>
                      <a:pPr marL="0" lvl="0" indent="0">
                        <a:buNone/>
                      </a:pPr>
                      <a:r>
                        <a:rPr lang="en-GB" sz="2400" u="none" strike="noStrike" noProof="0">
                          <a:solidFill>
                            <a:schemeClr val="bg1"/>
                          </a:solidFill>
                          <a:effectLst/>
                          <a:latin typeface="Open Sans"/>
                        </a:rPr>
                        <a:t>Q&amp;A</a:t>
                      </a:r>
                      <a:endParaRPr lang="en-US" sz="2400">
                        <a:solidFill>
                          <a:schemeClr val="bg1"/>
                        </a:solidFill>
                        <a:latin typeface="Open Sans"/>
                      </a:endParaRPr>
                    </a:p>
                  </a:txBody>
                  <a:tcPr marL="68580" marR="68580" anchor="ctr"/>
                </a:tc>
                <a:extLst>
                  <a:ext uri="{0D108BD9-81ED-4DB2-BD59-A6C34878D82A}">
                    <a16:rowId xmlns:a16="http://schemas.microsoft.com/office/drawing/2014/main" val="1501024849"/>
                  </a:ext>
                </a:extLst>
              </a:tr>
              <a:tr h="457200">
                <a:tc>
                  <a:txBody>
                    <a:bodyPr/>
                    <a:lstStyle/>
                    <a:p>
                      <a:pPr fontAlgn="base"/>
                      <a:r>
                        <a:rPr lang="en-GB" sz="2400" b="1">
                          <a:solidFill>
                            <a:schemeClr val="bg1"/>
                          </a:solidFill>
                          <a:effectLst/>
                          <a:latin typeface="Open Sans"/>
                        </a:rPr>
                        <a:t>10:30</a:t>
                      </a:r>
                    </a:p>
                  </a:txBody>
                  <a:tcPr marL="68580" marR="68580" anchor="ctr"/>
                </a:tc>
                <a:tc>
                  <a:txBody>
                    <a:bodyPr/>
                    <a:lstStyle/>
                    <a:p>
                      <a:pPr lvl="0">
                        <a:buNone/>
                      </a:pPr>
                      <a:r>
                        <a:rPr lang="en-GB" sz="2400" u="none" strike="noStrike" noProof="0">
                          <a:solidFill>
                            <a:schemeClr val="bg1"/>
                          </a:solidFill>
                          <a:effectLst/>
                          <a:latin typeface="Open Sans"/>
                        </a:rPr>
                        <a:t>Mental Health Stigma and Discrimination in Healthcare Workplace Settings</a:t>
                      </a:r>
                    </a:p>
                  </a:txBody>
                  <a:tcPr marL="68580" marR="68580" anchor="ctr"/>
                </a:tc>
                <a:extLst>
                  <a:ext uri="{0D108BD9-81ED-4DB2-BD59-A6C34878D82A}">
                    <a16:rowId xmlns:a16="http://schemas.microsoft.com/office/drawing/2014/main" val="780045622"/>
                  </a:ext>
                </a:extLst>
              </a:tr>
              <a:tr h="428625">
                <a:tc>
                  <a:txBody>
                    <a:bodyPr/>
                    <a:lstStyle/>
                    <a:p>
                      <a:pPr fontAlgn="base"/>
                      <a:r>
                        <a:rPr lang="en-GB" sz="2400" b="1">
                          <a:solidFill>
                            <a:schemeClr val="bg1"/>
                          </a:solidFill>
                          <a:effectLst/>
                          <a:latin typeface="Open Sans"/>
                        </a:rPr>
                        <a:t>10:40</a:t>
                      </a:r>
                    </a:p>
                  </a:txBody>
                  <a:tcPr marL="68580" marR="68580" anchor="ctr"/>
                </a:tc>
                <a:tc>
                  <a:txBody>
                    <a:bodyPr/>
                    <a:lstStyle/>
                    <a:p>
                      <a:pPr lvl="0">
                        <a:buNone/>
                      </a:pPr>
                      <a:r>
                        <a:rPr lang="en-GB" sz="2400" u="none" strike="noStrike" noProof="0">
                          <a:solidFill>
                            <a:schemeClr val="bg1"/>
                          </a:solidFill>
                          <a:effectLst/>
                          <a:latin typeface="Open Sans"/>
                        </a:rPr>
                        <a:t>Shared learning from a lived experience perspective from</a:t>
                      </a:r>
                      <a:endParaRPr lang="en-US" sz="2400" u="none" strike="noStrike" noProof="0">
                        <a:solidFill>
                          <a:schemeClr val="bg1"/>
                        </a:solidFill>
                        <a:effectLst/>
                        <a:latin typeface="Open Sans"/>
                      </a:endParaRPr>
                    </a:p>
                    <a:p>
                      <a:pPr lvl="0">
                        <a:buNone/>
                      </a:pPr>
                      <a:r>
                        <a:rPr lang="en-GB" sz="2400" u="none" strike="noStrike" noProof="0">
                          <a:solidFill>
                            <a:schemeClr val="bg1"/>
                          </a:solidFill>
                          <a:effectLst/>
                          <a:latin typeface="Open Sans"/>
                        </a:rPr>
                        <a:t>See Me volunteer, Chik Duncan</a:t>
                      </a:r>
                      <a:endParaRPr lang="en-GB" sz="2400">
                        <a:solidFill>
                          <a:schemeClr val="bg1"/>
                        </a:solidFill>
                        <a:latin typeface="Open Sans"/>
                      </a:endParaRPr>
                    </a:p>
                  </a:txBody>
                  <a:tcPr marL="68580" marR="68580" anchor="ctr"/>
                </a:tc>
                <a:extLst>
                  <a:ext uri="{0D108BD9-81ED-4DB2-BD59-A6C34878D82A}">
                    <a16:rowId xmlns:a16="http://schemas.microsoft.com/office/drawing/2014/main" val="3984195614"/>
                  </a:ext>
                </a:extLst>
              </a:tr>
              <a:tr h="561975">
                <a:tc>
                  <a:txBody>
                    <a:bodyPr/>
                    <a:lstStyle/>
                    <a:p>
                      <a:pPr fontAlgn="base"/>
                      <a:r>
                        <a:rPr lang="en-GB" sz="2400" b="1">
                          <a:solidFill>
                            <a:schemeClr val="bg1"/>
                          </a:solidFill>
                          <a:effectLst/>
                          <a:latin typeface="Open Sans"/>
                        </a:rPr>
                        <a:t>10:50</a:t>
                      </a:r>
                      <a:endParaRPr lang="en-US"/>
                    </a:p>
                  </a:txBody>
                  <a:tcPr marL="68580" marR="68580" anchor="ctr"/>
                </a:tc>
                <a:tc>
                  <a:txBody>
                    <a:bodyPr/>
                    <a:lstStyle/>
                    <a:p>
                      <a:pPr fontAlgn="base"/>
                      <a:r>
                        <a:rPr lang="en-GB" sz="2400">
                          <a:solidFill>
                            <a:schemeClr val="bg1"/>
                          </a:solidFill>
                          <a:effectLst/>
                          <a:latin typeface="Open Sans"/>
                        </a:rPr>
                        <a:t>Reflections and Close</a:t>
                      </a:r>
                    </a:p>
                  </a:txBody>
                  <a:tcPr marL="68580" marR="68580" anchor="ctr"/>
                </a:tc>
                <a:extLst>
                  <a:ext uri="{0D108BD9-81ED-4DB2-BD59-A6C34878D82A}">
                    <a16:rowId xmlns:a16="http://schemas.microsoft.com/office/drawing/2014/main" val="535041177"/>
                  </a:ext>
                </a:extLst>
              </a:tr>
            </a:tbl>
          </a:graphicData>
        </a:graphic>
      </p:graphicFrame>
    </p:spTree>
    <p:extLst>
      <p:ext uri="{BB962C8B-B14F-4D97-AF65-F5344CB8AC3E}">
        <p14:creationId xmlns:p14="http://schemas.microsoft.com/office/powerpoint/2010/main" val="3350255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C376D8F2-8C95-9F3F-4C89-7F3C414DFBF4}"/>
              </a:ext>
            </a:extLst>
          </p:cNvPr>
          <p:cNvSpPr txBox="1">
            <a:spLocks/>
          </p:cNvSpPr>
          <p:nvPr/>
        </p:nvSpPr>
        <p:spPr>
          <a:xfrm>
            <a:off x="4204870" y="2858812"/>
            <a:ext cx="5007183" cy="1143000"/>
          </a:xfrm>
          <a:prstGeom prst="rect">
            <a:avLst/>
          </a:prstGeom>
        </p:spPr>
        <p:txBody>
          <a:bodyPr lIns="91440" tIns="45720" rIns="91440" bIns="45720"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defRPr/>
            </a:pPr>
            <a:r>
              <a:rPr lang="en-GB" sz="4400" b="1">
                <a:solidFill>
                  <a:srgbClr val="FFFFFF"/>
                </a:solidFill>
                <a:latin typeface="Open Sans"/>
                <a:ea typeface="Open Sans"/>
                <a:cs typeface="Open Sans"/>
              </a:rPr>
              <a:t>Reflections</a:t>
            </a:r>
          </a:p>
        </p:txBody>
      </p:sp>
    </p:spTree>
    <p:extLst>
      <p:ext uri="{BB962C8B-B14F-4D97-AF65-F5344CB8AC3E}">
        <p14:creationId xmlns:p14="http://schemas.microsoft.com/office/powerpoint/2010/main" val="8510359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4">
            <a:extLst>
              <a:ext uri="{FF2B5EF4-FFF2-40B4-BE49-F238E27FC236}">
                <a16:creationId xmlns:a16="http://schemas.microsoft.com/office/drawing/2014/main" id="{BAEF1387-AA4F-9BB4-8804-0000F847361D}"/>
              </a:ext>
            </a:extLst>
          </p:cNvPr>
          <p:cNvSpPr>
            <a:spLocks noGrp="1"/>
          </p:cNvSpPr>
          <p:nvPr/>
        </p:nvSpPr>
        <p:spPr>
          <a:xfrm>
            <a:off x="566057" y="249762"/>
            <a:ext cx="8229600" cy="1143000"/>
          </a:xfrm>
          <a:prstGeom prst="rect">
            <a:avLst/>
          </a:prstGeom>
        </p:spPr>
        <p:txBody>
          <a:bodyPr vert="horz" lIns="91440" tIns="45720" rIns="91440" bIns="45720" rtlCol="0" anchor="ctr">
            <a:norm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3200" b="1">
                <a:solidFill>
                  <a:srgbClr val="FFFFFF"/>
                </a:solidFill>
                <a:latin typeface="Open Sans"/>
              </a:rPr>
              <a:t>Signposting - support links </a:t>
            </a:r>
          </a:p>
        </p:txBody>
      </p:sp>
      <p:sp>
        <p:nvSpPr>
          <p:cNvPr id="3" name="Rounded Rectangle 5">
            <a:extLst>
              <a:ext uri="{FF2B5EF4-FFF2-40B4-BE49-F238E27FC236}">
                <a16:creationId xmlns:a16="http://schemas.microsoft.com/office/drawing/2014/main" id="{7C937E69-D765-ECE3-7AEA-C5E56A39CC42}"/>
              </a:ext>
            </a:extLst>
          </p:cNvPr>
          <p:cNvSpPr/>
          <p:nvPr/>
        </p:nvSpPr>
        <p:spPr>
          <a:xfrm>
            <a:off x="6312024" y="1577697"/>
            <a:ext cx="4750752" cy="4664391"/>
          </a:xfrm>
          <a:prstGeom prst="round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sz="1400" b="1">
              <a:solidFill>
                <a:srgbClr val="FFFFFF"/>
              </a:solidFill>
              <a:latin typeface="Open Sans" panose="020B0606030504020204"/>
            </a:endParaRPr>
          </a:p>
          <a:p>
            <a:pPr algn="ctr"/>
            <a:r>
              <a:rPr lang="en-GB" sz="3200" b="1">
                <a:solidFill>
                  <a:srgbClr val="FFFFFF"/>
                </a:solidFill>
                <a:latin typeface="Open Sans" panose="020B0606030504020204"/>
              </a:rPr>
              <a:t>More information </a:t>
            </a:r>
            <a:r>
              <a:rPr lang="en-GB" sz="4800" b="1">
                <a:solidFill>
                  <a:srgbClr val="FFFFFF"/>
                </a:solidFill>
                <a:latin typeface="Open Sans" panose="020B0606030504020204"/>
              </a:rPr>
              <a:t> </a:t>
            </a:r>
            <a:endParaRPr lang="en-GB" sz="6600" b="1">
              <a:solidFill>
                <a:srgbClr val="FFFFFF"/>
              </a:solidFill>
              <a:latin typeface="Open Sans" panose="020B0606030504020204"/>
            </a:endParaRPr>
          </a:p>
          <a:p>
            <a:pPr algn="ctr"/>
            <a:endParaRPr lang="en-GB" sz="900" b="1">
              <a:solidFill>
                <a:srgbClr val="FFFFFF"/>
              </a:solidFill>
              <a:latin typeface="Open Sans" panose="020B0606030504020204"/>
            </a:endParaRPr>
          </a:p>
          <a:p>
            <a:pPr algn="ctr"/>
            <a:r>
              <a:rPr lang="en-GB" sz="2400" b="1">
                <a:solidFill>
                  <a:srgbClr val="FFFFFF"/>
                </a:solidFill>
                <a:latin typeface="Open Sans"/>
              </a:rPr>
              <a:t>See Me</a:t>
            </a:r>
            <a:r>
              <a:rPr lang="en-GB" sz="2400">
                <a:solidFill>
                  <a:srgbClr val="FFFFFF"/>
                </a:solidFill>
                <a:latin typeface="Open Sans"/>
              </a:rPr>
              <a:t> www.seemescotland.org</a:t>
            </a:r>
          </a:p>
          <a:p>
            <a:pPr algn="ctr"/>
            <a:endParaRPr lang="en-GB" sz="2800">
              <a:solidFill>
                <a:srgbClr val="FFFFFF"/>
              </a:solidFill>
              <a:latin typeface="Open Sans"/>
            </a:endParaRPr>
          </a:p>
          <a:p>
            <a:pPr algn="ctr"/>
            <a:r>
              <a:rPr lang="en-GB" sz="2800" b="1">
                <a:solidFill>
                  <a:srgbClr val="FFFFFF"/>
                </a:solidFill>
                <a:latin typeface="Open Sans"/>
              </a:rPr>
              <a:t>SAMH</a:t>
            </a:r>
            <a:r>
              <a:rPr lang="en-GB" sz="2800">
                <a:solidFill>
                  <a:srgbClr val="FFFFFF"/>
                </a:solidFill>
                <a:latin typeface="Open Sans"/>
              </a:rPr>
              <a:t> www.samh.org.uk  (training available)</a:t>
            </a:r>
            <a:endParaRPr lang="en-GB" sz="2800">
              <a:solidFill>
                <a:srgbClr val="FFFFFF"/>
              </a:solidFill>
              <a:latin typeface="Open Sans"/>
              <a:ea typeface="Open Sans"/>
              <a:cs typeface="Open Sans"/>
            </a:endParaRPr>
          </a:p>
          <a:p>
            <a:pPr algn="ctr"/>
            <a:endParaRPr lang="en-GB" sz="1600">
              <a:solidFill>
                <a:srgbClr val="FFFFFF"/>
              </a:solidFill>
              <a:latin typeface="Open Sans"/>
            </a:endParaRPr>
          </a:p>
          <a:p>
            <a:pPr algn="ctr"/>
            <a:r>
              <a:rPr lang="en-GB" sz="2000">
                <a:solidFill>
                  <a:srgbClr val="FFFFFF"/>
                </a:solidFill>
              </a:rPr>
              <a:t> </a:t>
            </a:r>
          </a:p>
        </p:txBody>
      </p:sp>
      <p:sp>
        <p:nvSpPr>
          <p:cNvPr id="4" name="Rounded Rectangle 7">
            <a:extLst>
              <a:ext uri="{FF2B5EF4-FFF2-40B4-BE49-F238E27FC236}">
                <a16:creationId xmlns:a16="http://schemas.microsoft.com/office/drawing/2014/main" id="{D1208F1A-4993-E7AF-F7EE-BB064C563A76}"/>
              </a:ext>
            </a:extLst>
          </p:cNvPr>
          <p:cNvSpPr/>
          <p:nvPr/>
        </p:nvSpPr>
        <p:spPr>
          <a:xfrm>
            <a:off x="567359" y="1577752"/>
            <a:ext cx="5312618" cy="4665815"/>
          </a:xfrm>
          <a:prstGeom prst="round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GB" sz="1400" b="1">
              <a:solidFill>
                <a:srgbClr val="FFFFFF"/>
              </a:solidFill>
              <a:latin typeface="Open Sans" panose="020B0606030504020204"/>
            </a:endParaRPr>
          </a:p>
          <a:p>
            <a:pPr algn="ctr"/>
            <a:r>
              <a:rPr lang="en-GB" sz="2400" b="1">
                <a:solidFill>
                  <a:srgbClr val="FFFFFF"/>
                </a:solidFill>
                <a:latin typeface="Open Sans" panose="020B0606030504020204"/>
              </a:rPr>
              <a:t>Personal support</a:t>
            </a:r>
            <a:endParaRPr lang="en-GB" sz="2400" b="1">
              <a:solidFill>
                <a:srgbClr val="FFFFFF"/>
              </a:solidFill>
              <a:latin typeface="Open Sans" panose="020B0606030504020204"/>
              <a:ea typeface="Open Sans" panose="020B0606030504020204"/>
              <a:cs typeface="Open Sans" panose="020B0606030504020204"/>
            </a:endParaRPr>
          </a:p>
          <a:p>
            <a:pPr algn="ctr"/>
            <a:endParaRPr lang="en-GB" b="1">
              <a:solidFill>
                <a:srgbClr val="FFFFFF"/>
              </a:solidFill>
              <a:latin typeface="Open Sans" panose="020B0606030504020204"/>
              <a:ea typeface="Open Sans" panose="020B0606030504020204"/>
              <a:cs typeface="Open Sans" panose="020B0606030504020204"/>
            </a:endParaRPr>
          </a:p>
          <a:p>
            <a:pPr algn="ctr" fontAlgn="base"/>
            <a:r>
              <a:rPr lang="en-GB" b="1">
                <a:solidFill>
                  <a:srgbClr val="FFFFFF"/>
                </a:solidFill>
                <a:latin typeface="Open Sans" panose="020B0606030504020204"/>
              </a:rPr>
              <a:t>Qwell: https://www.qwell.io/samh</a:t>
            </a:r>
            <a:endParaRPr lang="en-GB" b="1">
              <a:solidFill>
                <a:srgbClr val="FFFFFF"/>
              </a:solidFill>
              <a:latin typeface="Open Sans" panose="020B0606030504020204"/>
              <a:ea typeface="Open Sans" panose="020B0606030504020204"/>
              <a:cs typeface="Open Sans" panose="020B0606030504020204"/>
            </a:endParaRPr>
          </a:p>
          <a:p>
            <a:pPr algn="ctr" fontAlgn="base"/>
            <a:r>
              <a:rPr lang="en-GB">
                <a:solidFill>
                  <a:srgbClr val="FFFFFF"/>
                </a:solidFill>
                <a:latin typeface="Open Sans" panose="020B0606030504020204"/>
              </a:rPr>
              <a:t>Free and anonymous online emotional wellbeing and mental health support from qualified mental health professionals, as well as peer support from the Qwell community.</a:t>
            </a:r>
            <a:endParaRPr lang="en-GB">
              <a:solidFill>
                <a:srgbClr val="FFFFFF"/>
              </a:solidFill>
              <a:latin typeface="Open Sans" panose="020B0606030504020204"/>
              <a:ea typeface="Open Sans"/>
              <a:cs typeface="Open Sans"/>
            </a:endParaRPr>
          </a:p>
          <a:p>
            <a:pPr algn="ctr" fontAlgn="base"/>
            <a:endParaRPr lang="en-GB">
              <a:solidFill>
                <a:srgbClr val="FFFFFF"/>
              </a:solidFill>
              <a:latin typeface="Open Sans" panose="020B0606030504020204"/>
              <a:ea typeface="Open Sans"/>
              <a:cs typeface="Open Sans"/>
            </a:endParaRPr>
          </a:p>
          <a:p>
            <a:pPr algn="ctr"/>
            <a:r>
              <a:rPr lang="en-GB" b="1">
                <a:solidFill>
                  <a:srgbClr val="FFFFFF"/>
                </a:solidFill>
                <a:latin typeface="Open Sans"/>
              </a:rPr>
              <a:t>Breathing Space</a:t>
            </a:r>
            <a:r>
              <a:rPr lang="en-GB">
                <a:solidFill>
                  <a:srgbClr val="FFFFFF"/>
                </a:solidFill>
                <a:latin typeface="Open Sans"/>
              </a:rPr>
              <a:t>: www.breathingspace.scot </a:t>
            </a:r>
            <a:endParaRPr lang="en-GB">
              <a:solidFill>
                <a:srgbClr val="FFFFFF"/>
              </a:solidFill>
              <a:latin typeface="Open Sans"/>
              <a:ea typeface="Open Sans"/>
              <a:cs typeface="Open Sans"/>
            </a:endParaRPr>
          </a:p>
          <a:p>
            <a:pPr algn="ctr"/>
            <a:endParaRPr lang="en-GB">
              <a:solidFill>
                <a:srgbClr val="FFFFFF"/>
              </a:solidFill>
              <a:latin typeface="Open Sans"/>
              <a:ea typeface="Open Sans"/>
              <a:cs typeface="Open Sans"/>
            </a:endParaRPr>
          </a:p>
          <a:p>
            <a:pPr algn="ctr"/>
            <a:r>
              <a:rPr lang="en-GB" b="1">
                <a:solidFill>
                  <a:srgbClr val="FFFFFF"/>
                </a:solidFill>
                <a:latin typeface="Open Sans"/>
              </a:rPr>
              <a:t>Shout: </a:t>
            </a:r>
            <a:r>
              <a:rPr lang="en-GB">
                <a:solidFill>
                  <a:srgbClr val="FFFFFF"/>
                </a:solidFill>
                <a:latin typeface="Open Sans"/>
              </a:rPr>
              <a:t>24hr Text</a:t>
            </a:r>
            <a:r>
              <a:rPr lang="en-GB" b="1">
                <a:solidFill>
                  <a:srgbClr val="FFFFFF"/>
                </a:solidFill>
                <a:latin typeface="Open Sans"/>
              </a:rPr>
              <a:t> </a:t>
            </a:r>
            <a:r>
              <a:rPr lang="en-GB">
                <a:solidFill>
                  <a:srgbClr val="FFFFFF"/>
                </a:solidFill>
                <a:latin typeface="Open Sans"/>
              </a:rPr>
              <a:t>at 85258</a:t>
            </a:r>
            <a:endParaRPr lang="en-GB">
              <a:solidFill>
                <a:srgbClr val="FFFFFF"/>
              </a:solidFill>
              <a:latin typeface="Open Sans"/>
              <a:ea typeface="Open Sans"/>
              <a:cs typeface="Open Sans"/>
            </a:endParaRPr>
          </a:p>
          <a:p>
            <a:pPr algn="ctr"/>
            <a:endParaRPr lang="en-GB">
              <a:solidFill>
                <a:srgbClr val="FFFFFF"/>
              </a:solidFill>
              <a:latin typeface="Open Sans"/>
              <a:ea typeface="Open Sans"/>
              <a:cs typeface="Open Sans"/>
            </a:endParaRPr>
          </a:p>
          <a:p>
            <a:pPr algn="ctr"/>
            <a:r>
              <a:rPr lang="en-GB" b="1">
                <a:solidFill>
                  <a:srgbClr val="FFFFFF"/>
                </a:solidFill>
                <a:latin typeface="Open Sans"/>
              </a:rPr>
              <a:t>Samaritans</a:t>
            </a:r>
            <a:r>
              <a:rPr lang="en-GB">
                <a:solidFill>
                  <a:srgbClr val="FFFFFF"/>
                </a:solidFill>
                <a:latin typeface="Open Sans"/>
              </a:rPr>
              <a:t>: 24hr Phone 116 123 </a:t>
            </a:r>
            <a:endParaRPr lang="en-GB">
              <a:solidFill>
                <a:srgbClr val="FFFFFF"/>
              </a:solidFill>
              <a:latin typeface="Open Sans"/>
              <a:ea typeface="Open Sans"/>
              <a:cs typeface="Open Sans"/>
            </a:endParaRPr>
          </a:p>
          <a:p>
            <a:pPr algn="ctr"/>
            <a:r>
              <a:rPr lang="en-GB">
                <a:solidFill>
                  <a:srgbClr val="FFFFFF"/>
                </a:solidFill>
                <a:latin typeface="Open Sans"/>
              </a:rPr>
              <a:t>Email: jo@</a:t>
            </a:r>
            <a:r>
              <a:rPr lang="en-GB" b="1">
                <a:solidFill>
                  <a:srgbClr val="FFFFFF"/>
                </a:solidFill>
                <a:latin typeface="Open Sans" panose="020B0606030504020204"/>
              </a:rPr>
              <a:t>samaritans</a:t>
            </a:r>
            <a:r>
              <a:rPr lang="en-GB">
                <a:solidFill>
                  <a:srgbClr val="FFFFFF"/>
                </a:solidFill>
                <a:latin typeface="Open Sans"/>
              </a:rPr>
              <a:t>.org    </a:t>
            </a:r>
            <a:r>
              <a:rPr lang="en-GB" sz="1600">
                <a:solidFill>
                  <a:srgbClr val="FFFFFF"/>
                </a:solidFill>
                <a:latin typeface="Open Sans"/>
              </a:rPr>
              <a:t>      </a:t>
            </a:r>
            <a:endParaRPr lang="en-GB"/>
          </a:p>
          <a:p>
            <a:pPr algn="ctr"/>
            <a:r>
              <a:rPr lang="en-GB" sz="1800">
                <a:solidFill>
                  <a:srgbClr val="FFFFFF"/>
                </a:solidFill>
              </a:rPr>
              <a:t> </a:t>
            </a:r>
          </a:p>
        </p:txBody>
      </p:sp>
    </p:spTree>
    <p:extLst>
      <p:ext uri="{BB962C8B-B14F-4D97-AF65-F5344CB8AC3E}">
        <p14:creationId xmlns:p14="http://schemas.microsoft.com/office/powerpoint/2010/main" val="3175215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title"/>
          </p:nvPr>
        </p:nvSpPr>
        <p:spPr>
          <a:xfrm>
            <a:off x="457200" y="476672"/>
            <a:ext cx="9136264" cy="648072"/>
          </a:xfrm>
        </p:spPr>
        <p:txBody>
          <a:bodyPr>
            <a:noAutofit/>
          </a:bodyPr>
          <a:lstStyle/>
          <a:p>
            <a:r>
              <a:rPr lang="en-GB" sz="3600" b="1">
                <a:solidFill>
                  <a:srgbClr val="FFFFFF"/>
                </a:solidFill>
                <a:effectLst>
                  <a:outerShdw blurRad="38100" dist="38100" dir="2700000" algn="tl">
                    <a:srgbClr val="000000">
                      <a:alpha val="43137"/>
                    </a:srgbClr>
                  </a:outerShdw>
                </a:effectLst>
                <a:latin typeface="Open Sans"/>
                <a:ea typeface="Open Sans"/>
                <a:cs typeface="Open Sans"/>
              </a:rPr>
              <a:t>Safer space agreement</a:t>
            </a:r>
          </a:p>
        </p:txBody>
      </p:sp>
      <p:sp>
        <p:nvSpPr>
          <p:cNvPr id="7" name="TextBox 6">
            <a:extLst>
              <a:ext uri="{FF2B5EF4-FFF2-40B4-BE49-F238E27FC236}">
                <a16:creationId xmlns:a16="http://schemas.microsoft.com/office/drawing/2014/main" id="{63B8076B-2CD0-CE81-1843-03E06E60EA36}"/>
              </a:ext>
            </a:extLst>
          </p:cNvPr>
          <p:cNvSpPr txBox="1"/>
          <p:nvPr/>
        </p:nvSpPr>
        <p:spPr>
          <a:xfrm>
            <a:off x="482105" y="1531281"/>
            <a:ext cx="10248347" cy="1261884"/>
          </a:xfrm>
          <a:prstGeom prst="rect">
            <a:avLst/>
          </a:prstGeom>
          <a:noFill/>
        </p:spPr>
        <p:txBody>
          <a:bodyPr wrap="square" lIns="91440" tIns="45720" rIns="91440" bIns="45720" rtlCol="0" anchor="t">
            <a:spAutoFit/>
          </a:bodyPr>
          <a:lstStyle/>
          <a:p>
            <a:r>
              <a:rPr lang="en-GB" sz="2800" b="1">
                <a:solidFill>
                  <a:srgbClr val="FFFFFF"/>
                </a:solidFill>
                <a:latin typeface="Open Sans"/>
                <a:ea typeface="Open Sans"/>
                <a:cs typeface="Open Sans"/>
              </a:rPr>
              <a:t>Keep yourself safe</a:t>
            </a:r>
            <a:endParaRPr lang="en-US" sz="2800" b="1">
              <a:solidFill>
                <a:srgbClr val="FFFFFF"/>
              </a:solidFill>
              <a:ea typeface="Calibri"/>
              <a:cs typeface="Calibri"/>
            </a:endParaRPr>
          </a:p>
          <a:p>
            <a:r>
              <a:rPr lang="en-GB" sz="2400">
                <a:solidFill>
                  <a:srgbClr val="FFFFFF"/>
                </a:solidFill>
                <a:latin typeface="Open Sans"/>
                <a:ea typeface="Open Sans"/>
                <a:cs typeface="Open Sans"/>
              </a:rPr>
              <a:t>Share only information that is yours to share – take time out if you need to.</a:t>
            </a:r>
            <a:endParaRPr lang="en-GB" sz="2400">
              <a:solidFill>
                <a:srgbClr val="FFFFFF"/>
              </a:solidFill>
              <a:ea typeface="Calibri" panose="020F0502020204030204"/>
              <a:cs typeface="Calibri" panose="020F0502020204030204"/>
            </a:endParaRPr>
          </a:p>
        </p:txBody>
      </p:sp>
      <p:sp>
        <p:nvSpPr>
          <p:cNvPr id="2" name="TextBox 1">
            <a:extLst>
              <a:ext uri="{FF2B5EF4-FFF2-40B4-BE49-F238E27FC236}">
                <a16:creationId xmlns:a16="http://schemas.microsoft.com/office/drawing/2014/main" id="{3D0D352E-9FFE-5F9A-09E1-68D8FF04653E}"/>
              </a:ext>
            </a:extLst>
          </p:cNvPr>
          <p:cNvSpPr txBox="1"/>
          <p:nvPr/>
        </p:nvSpPr>
        <p:spPr>
          <a:xfrm>
            <a:off x="468703" y="3157268"/>
            <a:ext cx="10262558" cy="126188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800" b="1">
                <a:solidFill>
                  <a:srgbClr val="FFFFFF"/>
                </a:solidFill>
                <a:latin typeface="Open Sans"/>
                <a:ea typeface="Open Sans"/>
                <a:cs typeface="Open Sans"/>
              </a:rPr>
              <a:t>Respect</a:t>
            </a:r>
            <a:r>
              <a:rPr lang="en-US" sz="2800" b="1">
                <a:solidFill>
                  <a:srgbClr val="FFFFFF"/>
                </a:solidFill>
                <a:latin typeface="Open Sans"/>
                <a:ea typeface="Open Sans"/>
                <a:cs typeface="Open Sans"/>
              </a:rPr>
              <a:t>​</a:t>
            </a:r>
          </a:p>
          <a:p>
            <a:r>
              <a:rPr lang="en-GB" sz="2400">
                <a:solidFill>
                  <a:srgbClr val="FFFFFF"/>
                </a:solidFill>
                <a:latin typeface="Open Sans"/>
                <a:ea typeface="Open Sans"/>
                <a:cs typeface="Open Sans"/>
              </a:rPr>
              <a:t>Everyone has different views and experiences. Treat people how you would like to be treated.​</a:t>
            </a:r>
          </a:p>
        </p:txBody>
      </p:sp>
      <p:sp>
        <p:nvSpPr>
          <p:cNvPr id="3" name="TextBox 2">
            <a:extLst>
              <a:ext uri="{FF2B5EF4-FFF2-40B4-BE49-F238E27FC236}">
                <a16:creationId xmlns:a16="http://schemas.microsoft.com/office/drawing/2014/main" id="{9B3AA954-575D-C0FE-7992-9AE1342C818E}"/>
              </a:ext>
            </a:extLst>
          </p:cNvPr>
          <p:cNvSpPr txBox="1"/>
          <p:nvPr/>
        </p:nvSpPr>
        <p:spPr>
          <a:xfrm>
            <a:off x="483080" y="4997570"/>
            <a:ext cx="10478218" cy="89255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800" b="1">
                <a:solidFill>
                  <a:srgbClr val="FFFFFF"/>
                </a:solidFill>
                <a:latin typeface="Open Sans"/>
                <a:ea typeface="Open Sans"/>
                <a:cs typeface="Open Sans"/>
              </a:rPr>
              <a:t>Confidentiality​</a:t>
            </a:r>
          </a:p>
          <a:p>
            <a:r>
              <a:rPr lang="en-GB" sz="2400">
                <a:solidFill>
                  <a:srgbClr val="FFFFFF"/>
                </a:solidFill>
                <a:latin typeface="Open Sans"/>
                <a:ea typeface="Open Sans"/>
                <a:cs typeface="Open Sans"/>
              </a:rPr>
              <a:t>What’s shared here by people shouldn’t be discussed outside.</a:t>
            </a:r>
          </a:p>
        </p:txBody>
      </p:sp>
    </p:spTree>
    <p:extLst>
      <p:ext uri="{BB962C8B-B14F-4D97-AF65-F5344CB8AC3E}">
        <p14:creationId xmlns:p14="http://schemas.microsoft.com/office/powerpoint/2010/main" val="4230683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2" grpId="0"/>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5" name="Picture 4" descr="A person holding a sign&#10;&#10;Description automatically generated">
            <a:extLst>
              <a:ext uri="{FF2B5EF4-FFF2-40B4-BE49-F238E27FC236}">
                <a16:creationId xmlns:a16="http://schemas.microsoft.com/office/drawing/2014/main" id="{56831B6D-BE74-E6D1-E91A-7F80157D21BD}"/>
              </a:ext>
            </a:extLst>
          </p:cNvPr>
          <p:cNvPicPr>
            <a:picLocks noChangeAspect="1"/>
          </p:cNvPicPr>
          <p:nvPr/>
        </p:nvPicPr>
        <p:blipFill>
          <a:blip r:embed="rId4"/>
          <a:stretch>
            <a:fillRect/>
          </a:stretch>
        </p:blipFill>
        <p:spPr>
          <a:xfrm>
            <a:off x="-2778" y="0"/>
            <a:ext cx="4663820" cy="6858000"/>
          </a:xfrm>
          <a:prstGeom prst="rect">
            <a:avLst/>
          </a:prstGeom>
        </p:spPr>
      </p:pic>
      <p:sp>
        <p:nvSpPr>
          <p:cNvPr id="9" name="TextBox 8">
            <a:extLst>
              <a:ext uri="{FF2B5EF4-FFF2-40B4-BE49-F238E27FC236}">
                <a16:creationId xmlns:a16="http://schemas.microsoft.com/office/drawing/2014/main" id="{BF2ED612-7858-4A97-4118-C3B0007C26B4}"/>
              </a:ext>
            </a:extLst>
          </p:cNvPr>
          <p:cNvSpPr txBox="1"/>
          <p:nvPr/>
        </p:nvSpPr>
        <p:spPr>
          <a:xfrm>
            <a:off x="5072743" y="261258"/>
            <a:ext cx="4963885"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400">
                <a:solidFill>
                  <a:srgbClr val="FFFFFF"/>
                </a:solidFill>
                <a:latin typeface="Open Sans"/>
                <a:ea typeface="Open Sans"/>
                <a:cs typeface="Open Sans"/>
              </a:rPr>
              <a:t>Scotland's national programme to tackle mental health stigma and discrimination</a:t>
            </a:r>
            <a:endParaRPr lang="en-US" sz="2400">
              <a:solidFill>
                <a:srgbClr val="FFFFFF"/>
              </a:solidFill>
              <a:latin typeface="Open Sans"/>
              <a:ea typeface="Open Sans"/>
              <a:cs typeface="Open Sans"/>
            </a:endParaRPr>
          </a:p>
        </p:txBody>
      </p:sp>
      <p:sp>
        <p:nvSpPr>
          <p:cNvPr id="3" name="TextBox 2">
            <a:extLst>
              <a:ext uri="{FF2B5EF4-FFF2-40B4-BE49-F238E27FC236}">
                <a16:creationId xmlns:a16="http://schemas.microsoft.com/office/drawing/2014/main" id="{33C6B8E6-1A16-4FA8-B17C-BB6678C3EE8F}"/>
              </a:ext>
            </a:extLst>
          </p:cNvPr>
          <p:cNvSpPr txBox="1"/>
          <p:nvPr/>
        </p:nvSpPr>
        <p:spPr>
          <a:xfrm>
            <a:off x="5078186" y="4112078"/>
            <a:ext cx="6430735" cy="230832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400">
                <a:solidFill>
                  <a:srgbClr val="FFFFFF"/>
                </a:solidFill>
                <a:latin typeface="Open Sans"/>
                <a:ea typeface="Open Sans"/>
                <a:cs typeface="Open Sans"/>
              </a:rPr>
              <a:t>We prioritise the settings where people experience greater levels of stigma and discrimination:</a:t>
            </a:r>
            <a:r>
              <a:rPr lang="en-US" sz="2400">
                <a:solidFill>
                  <a:srgbClr val="FFFFFF"/>
                </a:solidFill>
                <a:latin typeface="Open Sans"/>
                <a:ea typeface="Open Sans"/>
                <a:cs typeface="Open Sans"/>
              </a:rPr>
              <a:t>​</a:t>
            </a:r>
          </a:p>
          <a:p>
            <a:pPr marL="800100" indent="-342900">
              <a:buFont typeface="Arial,Sans-Serif"/>
              <a:buChar char="•"/>
            </a:pPr>
            <a:r>
              <a:rPr lang="en-GB" sz="2400">
                <a:solidFill>
                  <a:srgbClr val="FFFFFF"/>
                </a:solidFill>
                <a:latin typeface="Open Sans"/>
                <a:ea typeface="Open Sans"/>
                <a:cs typeface="Open Sans"/>
              </a:rPr>
              <a:t>Education​</a:t>
            </a:r>
          </a:p>
          <a:p>
            <a:pPr marL="800100" indent="-342900">
              <a:buFont typeface="Arial,Sans-Serif"/>
              <a:buChar char="•"/>
            </a:pPr>
            <a:r>
              <a:rPr lang="en-GB" sz="2400">
                <a:solidFill>
                  <a:srgbClr val="FFFFFF"/>
                </a:solidFill>
                <a:latin typeface="Open Sans"/>
                <a:ea typeface="Open Sans"/>
                <a:cs typeface="Open Sans"/>
              </a:rPr>
              <a:t>Healthcare and social care​</a:t>
            </a:r>
          </a:p>
          <a:p>
            <a:pPr marL="800100" indent="-342900">
              <a:buFont typeface="Arial,Sans-Serif"/>
              <a:buChar char="•"/>
            </a:pPr>
            <a:r>
              <a:rPr lang="en-GB" sz="2400">
                <a:solidFill>
                  <a:srgbClr val="FFFFFF"/>
                </a:solidFill>
                <a:latin typeface="Open Sans"/>
                <a:ea typeface="Open Sans"/>
                <a:cs typeface="Open Sans"/>
              </a:rPr>
              <a:t>Employment. ​​</a:t>
            </a:r>
          </a:p>
        </p:txBody>
      </p:sp>
      <p:sp>
        <p:nvSpPr>
          <p:cNvPr id="4" name="TextBox 3">
            <a:extLst>
              <a:ext uri="{FF2B5EF4-FFF2-40B4-BE49-F238E27FC236}">
                <a16:creationId xmlns:a16="http://schemas.microsoft.com/office/drawing/2014/main" id="{B0849A2A-8662-59B1-1515-A3549BF1268D}"/>
              </a:ext>
            </a:extLst>
          </p:cNvPr>
          <p:cNvSpPr txBox="1"/>
          <p:nvPr/>
        </p:nvSpPr>
        <p:spPr>
          <a:xfrm>
            <a:off x="5078186" y="2547257"/>
            <a:ext cx="6430735"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400">
                <a:solidFill>
                  <a:srgbClr val="FFFFFF"/>
                </a:solidFill>
                <a:latin typeface="Open Sans"/>
                <a:ea typeface="Open Sans"/>
                <a:cs typeface="Open Sans"/>
              </a:rPr>
              <a:t>People with experience of mental health problems are respected, valued and empowered​</a:t>
            </a:r>
            <a:endParaRPr lang="en-US" sz="2400">
              <a:solidFill>
                <a:srgbClr val="FFFFFF"/>
              </a:solidFill>
              <a:latin typeface="Open Sans"/>
              <a:ea typeface="Open Sans"/>
              <a:cs typeface="Open Sans"/>
            </a:endParaRPr>
          </a:p>
        </p:txBody>
      </p:sp>
      <p:sp>
        <p:nvSpPr>
          <p:cNvPr id="6" name="TextBox 5">
            <a:extLst>
              <a:ext uri="{FF2B5EF4-FFF2-40B4-BE49-F238E27FC236}">
                <a16:creationId xmlns:a16="http://schemas.microsoft.com/office/drawing/2014/main" id="{188B7B07-89AA-F945-FB95-0B751A19947F}"/>
              </a:ext>
            </a:extLst>
          </p:cNvPr>
          <p:cNvSpPr txBox="1"/>
          <p:nvPr/>
        </p:nvSpPr>
        <p:spPr>
          <a:xfrm>
            <a:off x="5078185" y="1717221"/>
            <a:ext cx="6430735"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2400">
                <a:solidFill>
                  <a:srgbClr val="FFFFFF"/>
                </a:solidFill>
                <a:latin typeface="Open Sans"/>
                <a:ea typeface="Open Sans"/>
                <a:cs typeface="Open Sans"/>
              </a:rPr>
              <a:t>Change behaviours, cultures and systems</a:t>
            </a:r>
          </a:p>
        </p:txBody>
      </p:sp>
    </p:spTree>
    <p:extLst>
      <p:ext uri="{BB962C8B-B14F-4D97-AF65-F5344CB8AC3E}">
        <p14:creationId xmlns:p14="http://schemas.microsoft.com/office/powerpoint/2010/main" val="946994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 grpId="0"/>
      <p:bldP spid="4"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94EFA32-E8A5-92FF-71F4-8B5AAB8A2C18}"/>
              </a:ext>
            </a:extLst>
          </p:cNvPr>
          <p:cNvSpPr txBox="1"/>
          <p:nvPr/>
        </p:nvSpPr>
        <p:spPr>
          <a:xfrm>
            <a:off x="396816" y="1719532"/>
            <a:ext cx="10693878" cy="156966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3200" b="1" dirty="0">
                <a:solidFill>
                  <a:srgbClr val="FFFFFF"/>
                </a:solidFill>
                <a:latin typeface="Open Sans"/>
                <a:ea typeface="Open Sans"/>
                <a:cs typeface="Open Sans"/>
              </a:rPr>
              <a:t>Stigma</a:t>
            </a:r>
            <a:r>
              <a:rPr lang="en-GB" sz="3200" dirty="0">
                <a:solidFill>
                  <a:srgbClr val="FFFFFF"/>
                </a:solidFill>
                <a:latin typeface="Open Sans"/>
                <a:ea typeface="Open Sans"/>
                <a:cs typeface="Open Sans"/>
              </a:rPr>
              <a:t> is the negative attitudes or beliefs based on a preconception, misunderstanding or fear of someone with a mental health problem. </a:t>
            </a:r>
            <a:endParaRPr lang="en-US" sz="3200" dirty="0">
              <a:solidFill>
                <a:srgbClr val="FFFFFF"/>
              </a:solidFill>
              <a:latin typeface="Open Sans"/>
              <a:ea typeface="Open Sans"/>
              <a:cs typeface="Open Sans"/>
            </a:endParaRPr>
          </a:p>
        </p:txBody>
      </p:sp>
      <p:sp>
        <p:nvSpPr>
          <p:cNvPr id="4" name="TextBox 3">
            <a:extLst>
              <a:ext uri="{FF2B5EF4-FFF2-40B4-BE49-F238E27FC236}">
                <a16:creationId xmlns:a16="http://schemas.microsoft.com/office/drawing/2014/main" id="{B95EBF96-8999-6CFD-8989-C6FD278818DA}"/>
              </a:ext>
            </a:extLst>
          </p:cNvPr>
          <p:cNvSpPr txBox="1"/>
          <p:nvPr/>
        </p:nvSpPr>
        <p:spPr>
          <a:xfrm>
            <a:off x="396816" y="3847382"/>
            <a:ext cx="10377575" cy="26120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dirty="0">
                <a:solidFill>
                  <a:srgbClr val="FFFFFF"/>
                </a:solidFill>
                <a:latin typeface="Open Sans"/>
                <a:ea typeface="Open Sans"/>
                <a:cs typeface="Open Sans"/>
              </a:rPr>
              <a:t>​</a:t>
            </a:r>
            <a:r>
              <a:rPr lang="en-GB" sz="3200" b="1" dirty="0">
                <a:solidFill>
                  <a:srgbClr val="FFFFFF"/>
                </a:solidFill>
                <a:latin typeface="Open Sans"/>
                <a:ea typeface="Open Sans"/>
                <a:cs typeface="Open Sans"/>
              </a:rPr>
              <a:t>Discrimination </a:t>
            </a:r>
            <a:r>
              <a:rPr lang="en-GB" sz="3200" dirty="0">
                <a:solidFill>
                  <a:srgbClr val="FFFFFF"/>
                </a:solidFill>
                <a:latin typeface="Open Sans"/>
                <a:ea typeface="Open Sans"/>
                <a:cs typeface="Open Sans"/>
              </a:rPr>
              <a:t>is when a person, an institution, or organisation performs an action, whether intentional or unintentional, that creates barriers and inequality for people with lived experience of mental health problems</a:t>
            </a:r>
            <a:endParaRPr lang="en-US" sz="3200" dirty="0">
              <a:latin typeface="Open Sans"/>
              <a:ea typeface="Open Sans"/>
              <a:cs typeface="Open Sans"/>
            </a:endParaRPr>
          </a:p>
        </p:txBody>
      </p:sp>
      <p:sp>
        <p:nvSpPr>
          <p:cNvPr id="6" name="Title 1">
            <a:extLst>
              <a:ext uri="{FF2B5EF4-FFF2-40B4-BE49-F238E27FC236}">
                <a16:creationId xmlns:a16="http://schemas.microsoft.com/office/drawing/2014/main" id="{6757DF2A-5C9C-8B68-AC99-2C2BFAE1475A}"/>
              </a:ext>
            </a:extLst>
          </p:cNvPr>
          <p:cNvSpPr>
            <a:spLocks noGrp="1"/>
          </p:cNvSpPr>
          <p:nvPr/>
        </p:nvSpPr>
        <p:spPr>
          <a:xfrm>
            <a:off x="392624" y="300468"/>
            <a:ext cx="823959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b="1" dirty="0">
                <a:solidFill>
                  <a:schemeClr val="bg1"/>
                </a:solidFill>
                <a:latin typeface="Open Sans" panose="020B0606030504020204"/>
              </a:rPr>
              <a:t>Stigma and Discrimination</a:t>
            </a:r>
          </a:p>
        </p:txBody>
      </p:sp>
    </p:spTree>
    <p:extLst>
      <p:ext uri="{BB962C8B-B14F-4D97-AF65-F5344CB8AC3E}">
        <p14:creationId xmlns:p14="http://schemas.microsoft.com/office/powerpoint/2010/main" val="1183179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title"/>
          </p:nvPr>
        </p:nvSpPr>
        <p:spPr>
          <a:xfrm>
            <a:off x="5791201" y="3206016"/>
            <a:ext cx="4536555" cy="440254"/>
          </a:xfrm>
        </p:spPr>
        <p:txBody>
          <a:bodyPr>
            <a:noAutofit/>
          </a:bodyPr>
          <a:lstStyle/>
          <a:p>
            <a:r>
              <a:rPr lang="en-GB" sz="3600" b="1">
                <a:solidFill>
                  <a:srgbClr val="FFFFFF"/>
                </a:solidFill>
                <a:effectLst>
                  <a:outerShdw blurRad="38100" dist="38100" dir="2700000" algn="tl">
                    <a:srgbClr val="000000">
                      <a:alpha val="43137"/>
                    </a:srgbClr>
                  </a:outerShdw>
                </a:effectLst>
                <a:latin typeface="Open Sans"/>
                <a:ea typeface="Open Sans"/>
                <a:cs typeface="Open Sans"/>
              </a:rPr>
              <a:t>The Scottish Mental Illness Stigma Study (SMISS), 2022</a:t>
            </a:r>
            <a:endParaRPr lang="en-GB" sz="3600">
              <a:solidFill>
                <a:srgbClr val="FFFFFF"/>
              </a:solidFill>
              <a:ea typeface="Calibri Light"/>
              <a:cs typeface="Calibri Light"/>
            </a:endParaRPr>
          </a:p>
        </p:txBody>
      </p:sp>
      <p:pic>
        <p:nvPicPr>
          <p:cNvPr id="8" name="Content Placeholder 7" descr="A cover of a book with a person walking in a tunnel&#10;&#10;Description automatically generated">
            <a:extLst>
              <a:ext uri="{FF2B5EF4-FFF2-40B4-BE49-F238E27FC236}">
                <a16:creationId xmlns:a16="http://schemas.microsoft.com/office/drawing/2014/main" id="{5F3C875F-0331-0323-941F-B96E5D6D523E}"/>
              </a:ext>
            </a:extLst>
          </p:cNvPr>
          <p:cNvPicPr>
            <a:picLocks noGrp="1" noChangeAspect="1"/>
          </p:cNvPicPr>
          <p:nvPr>
            <p:ph idx="1"/>
          </p:nvPr>
        </p:nvPicPr>
        <p:blipFill>
          <a:blip r:embed="rId4"/>
          <a:stretch>
            <a:fillRect/>
          </a:stretch>
        </p:blipFill>
        <p:spPr>
          <a:xfrm>
            <a:off x="330590" y="273917"/>
            <a:ext cx="4534274" cy="6318682"/>
          </a:xfrm>
        </p:spPr>
      </p:pic>
    </p:spTree>
    <p:extLst>
      <p:ext uri="{BB962C8B-B14F-4D97-AF65-F5344CB8AC3E}">
        <p14:creationId xmlns:p14="http://schemas.microsoft.com/office/powerpoint/2010/main" val="37087925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D8BFCD4F-FBDD-D34E-FF2C-7A510766F1E7}"/>
              </a:ext>
            </a:extLst>
          </p:cNvPr>
          <p:cNvSpPr txBox="1">
            <a:spLocks/>
          </p:cNvSpPr>
          <p:nvPr/>
        </p:nvSpPr>
        <p:spPr>
          <a:xfrm>
            <a:off x="1574987" y="189442"/>
            <a:ext cx="8246854" cy="77297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4100" b="1">
                <a:solidFill>
                  <a:srgbClr val="FFFFFF"/>
                </a:solidFill>
                <a:latin typeface="Open Sans" panose="020B0606030504020204"/>
              </a:rPr>
              <a:t>The impact for employees</a:t>
            </a:r>
            <a:endParaRPr lang="en-US">
              <a:solidFill>
                <a:srgbClr val="FFFFFF"/>
              </a:solidFill>
            </a:endParaRPr>
          </a:p>
        </p:txBody>
      </p:sp>
      <p:pic>
        <p:nvPicPr>
          <p:cNvPr id="13" name="Picture 12">
            <a:extLst>
              <a:ext uri="{FF2B5EF4-FFF2-40B4-BE49-F238E27FC236}">
                <a16:creationId xmlns:a16="http://schemas.microsoft.com/office/drawing/2014/main" id="{277CA6FB-8C85-A000-138E-416A4B352CAD}"/>
              </a:ext>
            </a:extLst>
          </p:cNvPr>
          <p:cNvPicPr>
            <a:picLocks noChangeAspect="1"/>
          </p:cNvPicPr>
          <p:nvPr/>
        </p:nvPicPr>
        <p:blipFill>
          <a:blip r:embed="rId4"/>
          <a:stretch>
            <a:fillRect/>
          </a:stretch>
        </p:blipFill>
        <p:spPr>
          <a:xfrm>
            <a:off x="460039" y="1394880"/>
            <a:ext cx="9359735" cy="5327191"/>
          </a:xfrm>
          <a:prstGeom prst="rect">
            <a:avLst/>
          </a:prstGeom>
        </p:spPr>
      </p:pic>
    </p:spTree>
    <p:extLst>
      <p:ext uri="{BB962C8B-B14F-4D97-AF65-F5344CB8AC3E}">
        <p14:creationId xmlns:p14="http://schemas.microsoft.com/office/powerpoint/2010/main" val="33414607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C376D8F2-8C95-9F3F-4C89-7F3C414DFBF4}"/>
              </a:ext>
            </a:extLst>
          </p:cNvPr>
          <p:cNvSpPr txBox="1">
            <a:spLocks/>
          </p:cNvSpPr>
          <p:nvPr/>
        </p:nvSpPr>
        <p:spPr>
          <a:xfrm>
            <a:off x="291548" y="572812"/>
            <a:ext cx="11258166" cy="1143000"/>
          </a:xfrm>
          <a:prstGeom prst="rect">
            <a:avLst/>
          </a:prstGeom>
        </p:spPr>
        <p:txBody>
          <a:bodyPr lIns="91440" tIns="45720" rIns="91440" bIns="45720"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defRPr/>
            </a:pPr>
            <a:r>
              <a:rPr lang="en-GB" sz="4000" b="1">
                <a:solidFill>
                  <a:srgbClr val="FFFFFF"/>
                </a:solidFill>
                <a:latin typeface="Open Sans"/>
                <a:ea typeface="Open Sans"/>
                <a:cs typeface="Open Sans"/>
              </a:rPr>
              <a:t>The impact for employers</a:t>
            </a:r>
          </a:p>
        </p:txBody>
      </p:sp>
      <p:sp>
        <p:nvSpPr>
          <p:cNvPr id="5" name="Content Placeholder 2">
            <a:extLst>
              <a:ext uri="{FF2B5EF4-FFF2-40B4-BE49-F238E27FC236}">
                <a16:creationId xmlns:a16="http://schemas.microsoft.com/office/drawing/2014/main" id="{DD4BBA94-84E1-1640-037A-5065E9F91022}"/>
              </a:ext>
            </a:extLst>
          </p:cNvPr>
          <p:cNvSpPr txBox="1">
            <a:spLocks/>
          </p:cNvSpPr>
          <p:nvPr/>
        </p:nvSpPr>
        <p:spPr>
          <a:xfrm>
            <a:off x="370936" y="1446042"/>
            <a:ext cx="11258166" cy="529058"/>
          </a:xfrm>
          <a:prstGeom prst="rect">
            <a:avLst/>
          </a:prstGeom>
        </p:spPr>
        <p:txBody>
          <a:bodyPr lIns="91440" tIns="45720" rIns="91440" bIns="45720"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0" indent="0">
              <a:buNone/>
              <a:defRPr/>
            </a:pPr>
            <a:r>
              <a:rPr lang="en-GB" sz="2800" b="1">
                <a:solidFill>
                  <a:srgbClr val="FFFFFF"/>
                </a:solidFill>
                <a:latin typeface="Open Sans"/>
                <a:ea typeface="Open Sans"/>
                <a:cs typeface="Open Sans"/>
              </a:rPr>
              <a:t>Fear of stigma and discrimination at work:</a:t>
            </a:r>
          </a:p>
          <a:p>
            <a:pPr marL="0" lvl="0" indent="0">
              <a:buNone/>
              <a:defRPr/>
            </a:pPr>
            <a:endParaRPr lang="en-GB" sz="1400" b="1">
              <a:solidFill>
                <a:srgbClr val="FFFFFF"/>
              </a:solidFill>
              <a:latin typeface="Open Sans" panose="020B0606030504020204" pitchFamily="34" charset="0"/>
              <a:ea typeface="Open Sans" panose="020B0606030504020204" pitchFamily="34" charset="0"/>
              <a:cs typeface="Open Sans" panose="020B0606030504020204" pitchFamily="34" charset="0"/>
            </a:endParaRPr>
          </a:p>
          <a:p>
            <a:pPr marL="457200" indent="-457200">
              <a:buFont typeface="Arial,Sans-Serif"/>
              <a:buChar char="•"/>
              <a:defRPr/>
            </a:pPr>
            <a:endParaRPr lang="en-GB" sz="2600" b="1">
              <a:solidFill>
                <a:srgbClr val="FFFFFF"/>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TextBox 6">
            <a:extLst>
              <a:ext uri="{FF2B5EF4-FFF2-40B4-BE49-F238E27FC236}">
                <a16:creationId xmlns:a16="http://schemas.microsoft.com/office/drawing/2014/main" id="{1C2504FD-315D-9CBE-7984-1D3A94B48778}"/>
              </a:ext>
            </a:extLst>
          </p:cNvPr>
          <p:cNvSpPr txBox="1"/>
          <p:nvPr/>
        </p:nvSpPr>
        <p:spPr>
          <a:xfrm>
            <a:off x="368060" y="2193985"/>
            <a:ext cx="7717765"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Arial" panose="020B0604020202020204" pitchFamily="34" charset="0"/>
              <a:buChar char="•"/>
            </a:pPr>
            <a:r>
              <a:rPr lang="en-US" sz="2400">
                <a:solidFill>
                  <a:srgbClr val="FFFFFF"/>
                </a:solidFill>
                <a:latin typeface="Open Sans"/>
                <a:ea typeface="Open Sans"/>
                <a:cs typeface="Open Sans"/>
              </a:rPr>
              <a:t>Results in increased long term sickness absence</a:t>
            </a:r>
            <a:endParaRPr lang="en-US">
              <a:solidFill>
                <a:srgbClr val="FFFFFF"/>
              </a:solidFill>
            </a:endParaRPr>
          </a:p>
        </p:txBody>
      </p:sp>
      <p:sp>
        <p:nvSpPr>
          <p:cNvPr id="9" name="TextBox 8">
            <a:extLst>
              <a:ext uri="{FF2B5EF4-FFF2-40B4-BE49-F238E27FC236}">
                <a16:creationId xmlns:a16="http://schemas.microsoft.com/office/drawing/2014/main" id="{5BD0F2B9-D770-2C11-448A-651432D62771}"/>
              </a:ext>
            </a:extLst>
          </p:cNvPr>
          <p:cNvSpPr txBox="1"/>
          <p:nvPr/>
        </p:nvSpPr>
        <p:spPr>
          <a:xfrm>
            <a:off x="353683" y="2955985"/>
            <a:ext cx="11197086"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Arial" panose="020B0604020202020204" pitchFamily="34" charset="0"/>
              <a:buChar char="•"/>
            </a:pPr>
            <a:r>
              <a:rPr lang="en-GB" sz="2400">
                <a:solidFill>
                  <a:srgbClr val="FFFFFF"/>
                </a:solidFill>
                <a:latin typeface="Open Sans"/>
                <a:ea typeface="Open Sans"/>
                <a:cs typeface="Open Sans"/>
              </a:rPr>
              <a:t>Gets in the way of retaining staff (i.e. existing knowledge and expertise)</a:t>
            </a:r>
            <a:endParaRPr lang="en-US" sz="2400">
              <a:solidFill>
                <a:srgbClr val="FFFFFF"/>
              </a:solidFill>
              <a:latin typeface="Open Sans"/>
              <a:ea typeface="Open Sans"/>
              <a:cs typeface="Open Sans"/>
            </a:endParaRPr>
          </a:p>
        </p:txBody>
      </p:sp>
      <p:sp>
        <p:nvSpPr>
          <p:cNvPr id="12" name="TextBox 11">
            <a:extLst>
              <a:ext uri="{FF2B5EF4-FFF2-40B4-BE49-F238E27FC236}">
                <a16:creationId xmlns:a16="http://schemas.microsoft.com/office/drawing/2014/main" id="{9234102A-1251-7BCB-A3B3-A0C5F48A13CD}"/>
              </a:ext>
            </a:extLst>
          </p:cNvPr>
          <p:cNvSpPr txBox="1"/>
          <p:nvPr/>
        </p:nvSpPr>
        <p:spPr>
          <a:xfrm>
            <a:off x="353683" y="3732362"/>
            <a:ext cx="10650746"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Arial" panose="020B0604020202020204" pitchFamily="34" charset="0"/>
              <a:buChar char="•"/>
            </a:pPr>
            <a:r>
              <a:rPr lang="en-GB" sz="2400">
                <a:solidFill>
                  <a:srgbClr val="FFFFFF"/>
                </a:solidFill>
                <a:latin typeface="Open Sans"/>
                <a:ea typeface="Open Sans"/>
                <a:cs typeface="Open Sans"/>
              </a:rPr>
              <a:t>Could impact on quality of services to clients (and relationships)</a:t>
            </a:r>
            <a:endParaRPr lang="en-US" sz="2400">
              <a:solidFill>
                <a:srgbClr val="FFFFFF"/>
              </a:solidFill>
              <a:latin typeface="Open Sans"/>
              <a:ea typeface="Open Sans"/>
              <a:cs typeface="Open Sans"/>
            </a:endParaRPr>
          </a:p>
        </p:txBody>
      </p:sp>
      <p:sp>
        <p:nvSpPr>
          <p:cNvPr id="15" name="TextBox 14">
            <a:extLst>
              <a:ext uri="{FF2B5EF4-FFF2-40B4-BE49-F238E27FC236}">
                <a16:creationId xmlns:a16="http://schemas.microsoft.com/office/drawing/2014/main" id="{13EFA148-E0F3-DE81-1324-0ED6A10E8699}"/>
              </a:ext>
            </a:extLst>
          </p:cNvPr>
          <p:cNvSpPr txBox="1"/>
          <p:nvPr/>
        </p:nvSpPr>
        <p:spPr>
          <a:xfrm>
            <a:off x="339306" y="5472023"/>
            <a:ext cx="10693878"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Arial" panose="020B0604020202020204" pitchFamily="34" charset="0"/>
              <a:buChar char="•"/>
            </a:pPr>
            <a:r>
              <a:rPr lang="en-GB" sz="2400">
                <a:solidFill>
                  <a:srgbClr val="FFFFFF"/>
                </a:solidFill>
                <a:latin typeface="Open Sans"/>
                <a:ea typeface="Open Sans"/>
                <a:cs typeface="Open Sans"/>
              </a:rPr>
              <a:t>Presenteeism from mental ill-health alone costs the UK economy £15.1bn a year, almost 2x the cost of actual absence from work.</a:t>
            </a:r>
            <a:endParaRPr lang="en-US" sz="2400">
              <a:solidFill>
                <a:srgbClr val="FFFFFF"/>
              </a:solidFill>
              <a:latin typeface="Open Sans"/>
              <a:ea typeface="Open Sans"/>
              <a:cs typeface="Open Sans"/>
            </a:endParaRPr>
          </a:p>
        </p:txBody>
      </p:sp>
      <p:sp>
        <p:nvSpPr>
          <p:cNvPr id="17" name="TextBox 16">
            <a:extLst>
              <a:ext uri="{FF2B5EF4-FFF2-40B4-BE49-F238E27FC236}">
                <a16:creationId xmlns:a16="http://schemas.microsoft.com/office/drawing/2014/main" id="{9DB5CE04-737A-FDC7-830F-A664F4262070}"/>
              </a:ext>
            </a:extLst>
          </p:cNvPr>
          <p:cNvSpPr txBox="1"/>
          <p:nvPr/>
        </p:nvSpPr>
        <p:spPr>
          <a:xfrm>
            <a:off x="353683" y="4436853"/>
            <a:ext cx="11225841"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Arial" panose="020B0604020202020204" pitchFamily="34" charset="0"/>
              <a:buChar char="•"/>
            </a:pPr>
            <a:r>
              <a:rPr lang="en-GB" sz="2400">
                <a:solidFill>
                  <a:srgbClr val="FFFFFF"/>
                </a:solidFill>
                <a:latin typeface="Open Sans"/>
                <a:ea typeface="Open Sans"/>
                <a:cs typeface="Open Sans"/>
              </a:rPr>
              <a:t>Cost to employers of poor mental health increased to £56bn in 2020-21 (£45bn in 2019).</a:t>
            </a:r>
            <a:endParaRPr lang="en-US" sz="2400">
              <a:solidFill>
                <a:srgbClr val="FFFFFF"/>
              </a:solidFill>
              <a:latin typeface="Open Sans"/>
              <a:ea typeface="Open Sans"/>
              <a:cs typeface="Open Sans"/>
            </a:endParaRPr>
          </a:p>
        </p:txBody>
      </p:sp>
    </p:spTree>
    <p:extLst>
      <p:ext uri="{BB962C8B-B14F-4D97-AF65-F5344CB8AC3E}">
        <p14:creationId xmlns:p14="http://schemas.microsoft.com/office/powerpoint/2010/main" val="325194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P spid="9" grpId="0"/>
      <p:bldP spid="12" grpId="0"/>
      <p:bldP spid="15" grpId="0"/>
      <p:bldP spid="17"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itle 1"/>
          <p:cNvSpPr>
            <a:spLocks noGrp="1"/>
          </p:cNvSpPr>
          <p:nvPr>
            <p:ph type="title"/>
          </p:nvPr>
        </p:nvSpPr>
        <p:spPr>
          <a:xfrm>
            <a:off x="457200" y="476672"/>
            <a:ext cx="11325672" cy="648072"/>
          </a:xfrm>
        </p:spPr>
        <p:txBody>
          <a:bodyPr>
            <a:noAutofit/>
          </a:bodyPr>
          <a:lstStyle/>
          <a:p>
            <a:r>
              <a:rPr lang="en-GB" sz="4000" b="1">
                <a:solidFill>
                  <a:srgbClr val="FFFFFF"/>
                </a:solidFill>
                <a:latin typeface="Open Sans"/>
                <a:ea typeface="Open Sans"/>
                <a:cs typeface="Open Sans"/>
              </a:rPr>
              <a:t>Employer Perspective: Work Well</a:t>
            </a:r>
          </a:p>
        </p:txBody>
      </p:sp>
      <p:sp>
        <p:nvSpPr>
          <p:cNvPr id="9" name="TextBox 8">
            <a:extLst>
              <a:ext uri="{FF2B5EF4-FFF2-40B4-BE49-F238E27FC236}">
                <a16:creationId xmlns:a16="http://schemas.microsoft.com/office/drawing/2014/main" id="{21E9C558-938F-9301-9869-462A914D3E05}"/>
              </a:ext>
            </a:extLst>
          </p:cNvPr>
          <p:cNvSpPr txBox="1"/>
          <p:nvPr/>
        </p:nvSpPr>
        <p:spPr>
          <a:xfrm>
            <a:off x="1097845" y="2156177"/>
            <a:ext cx="9685865" cy="255454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3200" b="1">
                <a:solidFill>
                  <a:srgbClr val="FFFFFF"/>
                </a:solidFill>
                <a:latin typeface="Open Sans"/>
                <a:ea typeface="Calibri"/>
                <a:cs typeface="Calibri"/>
              </a:rPr>
              <a:t>Caroline McDowall, </a:t>
            </a:r>
            <a:endParaRPr lang="en-US" sz="3200" b="1">
              <a:solidFill>
                <a:srgbClr val="FFFFFF"/>
              </a:solidFill>
              <a:latin typeface="Open Sans"/>
              <a:ea typeface="Calibri"/>
              <a:cs typeface="Calibri"/>
            </a:endParaRPr>
          </a:p>
          <a:p>
            <a:r>
              <a:rPr lang="en-GB" sz="3200" b="1">
                <a:solidFill>
                  <a:srgbClr val="FFFFFF"/>
                </a:solidFill>
                <a:latin typeface="Open Sans"/>
                <a:ea typeface="Calibri"/>
                <a:cs typeface="Calibri"/>
              </a:rPr>
              <a:t>Work Well Specialist Lead, NHS Lothian</a:t>
            </a:r>
            <a:endParaRPr lang="en-US" sz="3200" b="1">
              <a:solidFill>
                <a:srgbClr val="FFFFFF"/>
              </a:solidFill>
              <a:latin typeface="Open Sans"/>
              <a:ea typeface="Calibri"/>
              <a:cs typeface="Calibri"/>
            </a:endParaRPr>
          </a:p>
          <a:p>
            <a:endParaRPr lang="en-US" sz="3200" b="1">
              <a:solidFill>
                <a:srgbClr val="FFFFFF"/>
              </a:solidFill>
              <a:latin typeface="Open Sans"/>
              <a:ea typeface="Open Sans"/>
              <a:cs typeface="Arial"/>
            </a:endParaRPr>
          </a:p>
          <a:p>
            <a:r>
              <a:rPr lang="en-US" sz="3200">
                <a:solidFill>
                  <a:srgbClr val="FFFFFF"/>
                </a:solidFill>
                <a:latin typeface="Open Sans"/>
                <a:ea typeface="Open Sans"/>
                <a:cs typeface="Open Sans"/>
              </a:rPr>
              <a:t>'Work Well - Introducing proactive mental wellbeing support for all in NHS Lothian'</a:t>
            </a:r>
          </a:p>
        </p:txBody>
      </p:sp>
    </p:spTree>
    <p:extLst>
      <p:ext uri="{BB962C8B-B14F-4D97-AF65-F5344CB8AC3E}">
        <p14:creationId xmlns:p14="http://schemas.microsoft.com/office/powerpoint/2010/main" val="4733310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5910717112931441AA04D8373345528B" ma:contentTypeVersion="16" ma:contentTypeDescription="Create a new document." ma:contentTypeScope="" ma:versionID="f2b4f555202a85f90abd0f2911933d6f">
  <xsd:schema xmlns:xsd="http://www.w3.org/2001/XMLSchema" xmlns:xs="http://www.w3.org/2001/XMLSchema" xmlns:p="http://schemas.microsoft.com/office/2006/metadata/properties" xmlns:ns2="7f866925-5af0-41b3-8a82-cd164ae5b33a" xmlns:ns3="8de163be-544f-4d78-9548-5de911d1fe4e" targetNamespace="http://schemas.microsoft.com/office/2006/metadata/properties" ma:root="true" ma:fieldsID="161027f46d6340a95db8af92d053f536" ns2:_="" ns3:_="">
    <xsd:import namespace="7f866925-5af0-41b3-8a82-cd164ae5b33a"/>
    <xsd:import namespace="8de163be-544f-4d78-9548-5de911d1fe4e"/>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element ref="ns2:MediaServiceOCR" minOccurs="0"/>
                <xsd:element ref="ns2:testingcolum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866925-5af0-41b3-8a82-cd164ae5b33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Location" ma:index="16" nillable="true" ma:displayName="Location" ma:indexed="true" ma:internalName="MediaServiceLocation"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046b3295-d9ac-4334-9ea6-cebb094ad236"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description="" ma:internalName="MediaServiceOCR" ma:readOnly="true">
      <xsd:simpleType>
        <xsd:restriction base="dms:Note">
          <xsd:maxLength value="255"/>
        </xsd:restriction>
      </xsd:simpleType>
    </xsd:element>
    <xsd:element name="testingcolumn" ma:index="21" nillable="true" ma:displayName="testing column" ma:default="1" ma:format="Dropdown" ma:internalName="testingcolumn">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8de163be-544f-4d78-9548-5de911d1fe4e"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5991b86e-5e7d-408f-91d6-f361329516ef}" ma:internalName="TaxCatchAll" ma:showField="CatchAllData" ma:web="8de163be-544f-4d78-9548-5de911d1fe4e">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estingcolumn xmlns="7f866925-5af0-41b3-8a82-cd164ae5b33a">true</testingcolumn>
    <TaxCatchAll xmlns="8de163be-544f-4d78-9548-5de911d1fe4e" xsi:nil="true"/>
    <lcf76f155ced4ddcb4097134ff3c332f xmlns="7f866925-5af0-41b3-8a82-cd164ae5b33a">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7D672025-6761-4CF6-8F14-F04B084FB784}">
  <ds:schemaRefs>
    <ds:schemaRef ds:uri="http://schemas.microsoft.com/sharepoint/v3/contenttype/forms"/>
  </ds:schemaRefs>
</ds:datastoreItem>
</file>

<file path=customXml/itemProps2.xml><?xml version="1.0" encoding="utf-8"?>
<ds:datastoreItem xmlns:ds="http://schemas.openxmlformats.org/officeDocument/2006/customXml" ds:itemID="{DE3E4C71-BC72-410D-9C62-E61A9C35236C}">
  <ds:schemaRefs>
    <ds:schemaRef ds:uri="7f866925-5af0-41b3-8a82-cd164ae5b33a"/>
    <ds:schemaRef ds:uri="8de163be-544f-4d78-9548-5de911d1fe4e"/>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EC8CECD5-EA98-429D-AACD-B5935ABCC59D}">
  <ds:schemaRefs>
    <ds:schemaRef ds:uri="7f866925-5af0-41b3-8a82-cd164ae5b33a"/>
    <ds:schemaRef ds:uri="8de163be-544f-4d78-9548-5de911d1fe4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21</Slides>
  <Notes>18</Notes>
  <HiddenSlides>0</HiddenSlide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PowerPoint Presentation</vt:lpstr>
      <vt:lpstr>PowerPoint Presentation</vt:lpstr>
      <vt:lpstr>Safer space agreement</vt:lpstr>
      <vt:lpstr>PowerPoint Presentation</vt:lpstr>
      <vt:lpstr>PowerPoint Presentation</vt:lpstr>
      <vt:lpstr>The Scottish Mental Illness Stigma Study (SMISS), 2022</vt:lpstr>
      <vt:lpstr>PowerPoint Presentation</vt:lpstr>
      <vt:lpstr>PowerPoint Presentation</vt:lpstr>
      <vt:lpstr>Employer Perspective: Work Well</vt:lpstr>
      <vt:lpstr>Employer Perspective: Work Well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Lived Experience Perspective</vt:lpstr>
      <vt:lpstr>PowerPoint Presentation</vt:lpstr>
      <vt:lpstr>PowerPoint Presentation</vt:lpstr>
    </vt:vector>
  </TitlesOfParts>
  <Company>SAMH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Lindsay Cochrane, Senior Communications Officer - 'see me'</dc:creator>
  <cp:revision>437</cp:revision>
  <dcterms:created xsi:type="dcterms:W3CDTF">2023-03-14T12:03:56Z</dcterms:created>
  <dcterms:modified xsi:type="dcterms:W3CDTF">2024-10-07T13:21:26Z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0x0101005910717112931441AA04D8373345528B</vt:lpwstr>
  </property>
  <property fmtid="{D5CDD505-2E9C-101B-9397-08002B2CF9AE}" pid="3" name="Order">
    <vt:r8>434000</vt:r8>
  </property>
  <property fmtid="{D5CDD505-2E9C-101B-9397-08002B2CF9AE}" pid="4" name="MediaServiceImageTags">
    <vt:lpwstr/>
  </property>
</Properties>
</file>