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7" r:id="rId2"/>
    <p:sldId id="589" r:id="rId3"/>
    <p:sldId id="634" r:id="rId4"/>
    <p:sldId id="424" r:id="rId5"/>
    <p:sldId id="426" r:id="rId6"/>
    <p:sldId id="427" r:id="rId7"/>
    <p:sldId id="494" r:id="rId8"/>
    <p:sldId id="640" r:id="rId9"/>
    <p:sldId id="721" r:id="rId10"/>
    <p:sldId id="257" r:id="rId11"/>
    <p:sldId id="720" r:id="rId12"/>
    <p:sldId id="263" r:id="rId13"/>
    <p:sldId id="266" r:id="rId14"/>
    <p:sldId id="452" r:id="rId15"/>
    <p:sldId id="481" r:id="rId16"/>
    <p:sldId id="649" r:id="rId17"/>
    <p:sldId id="258" r:id="rId18"/>
  </p:sldIdLst>
  <p:sldSz cx="12192000" cy="6858000"/>
  <p:notesSz cx="6669088" cy="9926638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CD0F24-812B-1372-4A0D-A8DFDCD966E5}" name="Maeve Grindall, Project Officer (Communities and Priority Groups) - See Me" initials="MM" userId="S::maeve.grindall@samh.org.uk::8e4fe77c-e3e7-494a-ae71-03ce429a0e7a" providerId="AD"/>
  <p188:author id="{98A0FC48-570F-AE49-C267-BE6211449C5B}" name="Monique Campbell, Programme Manager (Communities and Priority Groups) - See Me" initials="MM" userId="S::monique.campbell@samh.org.uk::0e453f75-a099-40f0-9850-9f5a6becccb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2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F81057-9B58-EC04-BC0A-9D267E20BC81}" v="119" dt="2025-10-01T07:10:04.507"/>
    <p1510:client id="{F1157BF8-900A-453D-A5E8-CC554C6DD4B7}" v="2222" dt="2025-10-01T00:12:45.5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0114" autoAdjust="0"/>
  </p:normalViewPr>
  <p:slideViewPr>
    <p:cSldViewPr snapToGrid="0">
      <p:cViewPr>
        <p:scale>
          <a:sx n="43" d="100"/>
          <a:sy n="43" d="100"/>
        </p:scale>
        <p:origin x="244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BADAC1-2147-4269-B821-A69578B1FB0F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906D0DCA-CD18-4DEE-A81C-5710F43FAF47}">
      <dgm:prSet phldrT="[Text]" custT="1"/>
      <dgm:spPr/>
      <dgm:t>
        <a:bodyPr/>
        <a:lstStyle/>
        <a:p>
          <a:r>
            <a:rPr lang="en-GB" sz="1800" dirty="0">
              <a:latin typeface="Aptos Display" panose="020F0302020204030204"/>
            </a:rPr>
            <a:t>2002</a:t>
          </a:r>
          <a:r>
            <a:rPr lang="en-GB" sz="1800" dirty="0"/>
            <a:t> - 2013</a:t>
          </a:r>
        </a:p>
      </dgm:t>
    </dgm:pt>
    <dgm:pt modelId="{31D25B90-8C90-4F7A-9315-44D3D5A639CE}" type="parTrans" cxnId="{024E2BDE-EF9B-4CD3-8BB6-3F59C30E388F}">
      <dgm:prSet/>
      <dgm:spPr/>
      <dgm:t>
        <a:bodyPr/>
        <a:lstStyle/>
        <a:p>
          <a:endParaRPr lang="en-GB"/>
        </a:p>
      </dgm:t>
    </dgm:pt>
    <dgm:pt modelId="{2F26F5E7-C1A3-40A9-A43D-ED4EA612FA1F}" type="sibTrans" cxnId="{024E2BDE-EF9B-4CD3-8BB6-3F59C30E388F}">
      <dgm:prSet/>
      <dgm:spPr/>
      <dgm:t>
        <a:bodyPr/>
        <a:lstStyle/>
        <a:p>
          <a:endParaRPr lang="en-GB"/>
        </a:p>
      </dgm:t>
    </dgm:pt>
    <dgm:pt modelId="{5173CF72-CEA1-4328-B3A7-D60793702219}">
      <dgm:prSet phldrT="[Text]" custT="1"/>
      <dgm:spPr/>
      <dgm:t>
        <a:bodyPr/>
        <a:lstStyle/>
        <a:p>
          <a:r>
            <a:rPr lang="en-GB" sz="1800" dirty="0"/>
            <a:t>National campaign </a:t>
          </a:r>
        </a:p>
      </dgm:t>
    </dgm:pt>
    <dgm:pt modelId="{61ACFAD0-4011-4C61-A590-041AF29ED9F2}" type="parTrans" cxnId="{E1C78294-992D-47FC-961D-17325BB314FC}">
      <dgm:prSet/>
      <dgm:spPr/>
      <dgm:t>
        <a:bodyPr/>
        <a:lstStyle/>
        <a:p>
          <a:endParaRPr lang="en-GB"/>
        </a:p>
      </dgm:t>
    </dgm:pt>
    <dgm:pt modelId="{9CFE4E47-A7ED-49E5-B0B8-83E9EA6EEA39}" type="sibTrans" cxnId="{E1C78294-992D-47FC-961D-17325BB314FC}">
      <dgm:prSet/>
      <dgm:spPr/>
      <dgm:t>
        <a:bodyPr/>
        <a:lstStyle/>
        <a:p>
          <a:endParaRPr lang="en-GB"/>
        </a:p>
      </dgm:t>
    </dgm:pt>
    <dgm:pt modelId="{37542E49-6ECA-44BD-BBA3-BD0A45A56280}">
      <dgm:prSet phldrT="[Text]" custT="1"/>
      <dgm:spPr/>
      <dgm:t>
        <a:bodyPr/>
        <a:lstStyle/>
        <a:p>
          <a:r>
            <a:rPr lang="en-GB" sz="1800" dirty="0"/>
            <a:t>2013-2016</a:t>
          </a:r>
        </a:p>
      </dgm:t>
    </dgm:pt>
    <dgm:pt modelId="{0F333473-F930-4356-A72F-1F438EBB6472}" type="parTrans" cxnId="{F365A1C6-0679-4264-9317-D6347F4391B9}">
      <dgm:prSet/>
      <dgm:spPr/>
      <dgm:t>
        <a:bodyPr/>
        <a:lstStyle/>
        <a:p>
          <a:endParaRPr lang="en-GB"/>
        </a:p>
      </dgm:t>
    </dgm:pt>
    <dgm:pt modelId="{29C7D702-4F80-42B2-9C4D-29507FFA60F3}" type="sibTrans" cxnId="{F365A1C6-0679-4264-9317-D6347F4391B9}">
      <dgm:prSet/>
      <dgm:spPr/>
      <dgm:t>
        <a:bodyPr/>
        <a:lstStyle/>
        <a:p>
          <a:endParaRPr lang="en-GB"/>
        </a:p>
      </dgm:t>
    </dgm:pt>
    <dgm:pt modelId="{C45C7D86-8B21-411C-ACA0-B620F2AFA05E}">
      <dgm:prSet phldrT="[Text]" custT="1"/>
      <dgm:spPr/>
      <dgm:t>
        <a:bodyPr/>
        <a:lstStyle/>
        <a:p>
          <a:r>
            <a:rPr lang="en-GB" sz="1800" dirty="0"/>
            <a:t>Re-founding </a:t>
          </a:r>
        </a:p>
      </dgm:t>
    </dgm:pt>
    <dgm:pt modelId="{D34ED039-D980-496F-A299-A08EECFB7092}" type="parTrans" cxnId="{6A2CB3CE-F9A4-4B13-B431-E14BF657BE74}">
      <dgm:prSet/>
      <dgm:spPr/>
      <dgm:t>
        <a:bodyPr/>
        <a:lstStyle/>
        <a:p>
          <a:endParaRPr lang="en-GB"/>
        </a:p>
      </dgm:t>
    </dgm:pt>
    <dgm:pt modelId="{2E8DE148-E074-47B6-8EA7-BAA67468634B}" type="sibTrans" cxnId="{6A2CB3CE-F9A4-4B13-B431-E14BF657BE74}">
      <dgm:prSet/>
      <dgm:spPr/>
      <dgm:t>
        <a:bodyPr/>
        <a:lstStyle/>
        <a:p>
          <a:endParaRPr lang="en-GB"/>
        </a:p>
      </dgm:t>
    </dgm:pt>
    <dgm:pt modelId="{6ED104E9-CF62-4D46-B40D-403DB130EF73}">
      <dgm:prSet phldrT="[Text]" custT="1"/>
      <dgm:spPr/>
      <dgm:t>
        <a:bodyPr/>
        <a:lstStyle/>
        <a:p>
          <a:r>
            <a:rPr lang="en-GB" sz="1800" dirty="0"/>
            <a:t>2016-2021</a:t>
          </a:r>
        </a:p>
      </dgm:t>
    </dgm:pt>
    <dgm:pt modelId="{D3888781-35FA-42F4-9E51-E8836A29D2D3}" type="parTrans" cxnId="{F8FAF55B-8AF3-48CA-BF2D-73DC3EC620C7}">
      <dgm:prSet/>
      <dgm:spPr/>
      <dgm:t>
        <a:bodyPr/>
        <a:lstStyle/>
        <a:p>
          <a:endParaRPr lang="en-GB"/>
        </a:p>
      </dgm:t>
    </dgm:pt>
    <dgm:pt modelId="{D3B6FCB2-3C0B-4EBD-A0E3-7A3424ADD643}" type="sibTrans" cxnId="{F8FAF55B-8AF3-48CA-BF2D-73DC3EC620C7}">
      <dgm:prSet/>
      <dgm:spPr/>
      <dgm:t>
        <a:bodyPr/>
        <a:lstStyle/>
        <a:p>
          <a:endParaRPr lang="en-GB"/>
        </a:p>
      </dgm:t>
    </dgm:pt>
    <dgm:pt modelId="{802FE0F8-0209-456D-BD1C-D95230797B21}">
      <dgm:prSet phldrT="[Text]" custT="1"/>
      <dgm:spPr/>
      <dgm:t>
        <a:bodyPr/>
        <a:lstStyle/>
        <a:p>
          <a:r>
            <a:rPr lang="en-GB" sz="1800" dirty="0"/>
            <a:t>Complex multi layered programme </a:t>
          </a:r>
        </a:p>
      </dgm:t>
    </dgm:pt>
    <dgm:pt modelId="{06BD601B-A134-468E-970C-73886E8C4DBD}" type="parTrans" cxnId="{FA5F7729-ACEE-4286-940B-4022B0C9813F}">
      <dgm:prSet/>
      <dgm:spPr/>
      <dgm:t>
        <a:bodyPr/>
        <a:lstStyle/>
        <a:p>
          <a:endParaRPr lang="en-GB"/>
        </a:p>
      </dgm:t>
    </dgm:pt>
    <dgm:pt modelId="{7C96B562-1CB5-429C-9DBF-42AEB973799D}" type="sibTrans" cxnId="{FA5F7729-ACEE-4286-940B-4022B0C9813F}">
      <dgm:prSet/>
      <dgm:spPr/>
      <dgm:t>
        <a:bodyPr/>
        <a:lstStyle/>
        <a:p>
          <a:endParaRPr lang="en-GB"/>
        </a:p>
      </dgm:t>
    </dgm:pt>
    <dgm:pt modelId="{BE8AF166-F09B-4DEE-9BD5-A6253EFC6C66}">
      <dgm:prSet phldrT="[Text]" custT="1"/>
      <dgm:spPr/>
      <dgm:t>
        <a:bodyPr/>
        <a:lstStyle/>
        <a:p>
          <a:r>
            <a:rPr lang="en-GB" sz="1800" dirty="0"/>
            <a:t>Foundational / Core</a:t>
          </a:r>
        </a:p>
      </dgm:t>
    </dgm:pt>
    <dgm:pt modelId="{57667A80-068C-4BB0-AAC4-E355CAD3FC99}" type="parTrans" cxnId="{22A4FCC5-0657-473B-9B11-882DA0C1DC46}">
      <dgm:prSet/>
      <dgm:spPr/>
      <dgm:t>
        <a:bodyPr/>
        <a:lstStyle/>
        <a:p>
          <a:endParaRPr lang="en-GB"/>
        </a:p>
      </dgm:t>
    </dgm:pt>
    <dgm:pt modelId="{8627264F-B397-4885-936B-A1CAAF423D3E}" type="sibTrans" cxnId="{22A4FCC5-0657-473B-9B11-882DA0C1DC46}">
      <dgm:prSet/>
      <dgm:spPr/>
      <dgm:t>
        <a:bodyPr/>
        <a:lstStyle/>
        <a:p>
          <a:endParaRPr lang="en-GB"/>
        </a:p>
      </dgm:t>
    </dgm:pt>
    <dgm:pt modelId="{90E54A1C-A180-4F66-9B37-3328361D05C3}">
      <dgm:prSet phldrT="[Text]" custT="1"/>
      <dgm:spPr/>
      <dgm:t>
        <a:bodyPr/>
        <a:lstStyle/>
        <a:p>
          <a:r>
            <a:rPr lang="en-GB" sz="1800" dirty="0"/>
            <a:t>2021 - 2026</a:t>
          </a:r>
        </a:p>
      </dgm:t>
    </dgm:pt>
    <dgm:pt modelId="{BCE7BF70-36FF-4924-B293-0B46D1A0A70D}" type="parTrans" cxnId="{6A5DA3B4-AEA3-41ED-8E95-65207AA2DA42}">
      <dgm:prSet/>
      <dgm:spPr/>
      <dgm:t>
        <a:bodyPr/>
        <a:lstStyle/>
        <a:p>
          <a:endParaRPr lang="en-GB"/>
        </a:p>
      </dgm:t>
    </dgm:pt>
    <dgm:pt modelId="{297500EA-2A18-4290-B17D-DA25142F063B}" type="sibTrans" cxnId="{6A5DA3B4-AEA3-41ED-8E95-65207AA2DA42}">
      <dgm:prSet/>
      <dgm:spPr/>
      <dgm:t>
        <a:bodyPr/>
        <a:lstStyle/>
        <a:p>
          <a:endParaRPr lang="en-GB"/>
        </a:p>
      </dgm:t>
    </dgm:pt>
    <dgm:pt modelId="{8D220A4A-0E9D-49E8-9FED-3302D68A62FB}">
      <dgm:prSet custT="1"/>
      <dgm:spPr/>
      <dgm:t>
        <a:bodyPr/>
        <a:lstStyle/>
        <a:p>
          <a:r>
            <a:rPr lang="en-GB" sz="1800" dirty="0"/>
            <a:t>Structural , cultural, institutional and person stigma</a:t>
          </a:r>
        </a:p>
      </dgm:t>
    </dgm:pt>
    <dgm:pt modelId="{138D2A58-2DBA-429B-B5EC-4A15D3138F35}" type="parTrans" cxnId="{795A0E6B-C199-46D3-A7A7-78D103E0C9E4}">
      <dgm:prSet/>
      <dgm:spPr/>
      <dgm:t>
        <a:bodyPr/>
        <a:lstStyle/>
        <a:p>
          <a:endParaRPr lang="en-GB"/>
        </a:p>
      </dgm:t>
    </dgm:pt>
    <dgm:pt modelId="{030444BF-3BA4-4B7D-B0E1-DC3E883A6201}" type="sibTrans" cxnId="{795A0E6B-C199-46D3-A7A7-78D103E0C9E4}">
      <dgm:prSet/>
      <dgm:spPr/>
      <dgm:t>
        <a:bodyPr/>
        <a:lstStyle/>
        <a:p>
          <a:endParaRPr lang="en-GB"/>
        </a:p>
      </dgm:t>
    </dgm:pt>
    <dgm:pt modelId="{2EF592F0-EFFC-42CA-85A8-8D89AB037BC6}">
      <dgm:prSet custT="1"/>
      <dgm:spPr/>
      <dgm:t>
        <a:bodyPr/>
        <a:lstStyle/>
        <a:p>
          <a:r>
            <a:rPr lang="en-GB" sz="1800" dirty="0"/>
            <a:t>Targeted to ppl who exp. Greater risk of S and D and inequalities</a:t>
          </a:r>
        </a:p>
      </dgm:t>
    </dgm:pt>
    <dgm:pt modelId="{C595C6F2-A3E0-4A5E-B1D6-D72692093544}" type="parTrans" cxnId="{92D889DF-85A8-4B3C-B60C-C05F81CC4624}">
      <dgm:prSet/>
      <dgm:spPr/>
      <dgm:t>
        <a:bodyPr/>
        <a:lstStyle/>
        <a:p>
          <a:endParaRPr lang="en-GB"/>
        </a:p>
      </dgm:t>
    </dgm:pt>
    <dgm:pt modelId="{B00193ED-3EE9-43DF-B401-E0625EC81AF5}" type="sibTrans" cxnId="{92D889DF-85A8-4B3C-B60C-C05F81CC4624}">
      <dgm:prSet/>
      <dgm:spPr/>
      <dgm:t>
        <a:bodyPr/>
        <a:lstStyle/>
        <a:p>
          <a:endParaRPr lang="en-GB"/>
        </a:p>
      </dgm:t>
    </dgm:pt>
    <dgm:pt modelId="{B6743779-12BC-4FE2-890E-5FB12116343B}">
      <dgm:prSet custT="1"/>
      <dgm:spPr/>
      <dgm:t>
        <a:bodyPr/>
        <a:lstStyle/>
        <a:p>
          <a:r>
            <a:rPr lang="en-GB" sz="1800" dirty="0"/>
            <a:t>Trauma informed LE contribution and leadership </a:t>
          </a:r>
        </a:p>
      </dgm:t>
    </dgm:pt>
    <dgm:pt modelId="{184D429E-17BF-4FE8-ADA3-E6B76BFED6F9}" type="parTrans" cxnId="{33AC306F-8767-4608-8109-0D954E0D965E}">
      <dgm:prSet/>
      <dgm:spPr/>
      <dgm:t>
        <a:bodyPr/>
        <a:lstStyle/>
        <a:p>
          <a:endParaRPr lang="en-GB"/>
        </a:p>
      </dgm:t>
    </dgm:pt>
    <dgm:pt modelId="{FBD292F2-81EF-43CA-AE08-BA60D7B6ECE5}" type="sibTrans" cxnId="{33AC306F-8767-4608-8109-0D954E0D965E}">
      <dgm:prSet/>
      <dgm:spPr/>
      <dgm:t>
        <a:bodyPr/>
        <a:lstStyle/>
        <a:p>
          <a:endParaRPr lang="en-GB"/>
        </a:p>
      </dgm:t>
    </dgm:pt>
    <dgm:pt modelId="{99A13223-E48A-4707-887B-FA1CC6ABC013}">
      <dgm:prSet custT="1"/>
      <dgm:spPr/>
      <dgm:t>
        <a:bodyPr/>
        <a:lstStyle/>
        <a:p>
          <a:r>
            <a:rPr lang="en-GB" sz="1800" dirty="0"/>
            <a:t>Community Dev</a:t>
          </a:r>
        </a:p>
      </dgm:t>
    </dgm:pt>
    <dgm:pt modelId="{1B6F3727-DB7C-4986-8941-CF9004C2E5A2}" type="parTrans" cxnId="{CBFA8234-3609-494A-A591-1428B94782F0}">
      <dgm:prSet/>
      <dgm:spPr/>
      <dgm:t>
        <a:bodyPr/>
        <a:lstStyle/>
        <a:p>
          <a:endParaRPr lang="en-GB"/>
        </a:p>
      </dgm:t>
    </dgm:pt>
    <dgm:pt modelId="{FECB4349-3E91-4184-AED8-BE31F84442F1}" type="sibTrans" cxnId="{CBFA8234-3609-494A-A591-1428B94782F0}">
      <dgm:prSet/>
      <dgm:spPr/>
      <dgm:t>
        <a:bodyPr/>
        <a:lstStyle/>
        <a:p>
          <a:endParaRPr lang="en-GB"/>
        </a:p>
      </dgm:t>
    </dgm:pt>
    <dgm:pt modelId="{BD774024-2E72-4DDB-8B08-5DD63D11829C}">
      <dgm:prSet custT="1"/>
      <dgm:spPr/>
      <dgm:t>
        <a:bodyPr/>
        <a:lstStyle/>
        <a:p>
          <a:r>
            <a:rPr lang="en-GB" sz="1800" dirty="0"/>
            <a:t>Media / Social</a:t>
          </a:r>
        </a:p>
      </dgm:t>
    </dgm:pt>
    <dgm:pt modelId="{BD4E7E84-63FE-4EA6-8C7B-4F9099CE0EC4}" type="parTrans" cxnId="{59C4F454-5927-47D4-9A48-FF81618D9537}">
      <dgm:prSet/>
      <dgm:spPr/>
      <dgm:t>
        <a:bodyPr/>
        <a:lstStyle/>
        <a:p>
          <a:endParaRPr lang="en-GB"/>
        </a:p>
      </dgm:t>
    </dgm:pt>
    <dgm:pt modelId="{E7E20EDA-C3AC-4BF6-93E9-11D4AE7989A1}" type="sibTrans" cxnId="{59C4F454-5927-47D4-9A48-FF81618D9537}">
      <dgm:prSet/>
      <dgm:spPr/>
      <dgm:t>
        <a:bodyPr/>
        <a:lstStyle/>
        <a:p>
          <a:endParaRPr lang="en-GB"/>
        </a:p>
      </dgm:t>
    </dgm:pt>
    <dgm:pt modelId="{35FB6432-80D9-4048-AFE1-6AD165FB4FD0}">
      <dgm:prSet custT="1"/>
      <dgm:spPr/>
      <dgm:t>
        <a:bodyPr/>
        <a:lstStyle/>
        <a:p>
          <a:r>
            <a:rPr lang="en-GB" sz="1800" dirty="0"/>
            <a:t>Targeted Campaigns </a:t>
          </a:r>
        </a:p>
      </dgm:t>
    </dgm:pt>
    <dgm:pt modelId="{BEF62C14-DCAE-4499-B967-785727FE393B}" type="parTrans" cxnId="{D0D8E762-9CEA-4ED0-87C8-778C05853FBA}">
      <dgm:prSet/>
      <dgm:spPr/>
      <dgm:t>
        <a:bodyPr/>
        <a:lstStyle/>
        <a:p>
          <a:endParaRPr lang="en-GB"/>
        </a:p>
      </dgm:t>
    </dgm:pt>
    <dgm:pt modelId="{E781DB1C-2E4E-4C51-B55C-840B54931D0E}" type="sibTrans" cxnId="{D0D8E762-9CEA-4ED0-87C8-778C05853FBA}">
      <dgm:prSet/>
      <dgm:spPr/>
      <dgm:t>
        <a:bodyPr/>
        <a:lstStyle/>
        <a:p>
          <a:endParaRPr lang="en-GB"/>
        </a:p>
      </dgm:t>
    </dgm:pt>
    <dgm:pt modelId="{60B8CF99-F5E7-4626-BE47-218D7EA8A72F}">
      <dgm:prSet custT="1"/>
      <dgm:spPr/>
      <dgm:t>
        <a:bodyPr/>
        <a:lstStyle/>
        <a:p>
          <a:r>
            <a:rPr lang="en-GB" sz="1800" dirty="0"/>
            <a:t>Social movement </a:t>
          </a:r>
        </a:p>
      </dgm:t>
    </dgm:pt>
    <dgm:pt modelId="{1636FC10-2D0B-4D43-A637-B21D4BC5A2C4}" type="parTrans" cxnId="{E9B2F41E-1307-4CA3-BC0F-5B6427F86888}">
      <dgm:prSet/>
      <dgm:spPr/>
      <dgm:t>
        <a:bodyPr/>
        <a:lstStyle/>
        <a:p>
          <a:endParaRPr lang="en-GB"/>
        </a:p>
      </dgm:t>
    </dgm:pt>
    <dgm:pt modelId="{6603D9D8-B8BC-4A1F-B8F3-EBFBEAD1E354}" type="sibTrans" cxnId="{E9B2F41E-1307-4CA3-BC0F-5B6427F86888}">
      <dgm:prSet/>
      <dgm:spPr/>
      <dgm:t>
        <a:bodyPr/>
        <a:lstStyle/>
        <a:p>
          <a:endParaRPr lang="en-GB"/>
        </a:p>
      </dgm:t>
    </dgm:pt>
    <dgm:pt modelId="{C935DD78-3910-46D0-AE0C-F0F04D36D632}">
      <dgm:prSet custT="1"/>
      <dgm:spPr/>
      <dgm:t>
        <a:bodyPr/>
        <a:lstStyle/>
        <a:p>
          <a:r>
            <a:rPr lang="en-GB" sz="1800" dirty="0"/>
            <a:t>Behaviour change </a:t>
          </a:r>
        </a:p>
      </dgm:t>
    </dgm:pt>
    <dgm:pt modelId="{F1417DE2-ACB3-4224-8C7C-AF3E2F08417A}" type="parTrans" cxnId="{36350A7A-0E58-48AA-A24F-7DF3865724ED}">
      <dgm:prSet/>
      <dgm:spPr/>
      <dgm:t>
        <a:bodyPr/>
        <a:lstStyle/>
        <a:p>
          <a:endParaRPr lang="en-GB"/>
        </a:p>
      </dgm:t>
    </dgm:pt>
    <dgm:pt modelId="{FF666ED9-37EC-4F76-A79B-593231D36997}" type="sibTrans" cxnId="{36350A7A-0E58-48AA-A24F-7DF3865724ED}">
      <dgm:prSet/>
      <dgm:spPr/>
      <dgm:t>
        <a:bodyPr/>
        <a:lstStyle/>
        <a:p>
          <a:endParaRPr lang="en-GB"/>
        </a:p>
      </dgm:t>
    </dgm:pt>
    <dgm:pt modelId="{357BD13D-1D06-4DC2-8B8B-AD171FA45309}">
      <dgm:prSet custT="1"/>
      <dgm:spPr/>
      <dgm:t>
        <a:bodyPr/>
        <a:lstStyle/>
        <a:p>
          <a:r>
            <a:rPr lang="en-GB" sz="1800" dirty="0"/>
            <a:t>Settings based programmes in influence system wide change </a:t>
          </a:r>
        </a:p>
      </dgm:t>
    </dgm:pt>
    <dgm:pt modelId="{A7F82493-34FE-4C45-9B2D-F80928693F63}" type="parTrans" cxnId="{745CC85E-DBF6-436C-9D53-FE1B30E6D42F}">
      <dgm:prSet/>
      <dgm:spPr/>
      <dgm:t>
        <a:bodyPr/>
        <a:lstStyle/>
        <a:p>
          <a:endParaRPr lang="en-GB"/>
        </a:p>
      </dgm:t>
    </dgm:pt>
    <dgm:pt modelId="{C46DC3D7-2006-4AE9-9CB9-FD9AF4652227}" type="sibTrans" cxnId="{745CC85E-DBF6-436C-9D53-FE1B30E6D42F}">
      <dgm:prSet/>
      <dgm:spPr/>
      <dgm:t>
        <a:bodyPr/>
        <a:lstStyle/>
        <a:p>
          <a:endParaRPr lang="en-GB"/>
        </a:p>
      </dgm:t>
    </dgm:pt>
    <dgm:pt modelId="{716157C0-311C-42A2-AA48-056576518D74}">
      <dgm:prSet custT="1"/>
      <dgm:spPr/>
      <dgm:t>
        <a:bodyPr/>
        <a:lstStyle/>
        <a:p>
          <a:r>
            <a:rPr lang="en-GB" sz="1800" dirty="0"/>
            <a:t>Lived experience social contact </a:t>
          </a:r>
        </a:p>
      </dgm:t>
    </dgm:pt>
    <dgm:pt modelId="{E00D0E7C-B686-4834-9381-356C26DF632A}" type="parTrans" cxnId="{58937D33-8248-419A-8AAE-9510F1F5757F}">
      <dgm:prSet/>
      <dgm:spPr/>
      <dgm:t>
        <a:bodyPr/>
        <a:lstStyle/>
        <a:p>
          <a:endParaRPr lang="en-GB"/>
        </a:p>
      </dgm:t>
    </dgm:pt>
    <dgm:pt modelId="{57C9A966-C892-4D95-A9DB-FB264B063E21}" type="sibTrans" cxnId="{58937D33-8248-419A-8AAE-9510F1F5757F}">
      <dgm:prSet/>
      <dgm:spPr/>
      <dgm:t>
        <a:bodyPr/>
        <a:lstStyle/>
        <a:p>
          <a:endParaRPr lang="en-GB"/>
        </a:p>
      </dgm:t>
    </dgm:pt>
    <dgm:pt modelId="{17344019-DB3E-4145-884E-CF8E6592DD56}">
      <dgm:prSet custT="1"/>
      <dgm:spPr/>
      <dgm:t>
        <a:bodyPr/>
        <a:lstStyle/>
        <a:p>
          <a:r>
            <a:rPr lang="en-GB" sz="1800" dirty="0"/>
            <a:t>Social Marketing </a:t>
          </a:r>
        </a:p>
      </dgm:t>
    </dgm:pt>
    <dgm:pt modelId="{8D671DBA-3BE8-43D9-AAFB-5099623034A9}" type="parTrans" cxnId="{9600DB50-6463-4E09-84C5-6AF1A860AFBA}">
      <dgm:prSet/>
      <dgm:spPr/>
      <dgm:t>
        <a:bodyPr/>
        <a:lstStyle/>
        <a:p>
          <a:endParaRPr lang="en-GB"/>
        </a:p>
      </dgm:t>
    </dgm:pt>
    <dgm:pt modelId="{A71D87DD-E099-4D66-A63D-AB32EC29AE34}" type="sibTrans" cxnId="{9600DB50-6463-4E09-84C5-6AF1A860AFBA}">
      <dgm:prSet/>
      <dgm:spPr/>
      <dgm:t>
        <a:bodyPr/>
        <a:lstStyle/>
        <a:p>
          <a:endParaRPr lang="en-GB"/>
        </a:p>
      </dgm:t>
    </dgm:pt>
    <dgm:pt modelId="{2251CA51-CFA3-49AB-8C56-949E208A93B1}">
      <dgm:prSet custT="1"/>
      <dgm:spPr/>
      <dgm:t>
        <a:bodyPr/>
        <a:lstStyle/>
        <a:p>
          <a:r>
            <a:rPr lang="en-GB" sz="1800" dirty="0"/>
            <a:t>Media targeted </a:t>
          </a:r>
        </a:p>
      </dgm:t>
    </dgm:pt>
    <dgm:pt modelId="{EA1918F8-5B29-4186-B210-64F4FD7EBC04}" type="parTrans" cxnId="{E215C51A-06C8-41D0-A158-E5A1EBFDB0D6}">
      <dgm:prSet/>
      <dgm:spPr/>
      <dgm:t>
        <a:bodyPr/>
        <a:lstStyle/>
        <a:p>
          <a:endParaRPr lang="en-GB"/>
        </a:p>
      </dgm:t>
    </dgm:pt>
    <dgm:pt modelId="{24A71F5A-E96C-4E5A-93B2-C1605824D747}" type="sibTrans" cxnId="{E215C51A-06C8-41D0-A158-E5A1EBFDB0D6}">
      <dgm:prSet/>
      <dgm:spPr/>
      <dgm:t>
        <a:bodyPr/>
        <a:lstStyle/>
        <a:p>
          <a:endParaRPr lang="en-GB"/>
        </a:p>
      </dgm:t>
    </dgm:pt>
    <dgm:pt modelId="{AF30ABBE-6A98-433E-8B9A-D46E324F96F7}">
      <dgm:prSet custT="1"/>
      <dgm:spPr/>
      <dgm:t>
        <a:bodyPr/>
        <a:lstStyle/>
        <a:p>
          <a:r>
            <a:rPr lang="en-GB" sz="1800" dirty="0"/>
            <a:t>Campaigning </a:t>
          </a:r>
        </a:p>
      </dgm:t>
    </dgm:pt>
    <dgm:pt modelId="{0CB3A3FD-8C03-4A44-A5AE-19E7072ADD29}" type="parTrans" cxnId="{E607B0BB-7A07-48DA-978C-41E24CBB0A1C}">
      <dgm:prSet/>
      <dgm:spPr/>
      <dgm:t>
        <a:bodyPr/>
        <a:lstStyle/>
        <a:p>
          <a:endParaRPr lang="en-GB"/>
        </a:p>
      </dgm:t>
    </dgm:pt>
    <dgm:pt modelId="{F2C89D7C-F0BA-42B7-9B8F-676C1F3A34C9}" type="sibTrans" cxnId="{E607B0BB-7A07-48DA-978C-41E24CBB0A1C}">
      <dgm:prSet/>
      <dgm:spPr/>
      <dgm:t>
        <a:bodyPr/>
        <a:lstStyle/>
        <a:p>
          <a:endParaRPr lang="en-GB"/>
        </a:p>
      </dgm:t>
    </dgm:pt>
    <dgm:pt modelId="{D60DEFC9-4D5C-493F-AF26-0923DDBE8689}">
      <dgm:prSet custT="1"/>
      <dgm:spPr/>
      <dgm:t>
        <a:bodyPr/>
        <a:lstStyle/>
        <a:p>
          <a:r>
            <a:rPr lang="en-GB" sz="1800" dirty="0"/>
            <a:t>Social movement </a:t>
          </a:r>
        </a:p>
      </dgm:t>
    </dgm:pt>
    <dgm:pt modelId="{37100958-727C-4F2C-9C38-A4CCE04B5716}" type="parTrans" cxnId="{8F250684-074D-4ECD-88AC-D4445A385F5B}">
      <dgm:prSet/>
      <dgm:spPr/>
      <dgm:t>
        <a:bodyPr/>
        <a:lstStyle/>
        <a:p>
          <a:endParaRPr lang="en-GB"/>
        </a:p>
      </dgm:t>
    </dgm:pt>
    <dgm:pt modelId="{9F2C46FC-5B91-4898-9A53-A402A9BD1E83}" type="sibTrans" cxnId="{8F250684-074D-4ECD-88AC-D4445A385F5B}">
      <dgm:prSet/>
      <dgm:spPr/>
      <dgm:t>
        <a:bodyPr/>
        <a:lstStyle/>
        <a:p>
          <a:endParaRPr lang="en-GB"/>
        </a:p>
      </dgm:t>
    </dgm:pt>
    <dgm:pt modelId="{51173113-4504-4F04-BD28-571321FE64E1}">
      <dgm:prSet/>
      <dgm:spPr/>
      <dgm:t>
        <a:bodyPr/>
        <a:lstStyle/>
        <a:p>
          <a:endParaRPr lang="en-GB" sz="500" dirty="0"/>
        </a:p>
      </dgm:t>
    </dgm:pt>
    <dgm:pt modelId="{60CFE841-8DB0-4914-8B0D-FC7E05B4E810}" type="parTrans" cxnId="{C560A2E1-5FC3-4156-AF6B-702C784F9F1C}">
      <dgm:prSet/>
      <dgm:spPr/>
      <dgm:t>
        <a:bodyPr/>
        <a:lstStyle/>
        <a:p>
          <a:endParaRPr lang="en-GB"/>
        </a:p>
      </dgm:t>
    </dgm:pt>
    <dgm:pt modelId="{A90728F4-6C4B-419F-A289-F628C89E04E6}" type="sibTrans" cxnId="{C560A2E1-5FC3-4156-AF6B-702C784F9F1C}">
      <dgm:prSet/>
      <dgm:spPr/>
      <dgm:t>
        <a:bodyPr/>
        <a:lstStyle/>
        <a:p>
          <a:endParaRPr lang="en-GB"/>
        </a:p>
      </dgm:t>
    </dgm:pt>
    <dgm:pt modelId="{A1EBC783-A8BE-4388-BC4B-E4CAFB04D7DE}">
      <dgm:prSet custT="1"/>
      <dgm:spPr/>
      <dgm:t>
        <a:bodyPr/>
        <a:lstStyle/>
        <a:p>
          <a:r>
            <a:rPr lang="en-GB" sz="1800" dirty="0"/>
            <a:t>Understanding </a:t>
          </a:r>
        </a:p>
      </dgm:t>
    </dgm:pt>
    <dgm:pt modelId="{07F89A18-C267-44B6-8760-8FF1ED96FF0E}" type="parTrans" cxnId="{E5A3294B-3539-415E-8EB5-5E8123F54034}">
      <dgm:prSet/>
      <dgm:spPr/>
      <dgm:t>
        <a:bodyPr/>
        <a:lstStyle/>
        <a:p>
          <a:endParaRPr lang="en-GB"/>
        </a:p>
      </dgm:t>
    </dgm:pt>
    <dgm:pt modelId="{D695FE29-12A4-423F-A84B-D2931450614B}" type="sibTrans" cxnId="{E5A3294B-3539-415E-8EB5-5E8123F54034}">
      <dgm:prSet/>
      <dgm:spPr/>
      <dgm:t>
        <a:bodyPr/>
        <a:lstStyle/>
        <a:p>
          <a:endParaRPr lang="en-GB"/>
        </a:p>
      </dgm:t>
    </dgm:pt>
    <dgm:pt modelId="{5D58A44B-8F72-4E6D-AD0B-AB484E7AD013}">
      <dgm:prSet custT="1"/>
      <dgm:spPr/>
      <dgm:t>
        <a:bodyPr/>
        <a:lstStyle/>
        <a:p>
          <a:r>
            <a:rPr lang="en-GB" sz="1800" dirty="0"/>
            <a:t>Behaviour change </a:t>
          </a:r>
        </a:p>
      </dgm:t>
    </dgm:pt>
    <dgm:pt modelId="{7D2C7CBF-41A0-47C5-9E4C-E67C0893BFE7}" type="parTrans" cxnId="{87E04697-5D7E-4439-B7E3-A0B6D5621998}">
      <dgm:prSet/>
      <dgm:spPr/>
      <dgm:t>
        <a:bodyPr/>
        <a:lstStyle/>
        <a:p>
          <a:endParaRPr lang="en-GB"/>
        </a:p>
      </dgm:t>
    </dgm:pt>
    <dgm:pt modelId="{7B7D5411-6134-408C-A072-9CD679D72E78}" type="sibTrans" cxnId="{87E04697-5D7E-4439-B7E3-A0B6D5621998}">
      <dgm:prSet/>
      <dgm:spPr/>
      <dgm:t>
        <a:bodyPr/>
        <a:lstStyle/>
        <a:p>
          <a:endParaRPr lang="en-GB"/>
        </a:p>
      </dgm:t>
    </dgm:pt>
    <dgm:pt modelId="{13BCC004-9411-44B1-B7A4-14E26DEA5C8A}">
      <dgm:prSet custT="1"/>
      <dgm:spPr/>
      <dgm:t>
        <a:bodyPr/>
        <a:lstStyle/>
        <a:p>
          <a:r>
            <a:rPr lang="en-GB" sz="1800" dirty="0"/>
            <a:t>Settings based change programmes </a:t>
          </a:r>
        </a:p>
      </dgm:t>
    </dgm:pt>
    <dgm:pt modelId="{F7C9571D-E147-4BF7-9045-6AA581D60EB8}" type="parTrans" cxnId="{7BCF2B9C-D8D7-4CF8-880A-7672735A8A9E}">
      <dgm:prSet/>
      <dgm:spPr/>
      <dgm:t>
        <a:bodyPr/>
        <a:lstStyle/>
        <a:p>
          <a:endParaRPr lang="en-GB"/>
        </a:p>
      </dgm:t>
    </dgm:pt>
    <dgm:pt modelId="{3AC3B79A-DB66-4943-8E44-A5BCC1740F91}" type="sibTrans" cxnId="{7BCF2B9C-D8D7-4CF8-880A-7672735A8A9E}">
      <dgm:prSet/>
      <dgm:spPr/>
      <dgm:t>
        <a:bodyPr/>
        <a:lstStyle/>
        <a:p>
          <a:endParaRPr lang="en-GB"/>
        </a:p>
      </dgm:t>
    </dgm:pt>
    <dgm:pt modelId="{B87B9665-FFF2-426F-AFA6-78BC8C03A0DA}">
      <dgm:prSet custT="1"/>
      <dgm:spPr/>
      <dgm:t>
        <a:bodyPr/>
        <a:lstStyle/>
        <a:p>
          <a:r>
            <a:rPr lang="en-GB" sz="1800" dirty="0"/>
            <a:t>Social Marketing </a:t>
          </a:r>
        </a:p>
      </dgm:t>
    </dgm:pt>
    <dgm:pt modelId="{FBF38D58-DA59-4043-A55D-A282171A377C}" type="parTrans" cxnId="{19E7FDA8-F5C4-434A-928C-28D3FB762067}">
      <dgm:prSet/>
      <dgm:spPr/>
      <dgm:t>
        <a:bodyPr/>
        <a:lstStyle/>
        <a:p>
          <a:endParaRPr lang="en-GB"/>
        </a:p>
      </dgm:t>
    </dgm:pt>
    <dgm:pt modelId="{C5D7D096-05B2-48A9-8FF8-656F2B3CEF37}" type="sibTrans" cxnId="{19E7FDA8-F5C4-434A-928C-28D3FB762067}">
      <dgm:prSet/>
      <dgm:spPr/>
      <dgm:t>
        <a:bodyPr/>
        <a:lstStyle/>
        <a:p>
          <a:endParaRPr lang="en-GB"/>
        </a:p>
      </dgm:t>
    </dgm:pt>
    <dgm:pt modelId="{0A7DD542-42D8-4F87-A82F-444EC623C095}">
      <dgm:prSet custT="1"/>
      <dgm:spPr/>
      <dgm:t>
        <a:bodyPr/>
        <a:lstStyle/>
        <a:p>
          <a:r>
            <a:rPr lang="en-GB" sz="1800" dirty="0"/>
            <a:t>Comms and media </a:t>
          </a:r>
        </a:p>
      </dgm:t>
    </dgm:pt>
    <dgm:pt modelId="{246D9C93-0A90-47FA-B314-2BDF1C227E26}" type="parTrans" cxnId="{4434FDB7-3A14-4C9C-9DB9-D505A5139B8E}">
      <dgm:prSet/>
      <dgm:spPr/>
      <dgm:t>
        <a:bodyPr/>
        <a:lstStyle/>
        <a:p>
          <a:endParaRPr lang="en-GB"/>
        </a:p>
      </dgm:t>
    </dgm:pt>
    <dgm:pt modelId="{354AC4B4-A5E0-4B17-A454-098B425DD93F}" type="sibTrans" cxnId="{4434FDB7-3A14-4C9C-9DB9-D505A5139B8E}">
      <dgm:prSet/>
      <dgm:spPr/>
      <dgm:t>
        <a:bodyPr/>
        <a:lstStyle/>
        <a:p>
          <a:endParaRPr lang="en-GB"/>
        </a:p>
      </dgm:t>
    </dgm:pt>
    <dgm:pt modelId="{DB512E93-3465-434C-93D0-16D3CB15A042}">
      <dgm:prSet custT="1"/>
      <dgm:spPr/>
      <dgm:t>
        <a:bodyPr/>
        <a:lstStyle/>
        <a:p>
          <a:r>
            <a:rPr lang="en-GB" sz="1800" dirty="0"/>
            <a:t>LE volunteers </a:t>
          </a:r>
        </a:p>
      </dgm:t>
    </dgm:pt>
    <dgm:pt modelId="{40BCA79E-3E60-41F1-B828-17BC3E3F891C}" type="parTrans" cxnId="{4DD377A2-3428-4BB7-904B-0CFC557E3DF7}">
      <dgm:prSet/>
      <dgm:spPr/>
      <dgm:t>
        <a:bodyPr/>
        <a:lstStyle/>
        <a:p>
          <a:endParaRPr lang="en-GB"/>
        </a:p>
      </dgm:t>
    </dgm:pt>
    <dgm:pt modelId="{373E2ACE-681A-4A41-83CE-90026BBF2515}" type="sibTrans" cxnId="{4DD377A2-3428-4BB7-904B-0CFC557E3DF7}">
      <dgm:prSet/>
      <dgm:spPr/>
      <dgm:t>
        <a:bodyPr/>
        <a:lstStyle/>
        <a:p>
          <a:endParaRPr lang="en-GB"/>
        </a:p>
      </dgm:t>
    </dgm:pt>
    <dgm:pt modelId="{119E5FA1-DA72-45D2-A0A9-CFE92D3914F2}">
      <dgm:prSet/>
      <dgm:spPr/>
      <dgm:t>
        <a:bodyPr/>
        <a:lstStyle/>
        <a:p>
          <a:endParaRPr lang="en-GB" sz="500" dirty="0"/>
        </a:p>
      </dgm:t>
    </dgm:pt>
    <dgm:pt modelId="{43F011E9-0920-48B3-A826-FD5889328C94}" type="parTrans" cxnId="{D3F21400-6F57-4926-BE10-11E9CAD8B77E}">
      <dgm:prSet/>
      <dgm:spPr/>
      <dgm:t>
        <a:bodyPr/>
        <a:lstStyle/>
        <a:p>
          <a:endParaRPr lang="en-GB"/>
        </a:p>
      </dgm:t>
    </dgm:pt>
    <dgm:pt modelId="{E6B242BD-20F9-4293-A9FD-C445DAADE58B}" type="sibTrans" cxnId="{D3F21400-6F57-4926-BE10-11E9CAD8B77E}">
      <dgm:prSet/>
      <dgm:spPr/>
      <dgm:t>
        <a:bodyPr/>
        <a:lstStyle/>
        <a:p>
          <a:endParaRPr lang="en-GB"/>
        </a:p>
      </dgm:t>
    </dgm:pt>
    <dgm:pt modelId="{AD2DB63B-BBFE-4265-9A37-19E5DB5E6B57}">
      <dgm:prSet custT="1"/>
      <dgm:spPr/>
      <dgm:t>
        <a:bodyPr/>
        <a:lstStyle/>
        <a:p>
          <a:r>
            <a:rPr lang="en-GB" sz="1800" dirty="0"/>
            <a:t>Awareness </a:t>
          </a:r>
        </a:p>
      </dgm:t>
    </dgm:pt>
    <dgm:pt modelId="{65330278-E7E5-4586-8978-5F4B62B131A3}" type="parTrans" cxnId="{9FA98F45-E1A1-4C17-97CB-9150E80E7CB5}">
      <dgm:prSet/>
      <dgm:spPr/>
      <dgm:t>
        <a:bodyPr/>
        <a:lstStyle/>
        <a:p>
          <a:endParaRPr lang="en-GB"/>
        </a:p>
      </dgm:t>
    </dgm:pt>
    <dgm:pt modelId="{45B0045A-3CD4-4BD6-AE64-6686C96AD694}" type="sibTrans" cxnId="{9FA98F45-E1A1-4C17-97CB-9150E80E7CB5}">
      <dgm:prSet/>
      <dgm:spPr/>
      <dgm:t>
        <a:bodyPr/>
        <a:lstStyle/>
        <a:p>
          <a:endParaRPr lang="en-GB"/>
        </a:p>
      </dgm:t>
    </dgm:pt>
    <dgm:pt modelId="{0B22A264-0A00-45E1-835C-BD2E5E68A41F}">
      <dgm:prSet custT="1"/>
      <dgm:spPr/>
      <dgm:t>
        <a:bodyPr/>
        <a:lstStyle/>
        <a:p>
          <a:r>
            <a:rPr lang="en-GB" sz="1800" dirty="0"/>
            <a:t>Understanding </a:t>
          </a:r>
        </a:p>
      </dgm:t>
    </dgm:pt>
    <dgm:pt modelId="{C9826543-4B60-4E0E-8323-BD4208E864FF}" type="parTrans" cxnId="{97C91373-721F-4A70-B9AB-AF7AAD8C5892}">
      <dgm:prSet/>
      <dgm:spPr/>
      <dgm:t>
        <a:bodyPr/>
        <a:lstStyle/>
        <a:p>
          <a:endParaRPr lang="en-GB"/>
        </a:p>
      </dgm:t>
    </dgm:pt>
    <dgm:pt modelId="{A2CD91B8-1580-4541-9006-D5273C0ADF8A}" type="sibTrans" cxnId="{97C91373-721F-4A70-B9AB-AF7AAD8C5892}">
      <dgm:prSet/>
      <dgm:spPr/>
      <dgm:t>
        <a:bodyPr/>
        <a:lstStyle/>
        <a:p>
          <a:endParaRPr lang="en-GB"/>
        </a:p>
      </dgm:t>
    </dgm:pt>
    <dgm:pt modelId="{81B663D6-5494-4038-B8E1-53A6530630D3}">
      <dgm:prSet custT="1"/>
      <dgm:spPr/>
      <dgm:t>
        <a:bodyPr/>
        <a:lstStyle/>
        <a:p>
          <a:r>
            <a:rPr lang="en-GB" sz="1800" dirty="0"/>
            <a:t>Social Marketing </a:t>
          </a:r>
        </a:p>
      </dgm:t>
    </dgm:pt>
    <dgm:pt modelId="{CE7910D2-E11E-43B3-8FFF-B14155441A70}" type="parTrans" cxnId="{8C8D654D-1B41-42B7-8CBE-78A65B4CBB17}">
      <dgm:prSet/>
      <dgm:spPr/>
      <dgm:t>
        <a:bodyPr/>
        <a:lstStyle/>
        <a:p>
          <a:endParaRPr lang="en-GB"/>
        </a:p>
      </dgm:t>
    </dgm:pt>
    <dgm:pt modelId="{8FD10E05-0B17-4187-A2AA-36FDC61FB5BB}" type="sibTrans" cxnId="{8C8D654D-1B41-42B7-8CBE-78A65B4CBB17}">
      <dgm:prSet/>
      <dgm:spPr/>
      <dgm:t>
        <a:bodyPr/>
        <a:lstStyle/>
        <a:p>
          <a:endParaRPr lang="en-GB"/>
        </a:p>
      </dgm:t>
    </dgm:pt>
    <dgm:pt modelId="{846ACAF0-7D6A-4B1E-893F-D0520A377E97}">
      <dgm:prSet custT="1"/>
      <dgm:spPr/>
      <dgm:t>
        <a:bodyPr/>
        <a:lstStyle/>
        <a:p>
          <a:r>
            <a:rPr lang="en-GB" sz="1800" dirty="0"/>
            <a:t>Campaigning </a:t>
          </a:r>
        </a:p>
      </dgm:t>
    </dgm:pt>
    <dgm:pt modelId="{61F26965-622D-449D-A5D7-8E812DC7EF11}" type="parTrans" cxnId="{AC7698AB-2B43-45FE-AF87-0B80A3628724}">
      <dgm:prSet/>
      <dgm:spPr/>
      <dgm:t>
        <a:bodyPr/>
        <a:lstStyle/>
        <a:p>
          <a:endParaRPr lang="en-GB"/>
        </a:p>
      </dgm:t>
    </dgm:pt>
    <dgm:pt modelId="{AF40088A-87F3-45D9-81C0-D61A778E38BB}" type="sibTrans" cxnId="{AC7698AB-2B43-45FE-AF87-0B80A3628724}">
      <dgm:prSet/>
      <dgm:spPr/>
      <dgm:t>
        <a:bodyPr/>
        <a:lstStyle/>
        <a:p>
          <a:endParaRPr lang="en-GB"/>
        </a:p>
      </dgm:t>
    </dgm:pt>
    <dgm:pt modelId="{8618F537-B86E-40C7-8137-EAC78E6E8E03}">
      <dgm:prSet custT="1"/>
      <dgm:spPr/>
      <dgm:t>
        <a:bodyPr/>
        <a:lstStyle/>
        <a:p>
          <a:r>
            <a:rPr lang="en-GB" sz="1800" dirty="0"/>
            <a:t>Communications </a:t>
          </a:r>
        </a:p>
      </dgm:t>
    </dgm:pt>
    <dgm:pt modelId="{D6A3C679-CA3E-4B4D-A8F6-9E47B6AFA1F4}" type="parTrans" cxnId="{0B54D567-A00F-4AD8-8C4D-FB7437F40B59}">
      <dgm:prSet/>
      <dgm:spPr/>
      <dgm:t>
        <a:bodyPr/>
        <a:lstStyle/>
        <a:p>
          <a:endParaRPr lang="en-GB"/>
        </a:p>
      </dgm:t>
    </dgm:pt>
    <dgm:pt modelId="{65481AF8-94C2-43F8-BA94-E2C643F0BCF1}" type="sibTrans" cxnId="{0B54D567-A00F-4AD8-8C4D-FB7437F40B59}">
      <dgm:prSet/>
      <dgm:spPr/>
      <dgm:t>
        <a:bodyPr/>
        <a:lstStyle/>
        <a:p>
          <a:endParaRPr lang="en-GB"/>
        </a:p>
      </dgm:t>
    </dgm:pt>
    <dgm:pt modelId="{065C25F1-F5FD-48EE-81CF-E601937B29C4}">
      <dgm:prSet custT="1"/>
      <dgm:spPr/>
      <dgm:t>
        <a:bodyPr/>
        <a:lstStyle/>
        <a:p>
          <a:r>
            <a:rPr lang="en-GB" sz="1800" dirty="0"/>
            <a:t>LE voices </a:t>
          </a:r>
        </a:p>
      </dgm:t>
    </dgm:pt>
    <dgm:pt modelId="{2AE3D994-DE3B-49D2-83FA-D0A81AC9DE6E}" type="parTrans" cxnId="{B30F0CB4-2E1A-4585-B4E3-34F97F101E47}">
      <dgm:prSet/>
      <dgm:spPr/>
      <dgm:t>
        <a:bodyPr/>
        <a:lstStyle/>
        <a:p>
          <a:endParaRPr lang="en-GB"/>
        </a:p>
      </dgm:t>
    </dgm:pt>
    <dgm:pt modelId="{E7C7CF95-CEAA-48D1-8E5F-D73148DA5D60}" type="sibTrans" cxnId="{B30F0CB4-2E1A-4585-B4E3-34F97F101E47}">
      <dgm:prSet/>
      <dgm:spPr/>
      <dgm:t>
        <a:bodyPr/>
        <a:lstStyle/>
        <a:p>
          <a:endParaRPr lang="en-GB"/>
        </a:p>
      </dgm:t>
    </dgm:pt>
    <dgm:pt modelId="{11A8A4D4-7498-4FC9-8093-CB763396BBEA}">
      <dgm:prSet custT="1"/>
      <dgm:spPr/>
      <dgm:t>
        <a:bodyPr/>
        <a:lstStyle/>
        <a:p>
          <a:r>
            <a:rPr lang="en-GB" sz="1800" dirty="0"/>
            <a:t>Employer pledges </a:t>
          </a:r>
        </a:p>
      </dgm:t>
    </dgm:pt>
    <dgm:pt modelId="{8B15C599-850C-4D26-A9E2-D52941671DF2}" type="parTrans" cxnId="{1238A935-72A2-4E07-B67A-C88D8975A557}">
      <dgm:prSet/>
      <dgm:spPr/>
      <dgm:t>
        <a:bodyPr/>
        <a:lstStyle/>
        <a:p>
          <a:endParaRPr lang="en-GB"/>
        </a:p>
      </dgm:t>
    </dgm:pt>
    <dgm:pt modelId="{E2DE487F-16D0-4325-B402-81D12D44A163}" type="sibTrans" cxnId="{1238A935-72A2-4E07-B67A-C88D8975A557}">
      <dgm:prSet/>
      <dgm:spPr/>
      <dgm:t>
        <a:bodyPr/>
        <a:lstStyle/>
        <a:p>
          <a:endParaRPr lang="en-GB"/>
        </a:p>
      </dgm:t>
    </dgm:pt>
    <dgm:pt modelId="{C9280C3E-2870-442D-9D3A-251153FBD907}">
      <dgm:prSet custT="1"/>
      <dgm:spPr/>
      <dgm:t>
        <a:bodyPr/>
        <a:lstStyle/>
        <a:p>
          <a:r>
            <a:rPr lang="en-GB" sz="1800" dirty="0"/>
            <a:t>Continuous improvement </a:t>
          </a:r>
        </a:p>
      </dgm:t>
    </dgm:pt>
    <dgm:pt modelId="{FA7EFCA6-9868-4541-8B14-972BAE3943F7}" type="parTrans" cxnId="{31361269-0BF1-4CFB-8022-BF242C2979A8}">
      <dgm:prSet/>
      <dgm:spPr/>
    </dgm:pt>
    <dgm:pt modelId="{76880578-4EEA-4784-A4E2-81B94A6B93FB}" type="sibTrans" cxnId="{31361269-0BF1-4CFB-8022-BF242C2979A8}">
      <dgm:prSet/>
      <dgm:spPr/>
    </dgm:pt>
    <dgm:pt modelId="{545E34A1-8E4F-4676-BDF9-0C7657DBAED6}">
      <dgm:prSet custT="1"/>
      <dgm:spPr/>
      <dgm:t>
        <a:bodyPr/>
        <a:lstStyle/>
        <a:p>
          <a:r>
            <a:rPr lang="en-GB" sz="1800" dirty="0"/>
            <a:t>Arts and creativity </a:t>
          </a:r>
        </a:p>
      </dgm:t>
    </dgm:pt>
    <dgm:pt modelId="{306EAC4E-598F-45C2-A6A8-305CC987CC76}" type="parTrans" cxnId="{19F42280-CA0B-4AE7-8CBA-1F0169380BE7}">
      <dgm:prSet/>
      <dgm:spPr/>
    </dgm:pt>
    <dgm:pt modelId="{F93FFA3D-1470-4AFB-997A-306EEE47F5D8}" type="sibTrans" cxnId="{19F42280-CA0B-4AE7-8CBA-1F0169380BE7}">
      <dgm:prSet/>
      <dgm:spPr/>
    </dgm:pt>
    <dgm:pt modelId="{CBE67B51-425F-4BD8-B6E8-AE36F4AB4913}" type="pres">
      <dgm:prSet presAssocID="{A6BADAC1-2147-4269-B821-A69578B1FB0F}" presName="Name0" presStyleCnt="0">
        <dgm:presLayoutVars>
          <dgm:dir/>
          <dgm:animLvl val="lvl"/>
          <dgm:resizeHandles val="exact"/>
        </dgm:presLayoutVars>
      </dgm:prSet>
      <dgm:spPr/>
    </dgm:pt>
    <dgm:pt modelId="{5FD40F0B-5602-445B-BF0E-5E539E35F1B3}" type="pres">
      <dgm:prSet presAssocID="{906D0DCA-CD18-4DEE-A81C-5710F43FAF47}" presName="composite" presStyleCnt="0"/>
      <dgm:spPr/>
    </dgm:pt>
    <dgm:pt modelId="{8295B80C-F136-4AF1-ACBB-B4E9F41381E5}" type="pres">
      <dgm:prSet presAssocID="{906D0DCA-CD18-4DEE-A81C-5710F43FAF47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C43933F6-5328-4F04-A313-806432CA0F7B}" type="pres">
      <dgm:prSet presAssocID="{906D0DCA-CD18-4DEE-A81C-5710F43FAF47}" presName="desTx" presStyleLbl="alignAccFollowNode1" presStyleIdx="0" presStyleCnt="4" custLinFactNeighborX="-8711" custLinFactNeighborY="0">
        <dgm:presLayoutVars>
          <dgm:bulletEnabled val="1"/>
        </dgm:presLayoutVars>
      </dgm:prSet>
      <dgm:spPr/>
    </dgm:pt>
    <dgm:pt modelId="{6F45EA31-ED04-4982-9868-5025E7B015B4}" type="pres">
      <dgm:prSet presAssocID="{2F26F5E7-C1A3-40A9-A43D-ED4EA612FA1F}" presName="space" presStyleCnt="0"/>
      <dgm:spPr/>
    </dgm:pt>
    <dgm:pt modelId="{8DE8F1B4-AF26-4847-96F6-29A35800249B}" type="pres">
      <dgm:prSet presAssocID="{37542E49-6ECA-44BD-BBA3-BD0A45A56280}" presName="composite" presStyleCnt="0"/>
      <dgm:spPr/>
    </dgm:pt>
    <dgm:pt modelId="{E1AD8A8E-1D62-44F9-994B-F7B23FD838B3}" type="pres">
      <dgm:prSet presAssocID="{37542E49-6ECA-44BD-BBA3-BD0A45A5628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E8105B8B-3030-4580-8028-77ADD62E4A7E}" type="pres">
      <dgm:prSet presAssocID="{37542E49-6ECA-44BD-BBA3-BD0A45A56280}" presName="desTx" presStyleLbl="alignAccFollowNode1" presStyleIdx="1" presStyleCnt="4">
        <dgm:presLayoutVars>
          <dgm:bulletEnabled val="1"/>
        </dgm:presLayoutVars>
      </dgm:prSet>
      <dgm:spPr/>
    </dgm:pt>
    <dgm:pt modelId="{702EEAE1-3C35-47FE-A8A8-375F93BD9919}" type="pres">
      <dgm:prSet presAssocID="{29C7D702-4F80-42B2-9C4D-29507FFA60F3}" presName="space" presStyleCnt="0"/>
      <dgm:spPr/>
    </dgm:pt>
    <dgm:pt modelId="{CC6766AB-D16D-4578-ACDF-DCCCB981898B}" type="pres">
      <dgm:prSet presAssocID="{6ED104E9-CF62-4D46-B40D-403DB130EF73}" presName="composite" presStyleCnt="0"/>
      <dgm:spPr/>
    </dgm:pt>
    <dgm:pt modelId="{E481B635-4EF8-4237-BFB0-C632021BD3C7}" type="pres">
      <dgm:prSet presAssocID="{6ED104E9-CF62-4D46-B40D-403DB130EF73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BF4D9CAF-2302-4F52-BCC2-948A865AE6F8}" type="pres">
      <dgm:prSet presAssocID="{6ED104E9-CF62-4D46-B40D-403DB130EF73}" presName="desTx" presStyleLbl="alignAccFollowNode1" presStyleIdx="2" presStyleCnt="4">
        <dgm:presLayoutVars>
          <dgm:bulletEnabled val="1"/>
        </dgm:presLayoutVars>
      </dgm:prSet>
      <dgm:spPr/>
    </dgm:pt>
    <dgm:pt modelId="{21807E5C-B920-4637-B7FC-714366F435AF}" type="pres">
      <dgm:prSet presAssocID="{D3B6FCB2-3C0B-4EBD-A0E3-7A3424ADD643}" presName="space" presStyleCnt="0"/>
      <dgm:spPr/>
    </dgm:pt>
    <dgm:pt modelId="{4F8A560A-539F-43D9-911F-DBE9F4E2C8BE}" type="pres">
      <dgm:prSet presAssocID="{90E54A1C-A180-4F66-9B37-3328361D05C3}" presName="composite" presStyleCnt="0"/>
      <dgm:spPr/>
    </dgm:pt>
    <dgm:pt modelId="{5D006621-D2DD-4D6C-8B2C-8CC180CD8247}" type="pres">
      <dgm:prSet presAssocID="{90E54A1C-A180-4F66-9B37-3328361D05C3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42389F7A-D5C5-4A78-BF5B-D15604841941}" type="pres">
      <dgm:prSet presAssocID="{90E54A1C-A180-4F66-9B37-3328361D05C3}" presName="desTx" presStyleLbl="alignAccFollowNode1" presStyleIdx="3" presStyleCnt="4" custLinFactNeighborX="1687" custLinFactNeighborY="0">
        <dgm:presLayoutVars>
          <dgm:bulletEnabled val="1"/>
        </dgm:presLayoutVars>
      </dgm:prSet>
      <dgm:spPr/>
    </dgm:pt>
  </dgm:ptLst>
  <dgm:cxnLst>
    <dgm:cxn modelId="{D3F21400-6F57-4926-BE10-11E9CAD8B77E}" srcId="{37542E49-6ECA-44BD-BBA3-BD0A45A56280}" destId="{119E5FA1-DA72-45D2-A0A9-CFE92D3914F2}" srcOrd="7" destOrd="0" parTransId="{43F011E9-0920-48B3-A826-FD5889328C94}" sibTransId="{E6B242BD-20F9-4293-A9FD-C445DAADE58B}"/>
    <dgm:cxn modelId="{B25C3301-9DFF-4CE0-AF84-E4F4059DDA59}" type="presOf" srcId="{2EF592F0-EFFC-42CA-85A8-8D89AB037BC6}" destId="{42389F7A-D5C5-4A78-BF5B-D15604841941}" srcOrd="0" destOrd="3" presId="urn:microsoft.com/office/officeart/2005/8/layout/hList1"/>
    <dgm:cxn modelId="{7974FF01-C7D4-4F58-ACA7-8B2232119EC3}" type="presOf" srcId="{357BD13D-1D06-4DC2-8B8B-AD171FA45309}" destId="{BF4D9CAF-2302-4F52-BCC2-948A865AE6F8}" srcOrd="0" destOrd="2" presId="urn:microsoft.com/office/officeart/2005/8/layout/hList1"/>
    <dgm:cxn modelId="{B2C2680F-5AEA-4B46-A08D-1EA96C307DBA}" type="presOf" srcId="{BD774024-2E72-4DDB-8B08-5DD63D11829C}" destId="{42389F7A-D5C5-4A78-BF5B-D15604841941}" srcOrd="0" destOrd="7" presId="urn:microsoft.com/office/officeart/2005/8/layout/hList1"/>
    <dgm:cxn modelId="{4857BE17-4497-41CC-B034-0A607EF1A219}" type="presOf" srcId="{846ACAF0-7D6A-4B1E-893F-D0520A377E97}" destId="{C43933F6-5328-4F04-A313-806432CA0F7B}" srcOrd="0" destOrd="4" presId="urn:microsoft.com/office/officeart/2005/8/layout/hList1"/>
    <dgm:cxn modelId="{E215C51A-06C8-41D0-A158-E5A1EBFDB0D6}" srcId="{6ED104E9-CF62-4D46-B40D-403DB130EF73}" destId="{2251CA51-CFA3-49AB-8C56-949E208A93B1}" srcOrd="5" destOrd="0" parTransId="{EA1918F8-5B29-4186-B210-64F4FD7EBC04}" sibTransId="{24A71F5A-E96C-4E5A-93B2-C1605824D747}"/>
    <dgm:cxn modelId="{E9B2F41E-1307-4CA3-BC0F-5B6427F86888}" srcId="{90E54A1C-A180-4F66-9B37-3328361D05C3}" destId="{60B8CF99-F5E7-4626-BE47-218D7EA8A72F}" srcOrd="9" destOrd="0" parTransId="{1636FC10-2D0B-4D43-A637-B21D4BC5A2C4}" sibTransId="{6603D9D8-B8BC-4A1F-B8F3-EBFBEAD1E354}"/>
    <dgm:cxn modelId="{FA5F7729-ACEE-4286-940B-4022B0C9813F}" srcId="{6ED104E9-CF62-4D46-B40D-403DB130EF73}" destId="{802FE0F8-0209-456D-BD1C-D95230797B21}" srcOrd="0" destOrd="0" parTransId="{06BD601B-A134-468E-970C-73886E8C4DBD}" sibTransId="{7C96B562-1CB5-429C-9DBF-42AEB973799D}"/>
    <dgm:cxn modelId="{3C71532E-4EBA-4B30-B0F7-ACBC96EEA3CF}" type="presOf" srcId="{906D0DCA-CD18-4DEE-A81C-5710F43FAF47}" destId="{8295B80C-F136-4AF1-ACBB-B4E9F41381E5}" srcOrd="0" destOrd="0" presId="urn:microsoft.com/office/officeart/2005/8/layout/hList1"/>
    <dgm:cxn modelId="{9D54F02F-74EE-4495-95FD-E9C6457BDB65}" type="presOf" srcId="{065C25F1-F5FD-48EE-81CF-E601937B29C4}" destId="{C43933F6-5328-4F04-A313-806432CA0F7B}" srcOrd="0" destOrd="6" presId="urn:microsoft.com/office/officeart/2005/8/layout/hList1"/>
    <dgm:cxn modelId="{58937D33-8248-419A-8AAE-9510F1F5757F}" srcId="{6ED104E9-CF62-4D46-B40D-403DB130EF73}" destId="{716157C0-311C-42A2-AA48-056576518D74}" srcOrd="3" destOrd="0" parTransId="{E00D0E7C-B686-4834-9381-356C26DF632A}" sibTransId="{57C9A966-C892-4D95-A9DB-FB264B063E21}"/>
    <dgm:cxn modelId="{CBFA8234-3609-494A-A591-1428B94782F0}" srcId="{90E54A1C-A180-4F66-9B37-3328361D05C3}" destId="{99A13223-E48A-4707-887B-FA1CC6ABC013}" srcOrd="5" destOrd="0" parTransId="{1B6F3727-DB7C-4986-8941-CF9004C2E5A2}" sibTransId="{FECB4349-3E91-4184-AED8-BE31F84442F1}"/>
    <dgm:cxn modelId="{1238A935-72A2-4E07-B67A-C88D8975A557}" srcId="{906D0DCA-CD18-4DEE-A81C-5710F43FAF47}" destId="{11A8A4D4-7498-4FC9-8093-CB763396BBEA}" srcOrd="7" destOrd="0" parTransId="{8B15C599-850C-4D26-A9E2-D52941671DF2}" sibTransId="{E2DE487F-16D0-4325-B402-81D12D44A163}"/>
    <dgm:cxn modelId="{C27FD15B-D7FA-4C8F-B4A1-BE1C9EA37830}" type="presOf" srcId="{35FB6432-80D9-4048-AFE1-6AD165FB4FD0}" destId="{42389F7A-D5C5-4A78-BF5B-D15604841941}" srcOrd="0" destOrd="8" presId="urn:microsoft.com/office/officeart/2005/8/layout/hList1"/>
    <dgm:cxn modelId="{F8FAF55B-8AF3-48CA-BF2D-73DC3EC620C7}" srcId="{A6BADAC1-2147-4269-B821-A69578B1FB0F}" destId="{6ED104E9-CF62-4D46-B40D-403DB130EF73}" srcOrd="2" destOrd="0" parTransId="{D3888781-35FA-42F4-9E51-E8836A29D2D3}" sibTransId="{D3B6FCB2-3C0B-4EBD-A0E3-7A3424ADD643}"/>
    <dgm:cxn modelId="{745CC85E-DBF6-436C-9D53-FE1B30E6D42F}" srcId="{6ED104E9-CF62-4D46-B40D-403DB130EF73}" destId="{357BD13D-1D06-4DC2-8B8B-AD171FA45309}" srcOrd="2" destOrd="0" parTransId="{A7F82493-34FE-4C45-9B2D-F80928693F63}" sibTransId="{C46DC3D7-2006-4AE9-9CB9-FD9AF4652227}"/>
    <dgm:cxn modelId="{27135C61-39E5-4E23-BCD3-281332E3CA6B}" type="presOf" srcId="{AD2DB63B-BBFE-4265-9A37-19E5DB5E6B57}" destId="{C43933F6-5328-4F04-A313-806432CA0F7B}" srcOrd="0" destOrd="1" presId="urn:microsoft.com/office/officeart/2005/8/layout/hList1"/>
    <dgm:cxn modelId="{D0D8E762-9CEA-4ED0-87C8-778C05853FBA}" srcId="{90E54A1C-A180-4F66-9B37-3328361D05C3}" destId="{35FB6432-80D9-4048-AFE1-6AD165FB4FD0}" srcOrd="8" destOrd="0" parTransId="{BEF62C14-DCAE-4499-B967-785727FE393B}" sibTransId="{E781DB1C-2E4E-4C51-B55C-840B54931D0E}"/>
    <dgm:cxn modelId="{CB1B0664-D0B7-497A-B79D-E88031C55D19}" type="presOf" srcId="{0B22A264-0A00-45E1-835C-BD2E5E68A41F}" destId="{C43933F6-5328-4F04-A313-806432CA0F7B}" srcOrd="0" destOrd="2" presId="urn:microsoft.com/office/officeart/2005/8/layout/hList1"/>
    <dgm:cxn modelId="{1F657545-DEE3-4601-8103-04BF8CA05B11}" type="presOf" srcId="{5173CF72-CEA1-4328-B3A7-D60793702219}" destId="{C43933F6-5328-4F04-A313-806432CA0F7B}" srcOrd="0" destOrd="0" presId="urn:microsoft.com/office/officeart/2005/8/layout/hList1"/>
    <dgm:cxn modelId="{9FA98F45-E1A1-4C17-97CB-9150E80E7CB5}" srcId="{906D0DCA-CD18-4DEE-A81C-5710F43FAF47}" destId="{AD2DB63B-BBFE-4265-9A37-19E5DB5E6B57}" srcOrd="1" destOrd="0" parTransId="{65330278-E7E5-4586-8978-5F4B62B131A3}" sibTransId="{45B0045A-3CD4-4BD6-AE64-6686C96AD694}"/>
    <dgm:cxn modelId="{12E3D145-51DE-4F26-A191-B46183F9ECD5}" type="presOf" srcId="{AF30ABBE-6A98-433E-8B9A-D46E324F96F7}" destId="{BF4D9CAF-2302-4F52-BCC2-948A865AE6F8}" srcOrd="0" destOrd="6" presId="urn:microsoft.com/office/officeart/2005/8/layout/hList1"/>
    <dgm:cxn modelId="{A6634E67-7FDD-4251-B743-D6C8A4841EA9}" type="presOf" srcId="{6ED104E9-CF62-4D46-B40D-403DB130EF73}" destId="{E481B635-4EF8-4237-BFB0-C632021BD3C7}" srcOrd="0" destOrd="0" presId="urn:microsoft.com/office/officeart/2005/8/layout/hList1"/>
    <dgm:cxn modelId="{0B54D567-A00F-4AD8-8C4D-FB7437F40B59}" srcId="{906D0DCA-CD18-4DEE-A81C-5710F43FAF47}" destId="{8618F537-B86E-40C7-8137-EAC78E6E8E03}" srcOrd="5" destOrd="0" parTransId="{D6A3C679-CA3E-4B4D-A8F6-9E47B6AFA1F4}" sibTransId="{65481AF8-94C2-43F8-BA94-E2C643F0BCF1}"/>
    <dgm:cxn modelId="{31361269-0BF1-4CFB-8022-BF242C2979A8}" srcId="{90E54A1C-A180-4F66-9B37-3328361D05C3}" destId="{C9280C3E-2870-442D-9D3A-251153FBD907}" srcOrd="1" destOrd="0" parTransId="{FA7EFCA6-9868-4541-8B14-972BAE3943F7}" sibTransId="{76880578-4EEA-4784-A4E2-81B94A6B93FB}"/>
    <dgm:cxn modelId="{795A0E6B-C199-46D3-A7A7-78D103E0C9E4}" srcId="{90E54A1C-A180-4F66-9B37-3328361D05C3}" destId="{8D220A4A-0E9D-49E8-9FED-3302D68A62FB}" srcOrd="2" destOrd="0" parTransId="{138D2A58-2DBA-429B-B5EC-4A15D3138F35}" sibTransId="{030444BF-3BA4-4B7D-B0E1-DC3E883A6201}"/>
    <dgm:cxn modelId="{E5A3294B-3539-415E-8EB5-5E8123F54034}" srcId="{37542E49-6ECA-44BD-BBA3-BD0A45A56280}" destId="{A1EBC783-A8BE-4388-BC4B-E4CAFB04D7DE}" srcOrd="1" destOrd="0" parTransId="{07F89A18-C267-44B6-8760-8FF1ED96FF0E}" sibTransId="{D695FE29-12A4-423F-A84B-D2931450614B}"/>
    <dgm:cxn modelId="{DCA6E14B-9D4A-402E-B33F-0924DD9A3813}" type="presOf" srcId="{BE8AF166-F09B-4DEE-9BD5-A6253EFC6C66}" destId="{42389F7A-D5C5-4A78-BF5B-D15604841941}" srcOrd="0" destOrd="0" presId="urn:microsoft.com/office/officeart/2005/8/layout/hList1"/>
    <dgm:cxn modelId="{8C8D654D-1B41-42B7-8CBE-78A65B4CBB17}" srcId="{906D0DCA-CD18-4DEE-A81C-5710F43FAF47}" destId="{81B663D6-5494-4038-B8E1-53A6530630D3}" srcOrd="3" destOrd="0" parTransId="{CE7910D2-E11E-43B3-8FFF-B14155441A70}" sibTransId="{8FD10E05-0B17-4187-A2AA-36FDC61FB5BB}"/>
    <dgm:cxn modelId="{33AC306F-8767-4608-8109-0D954E0D965E}" srcId="{90E54A1C-A180-4F66-9B37-3328361D05C3}" destId="{B6743779-12BC-4FE2-890E-5FB12116343B}" srcOrd="4" destOrd="0" parTransId="{184D429E-17BF-4FE8-ADA3-E6B76BFED6F9}" sibTransId="{FBD292F2-81EF-43CA-AE08-BA60D7B6ECE5}"/>
    <dgm:cxn modelId="{9600DB50-6463-4E09-84C5-6AF1A860AFBA}" srcId="{6ED104E9-CF62-4D46-B40D-403DB130EF73}" destId="{17344019-DB3E-4145-884E-CF8E6592DD56}" srcOrd="4" destOrd="0" parTransId="{8D671DBA-3BE8-43D9-AAFB-5099623034A9}" sibTransId="{A71D87DD-E099-4D66-A63D-AB32EC29AE34}"/>
    <dgm:cxn modelId="{5ADFC871-F136-42C3-B19F-71B6DEAD0C24}" type="presOf" srcId="{5D58A44B-8F72-4E6D-AD0B-AB484E7AD013}" destId="{E8105B8B-3030-4580-8028-77ADD62E4A7E}" srcOrd="0" destOrd="2" presId="urn:microsoft.com/office/officeart/2005/8/layout/hList1"/>
    <dgm:cxn modelId="{97C91373-721F-4A70-B9AB-AF7AAD8C5892}" srcId="{906D0DCA-CD18-4DEE-A81C-5710F43FAF47}" destId="{0B22A264-0A00-45E1-835C-BD2E5E68A41F}" srcOrd="2" destOrd="0" parTransId="{C9826543-4B60-4E0E-8323-BD4208E864FF}" sibTransId="{A2CD91B8-1580-4541-9006-D5273C0ADF8A}"/>
    <dgm:cxn modelId="{60285B73-CB60-4A99-B4D9-3D688C73CD73}" type="presOf" srcId="{99A13223-E48A-4707-887B-FA1CC6ABC013}" destId="{42389F7A-D5C5-4A78-BF5B-D15604841941}" srcOrd="0" destOrd="5" presId="urn:microsoft.com/office/officeart/2005/8/layout/hList1"/>
    <dgm:cxn modelId="{59C4F454-5927-47D4-9A48-FF81618D9537}" srcId="{90E54A1C-A180-4F66-9B37-3328361D05C3}" destId="{BD774024-2E72-4DDB-8B08-5DD63D11829C}" srcOrd="7" destOrd="0" parTransId="{BD4E7E84-63FE-4EA6-8C7B-4F9099CE0EC4}" sibTransId="{E7E20EDA-C3AC-4BF6-93E9-11D4AE7989A1}"/>
    <dgm:cxn modelId="{BCD25477-6AE0-426C-AC3E-A9DF74F83896}" type="presOf" srcId="{90E54A1C-A180-4F66-9B37-3328361D05C3}" destId="{5D006621-D2DD-4D6C-8B2C-8CC180CD8247}" srcOrd="0" destOrd="0" presId="urn:microsoft.com/office/officeart/2005/8/layout/hList1"/>
    <dgm:cxn modelId="{36350A7A-0E58-48AA-A24F-7DF3865724ED}" srcId="{6ED104E9-CF62-4D46-B40D-403DB130EF73}" destId="{C935DD78-3910-46D0-AE0C-F0F04D36D632}" srcOrd="1" destOrd="0" parTransId="{F1417DE2-ACB3-4224-8C7C-AF3E2F08417A}" sibTransId="{FF666ED9-37EC-4F76-A79B-593231D36997}"/>
    <dgm:cxn modelId="{19F42280-CA0B-4AE7-8CBA-1F0169380BE7}" srcId="{90E54A1C-A180-4F66-9B37-3328361D05C3}" destId="{545E34A1-8E4F-4676-BDF9-0C7657DBAED6}" srcOrd="6" destOrd="0" parTransId="{306EAC4E-598F-45C2-A6A8-305CC987CC76}" sibTransId="{F93FFA3D-1470-4AFB-997A-306EEE47F5D8}"/>
    <dgm:cxn modelId="{80EDDB81-DC30-4E10-9317-F51B82DBE56A}" type="presOf" srcId="{81B663D6-5494-4038-B8E1-53A6530630D3}" destId="{C43933F6-5328-4F04-A313-806432CA0F7B}" srcOrd="0" destOrd="3" presId="urn:microsoft.com/office/officeart/2005/8/layout/hList1"/>
    <dgm:cxn modelId="{8F250684-074D-4ECD-88AC-D4445A385F5B}" srcId="{6ED104E9-CF62-4D46-B40D-403DB130EF73}" destId="{D60DEFC9-4D5C-493F-AF26-0923DDBE8689}" srcOrd="7" destOrd="0" parTransId="{37100958-727C-4F2C-9C38-A4CCE04B5716}" sibTransId="{9F2C46FC-5B91-4898-9A53-A402A9BD1E83}"/>
    <dgm:cxn modelId="{5BD2BE87-93CB-414E-8788-E2593D5887A6}" type="presOf" srcId="{802FE0F8-0209-456D-BD1C-D95230797B21}" destId="{BF4D9CAF-2302-4F52-BCC2-948A865AE6F8}" srcOrd="0" destOrd="0" presId="urn:microsoft.com/office/officeart/2005/8/layout/hList1"/>
    <dgm:cxn modelId="{DEA68089-498D-426C-923F-13D88C82B46C}" type="presOf" srcId="{51173113-4504-4F04-BD28-571321FE64E1}" destId="{BF4D9CAF-2302-4F52-BCC2-948A865AE6F8}" srcOrd="0" destOrd="8" presId="urn:microsoft.com/office/officeart/2005/8/layout/hList1"/>
    <dgm:cxn modelId="{DCFEEE8E-7A05-4552-B17E-BCD16188FEAC}" type="presOf" srcId="{A1EBC783-A8BE-4388-BC4B-E4CAFB04D7DE}" destId="{E8105B8B-3030-4580-8028-77ADD62E4A7E}" srcOrd="0" destOrd="1" presId="urn:microsoft.com/office/officeart/2005/8/layout/hList1"/>
    <dgm:cxn modelId="{04B22A91-6FB3-4B5E-B06F-C20B87545E7C}" type="presOf" srcId="{13BCC004-9411-44B1-B7A4-14E26DEA5C8A}" destId="{E8105B8B-3030-4580-8028-77ADD62E4A7E}" srcOrd="0" destOrd="3" presId="urn:microsoft.com/office/officeart/2005/8/layout/hList1"/>
    <dgm:cxn modelId="{E1C78294-992D-47FC-961D-17325BB314FC}" srcId="{906D0DCA-CD18-4DEE-A81C-5710F43FAF47}" destId="{5173CF72-CEA1-4328-B3A7-D60793702219}" srcOrd="0" destOrd="0" parTransId="{61ACFAD0-4011-4C61-A590-041AF29ED9F2}" sibTransId="{9CFE4E47-A7ED-49E5-B0B8-83E9EA6EEA39}"/>
    <dgm:cxn modelId="{87E04697-5D7E-4439-B7E3-A0B6D5621998}" srcId="{37542E49-6ECA-44BD-BBA3-BD0A45A56280}" destId="{5D58A44B-8F72-4E6D-AD0B-AB484E7AD013}" srcOrd="2" destOrd="0" parTransId="{7D2C7CBF-41A0-47C5-9E4C-E67C0893BFE7}" sibTransId="{7B7D5411-6134-408C-A072-9CD679D72E78}"/>
    <dgm:cxn modelId="{8B8C6B97-226F-4254-A015-8059D80CD45F}" type="presOf" srcId="{B87B9665-FFF2-426F-AFA6-78BC8C03A0DA}" destId="{E8105B8B-3030-4580-8028-77ADD62E4A7E}" srcOrd="0" destOrd="4" presId="urn:microsoft.com/office/officeart/2005/8/layout/hList1"/>
    <dgm:cxn modelId="{37B9F29A-0FB7-459E-96D6-F5371BE7F6AD}" type="presOf" srcId="{DB512E93-3465-434C-93D0-16D3CB15A042}" destId="{E8105B8B-3030-4580-8028-77ADD62E4A7E}" srcOrd="0" destOrd="6" presId="urn:microsoft.com/office/officeart/2005/8/layout/hList1"/>
    <dgm:cxn modelId="{7BCF2B9C-D8D7-4CF8-880A-7672735A8A9E}" srcId="{37542E49-6ECA-44BD-BBA3-BD0A45A56280}" destId="{13BCC004-9411-44B1-B7A4-14E26DEA5C8A}" srcOrd="3" destOrd="0" parTransId="{F7C9571D-E147-4BF7-9045-6AA581D60EB8}" sibTransId="{3AC3B79A-DB66-4943-8E44-A5BCC1740F91}"/>
    <dgm:cxn modelId="{6F6B55A1-8426-472B-B0A8-022CD8BAF8C9}" type="presOf" srcId="{8D220A4A-0E9D-49E8-9FED-3302D68A62FB}" destId="{42389F7A-D5C5-4A78-BF5B-D15604841941}" srcOrd="0" destOrd="2" presId="urn:microsoft.com/office/officeart/2005/8/layout/hList1"/>
    <dgm:cxn modelId="{4DD377A2-3428-4BB7-904B-0CFC557E3DF7}" srcId="{37542E49-6ECA-44BD-BBA3-BD0A45A56280}" destId="{DB512E93-3465-434C-93D0-16D3CB15A042}" srcOrd="6" destOrd="0" parTransId="{40BCA79E-3E60-41F1-B828-17BC3E3F891C}" sibTransId="{373E2ACE-681A-4A41-83CE-90026BBF2515}"/>
    <dgm:cxn modelId="{574277A8-C898-4CBA-8E24-04BCD5A84233}" type="presOf" srcId="{17344019-DB3E-4145-884E-CF8E6592DD56}" destId="{BF4D9CAF-2302-4F52-BCC2-948A865AE6F8}" srcOrd="0" destOrd="4" presId="urn:microsoft.com/office/officeart/2005/8/layout/hList1"/>
    <dgm:cxn modelId="{19E7FDA8-F5C4-434A-928C-28D3FB762067}" srcId="{37542E49-6ECA-44BD-BBA3-BD0A45A56280}" destId="{B87B9665-FFF2-426F-AFA6-78BC8C03A0DA}" srcOrd="4" destOrd="0" parTransId="{FBF38D58-DA59-4043-A55D-A282171A377C}" sibTransId="{C5D7D096-05B2-48A9-8FF8-656F2B3CEF37}"/>
    <dgm:cxn modelId="{AC7698AB-2B43-45FE-AF87-0B80A3628724}" srcId="{906D0DCA-CD18-4DEE-A81C-5710F43FAF47}" destId="{846ACAF0-7D6A-4B1E-893F-D0520A377E97}" srcOrd="4" destOrd="0" parTransId="{61F26965-622D-449D-A5D7-8E812DC7EF11}" sibTransId="{AF40088A-87F3-45D9-81C0-D61A778E38BB}"/>
    <dgm:cxn modelId="{B30F0CB4-2E1A-4585-B4E3-34F97F101E47}" srcId="{906D0DCA-CD18-4DEE-A81C-5710F43FAF47}" destId="{065C25F1-F5FD-48EE-81CF-E601937B29C4}" srcOrd="6" destOrd="0" parTransId="{2AE3D994-DE3B-49D2-83FA-D0A81AC9DE6E}" sibTransId="{E7C7CF95-CEAA-48D1-8E5F-D73148DA5D60}"/>
    <dgm:cxn modelId="{6A5DA3B4-AEA3-41ED-8E95-65207AA2DA42}" srcId="{A6BADAC1-2147-4269-B821-A69578B1FB0F}" destId="{90E54A1C-A180-4F66-9B37-3328361D05C3}" srcOrd="3" destOrd="0" parTransId="{BCE7BF70-36FF-4924-B293-0B46D1A0A70D}" sibTransId="{297500EA-2A18-4290-B17D-DA25142F063B}"/>
    <dgm:cxn modelId="{682711B6-4E70-4196-8866-143442305759}" type="presOf" srcId="{37542E49-6ECA-44BD-BBA3-BD0A45A56280}" destId="{E1AD8A8E-1D62-44F9-994B-F7B23FD838B3}" srcOrd="0" destOrd="0" presId="urn:microsoft.com/office/officeart/2005/8/layout/hList1"/>
    <dgm:cxn modelId="{388D81B6-A4DB-4503-B50F-1FE9F8080F52}" type="presOf" srcId="{C45C7D86-8B21-411C-ACA0-B620F2AFA05E}" destId="{E8105B8B-3030-4580-8028-77ADD62E4A7E}" srcOrd="0" destOrd="0" presId="urn:microsoft.com/office/officeart/2005/8/layout/hList1"/>
    <dgm:cxn modelId="{4CBB02B7-6BE4-447F-9451-28D9C2C8CB82}" type="presOf" srcId="{11A8A4D4-7498-4FC9-8093-CB763396BBEA}" destId="{C43933F6-5328-4F04-A313-806432CA0F7B}" srcOrd="0" destOrd="7" presId="urn:microsoft.com/office/officeart/2005/8/layout/hList1"/>
    <dgm:cxn modelId="{E9C80FB7-5CE7-4F1D-A7B7-CBF2F7317133}" type="presOf" srcId="{A6BADAC1-2147-4269-B821-A69578B1FB0F}" destId="{CBE67B51-425F-4BD8-B6E8-AE36F4AB4913}" srcOrd="0" destOrd="0" presId="urn:microsoft.com/office/officeart/2005/8/layout/hList1"/>
    <dgm:cxn modelId="{4434FDB7-3A14-4C9C-9DB9-D505A5139B8E}" srcId="{37542E49-6ECA-44BD-BBA3-BD0A45A56280}" destId="{0A7DD542-42D8-4F87-A82F-444EC623C095}" srcOrd="5" destOrd="0" parTransId="{246D9C93-0A90-47FA-B314-2BDF1C227E26}" sibTransId="{354AC4B4-A5E0-4B17-A454-098B425DD93F}"/>
    <dgm:cxn modelId="{12293EBB-B68B-438B-999D-02C3DFB95F41}" type="presOf" srcId="{2251CA51-CFA3-49AB-8C56-949E208A93B1}" destId="{BF4D9CAF-2302-4F52-BCC2-948A865AE6F8}" srcOrd="0" destOrd="5" presId="urn:microsoft.com/office/officeart/2005/8/layout/hList1"/>
    <dgm:cxn modelId="{E607B0BB-7A07-48DA-978C-41E24CBB0A1C}" srcId="{6ED104E9-CF62-4D46-B40D-403DB130EF73}" destId="{AF30ABBE-6A98-433E-8B9A-D46E324F96F7}" srcOrd="6" destOrd="0" parTransId="{0CB3A3FD-8C03-4A44-A5AE-19E7072ADD29}" sibTransId="{F2C89D7C-F0BA-42B7-9B8F-676C1F3A34C9}"/>
    <dgm:cxn modelId="{84AE6CC4-F1B6-4417-A04B-61DA32515777}" type="presOf" srcId="{545E34A1-8E4F-4676-BDF9-0C7657DBAED6}" destId="{42389F7A-D5C5-4A78-BF5B-D15604841941}" srcOrd="0" destOrd="6" presId="urn:microsoft.com/office/officeart/2005/8/layout/hList1"/>
    <dgm:cxn modelId="{22A4FCC5-0657-473B-9B11-882DA0C1DC46}" srcId="{90E54A1C-A180-4F66-9B37-3328361D05C3}" destId="{BE8AF166-F09B-4DEE-9BD5-A6253EFC6C66}" srcOrd="0" destOrd="0" parTransId="{57667A80-068C-4BB0-AAC4-E355CAD3FC99}" sibTransId="{8627264F-B397-4885-936B-A1CAAF423D3E}"/>
    <dgm:cxn modelId="{F365A1C6-0679-4264-9317-D6347F4391B9}" srcId="{A6BADAC1-2147-4269-B821-A69578B1FB0F}" destId="{37542E49-6ECA-44BD-BBA3-BD0A45A56280}" srcOrd="1" destOrd="0" parTransId="{0F333473-F930-4356-A72F-1F438EBB6472}" sibTransId="{29C7D702-4F80-42B2-9C4D-29507FFA60F3}"/>
    <dgm:cxn modelId="{90BEEFC7-43EE-4F0F-A5EB-C9A602D000B9}" type="presOf" srcId="{C9280C3E-2870-442D-9D3A-251153FBD907}" destId="{42389F7A-D5C5-4A78-BF5B-D15604841941}" srcOrd="0" destOrd="1" presId="urn:microsoft.com/office/officeart/2005/8/layout/hList1"/>
    <dgm:cxn modelId="{48305FC9-1511-42A3-A845-29CC0EF15438}" type="presOf" srcId="{8618F537-B86E-40C7-8137-EAC78E6E8E03}" destId="{C43933F6-5328-4F04-A313-806432CA0F7B}" srcOrd="0" destOrd="5" presId="urn:microsoft.com/office/officeart/2005/8/layout/hList1"/>
    <dgm:cxn modelId="{057D2BCB-C567-47CA-8D9F-7045E38E2CAB}" type="presOf" srcId="{716157C0-311C-42A2-AA48-056576518D74}" destId="{BF4D9CAF-2302-4F52-BCC2-948A865AE6F8}" srcOrd="0" destOrd="3" presId="urn:microsoft.com/office/officeart/2005/8/layout/hList1"/>
    <dgm:cxn modelId="{6A2CB3CE-F9A4-4B13-B431-E14BF657BE74}" srcId="{37542E49-6ECA-44BD-BBA3-BD0A45A56280}" destId="{C45C7D86-8B21-411C-ACA0-B620F2AFA05E}" srcOrd="0" destOrd="0" parTransId="{D34ED039-D980-496F-A299-A08EECFB7092}" sibTransId="{2E8DE148-E074-47B6-8EA7-BAA67468634B}"/>
    <dgm:cxn modelId="{3AE255D0-11EC-48AB-9E6A-A30601F21F82}" type="presOf" srcId="{B6743779-12BC-4FE2-890E-5FB12116343B}" destId="{42389F7A-D5C5-4A78-BF5B-D15604841941}" srcOrd="0" destOrd="4" presId="urn:microsoft.com/office/officeart/2005/8/layout/hList1"/>
    <dgm:cxn modelId="{9DAF1CD2-6716-4C30-8B28-1235CB6DB6F3}" type="presOf" srcId="{0A7DD542-42D8-4F87-A82F-444EC623C095}" destId="{E8105B8B-3030-4580-8028-77ADD62E4A7E}" srcOrd="0" destOrd="5" presId="urn:microsoft.com/office/officeart/2005/8/layout/hList1"/>
    <dgm:cxn modelId="{C17D6AD6-A2FD-468D-8A9A-82204F3B9792}" type="presOf" srcId="{60B8CF99-F5E7-4626-BE47-218D7EA8A72F}" destId="{42389F7A-D5C5-4A78-BF5B-D15604841941}" srcOrd="0" destOrd="9" presId="urn:microsoft.com/office/officeart/2005/8/layout/hList1"/>
    <dgm:cxn modelId="{024E2BDE-EF9B-4CD3-8BB6-3F59C30E388F}" srcId="{A6BADAC1-2147-4269-B821-A69578B1FB0F}" destId="{906D0DCA-CD18-4DEE-A81C-5710F43FAF47}" srcOrd="0" destOrd="0" parTransId="{31D25B90-8C90-4F7A-9315-44D3D5A639CE}" sibTransId="{2F26F5E7-C1A3-40A9-A43D-ED4EA612FA1F}"/>
    <dgm:cxn modelId="{92D889DF-85A8-4B3C-B60C-C05F81CC4624}" srcId="{90E54A1C-A180-4F66-9B37-3328361D05C3}" destId="{2EF592F0-EFFC-42CA-85A8-8D89AB037BC6}" srcOrd="3" destOrd="0" parTransId="{C595C6F2-A3E0-4A5E-B1D6-D72692093544}" sibTransId="{B00193ED-3EE9-43DF-B401-E0625EC81AF5}"/>
    <dgm:cxn modelId="{C560A2E1-5FC3-4156-AF6B-702C784F9F1C}" srcId="{6ED104E9-CF62-4D46-B40D-403DB130EF73}" destId="{51173113-4504-4F04-BD28-571321FE64E1}" srcOrd="8" destOrd="0" parTransId="{60CFE841-8DB0-4914-8B0D-FC7E05B4E810}" sibTransId="{A90728F4-6C4B-419F-A289-F628C89E04E6}"/>
    <dgm:cxn modelId="{C94517E2-B7C0-4920-A2E0-EEDD221C097F}" type="presOf" srcId="{D60DEFC9-4D5C-493F-AF26-0923DDBE8689}" destId="{BF4D9CAF-2302-4F52-BCC2-948A865AE6F8}" srcOrd="0" destOrd="7" presId="urn:microsoft.com/office/officeart/2005/8/layout/hList1"/>
    <dgm:cxn modelId="{CF687CF9-3A9E-473B-9A1B-8B5CDE1CD485}" type="presOf" srcId="{119E5FA1-DA72-45D2-A0A9-CFE92D3914F2}" destId="{E8105B8B-3030-4580-8028-77ADD62E4A7E}" srcOrd="0" destOrd="7" presId="urn:microsoft.com/office/officeart/2005/8/layout/hList1"/>
    <dgm:cxn modelId="{63C950FB-A288-42FB-8887-B6903535D86A}" type="presOf" srcId="{C935DD78-3910-46D0-AE0C-F0F04D36D632}" destId="{BF4D9CAF-2302-4F52-BCC2-948A865AE6F8}" srcOrd="0" destOrd="1" presId="urn:microsoft.com/office/officeart/2005/8/layout/hList1"/>
    <dgm:cxn modelId="{321818E2-03D7-4A79-8995-64C6E12C2E89}" type="presParOf" srcId="{CBE67B51-425F-4BD8-B6E8-AE36F4AB4913}" destId="{5FD40F0B-5602-445B-BF0E-5E539E35F1B3}" srcOrd="0" destOrd="0" presId="urn:microsoft.com/office/officeart/2005/8/layout/hList1"/>
    <dgm:cxn modelId="{72B5B5A4-1841-422B-AB19-C414BC8BF641}" type="presParOf" srcId="{5FD40F0B-5602-445B-BF0E-5E539E35F1B3}" destId="{8295B80C-F136-4AF1-ACBB-B4E9F41381E5}" srcOrd="0" destOrd="0" presId="urn:microsoft.com/office/officeart/2005/8/layout/hList1"/>
    <dgm:cxn modelId="{6101379A-4D45-42BF-B368-F2B4311168EC}" type="presParOf" srcId="{5FD40F0B-5602-445B-BF0E-5E539E35F1B3}" destId="{C43933F6-5328-4F04-A313-806432CA0F7B}" srcOrd="1" destOrd="0" presId="urn:microsoft.com/office/officeart/2005/8/layout/hList1"/>
    <dgm:cxn modelId="{BADF2336-D566-425A-8BD4-C62098C2BB8A}" type="presParOf" srcId="{CBE67B51-425F-4BD8-B6E8-AE36F4AB4913}" destId="{6F45EA31-ED04-4982-9868-5025E7B015B4}" srcOrd="1" destOrd="0" presId="urn:microsoft.com/office/officeart/2005/8/layout/hList1"/>
    <dgm:cxn modelId="{1CF4A8B9-0A96-40EB-9653-5104C69BE419}" type="presParOf" srcId="{CBE67B51-425F-4BD8-B6E8-AE36F4AB4913}" destId="{8DE8F1B4-AF26-4847-96F6-29A35800249B}" srcOrd="2" destOrd="0" presId="urn:microsoft.com/office/officeart/2005/8/layout/hList1"/>
    <dgm:cxn modelId="{C00C78F8-5E59-419E-A2F9-6190DCAFA37A}" type="presParOf" srcId="{8DE8F1B4-AF26-4847-96F6-29A35800249B}" destId="{E1AD8A8E-1D62-44F9-994B-F7B23FD838B3}" srcOrd="0" destOrd="0" presId="urn:microsoft.com/office/officeart/2005/8/layout/hList1"/>
    <dgm:cxn modelId="{08E74FCA-4EA9-405B-86E2-34DADF350A26}" type="presParOf" srcId="{8DE8F1B4-AF26-4847-96F6-29A35800249B}" destId="{E8105B8B-3030-4580-8028-77ADD62E4A7E}" srcOrd="1" destOrd="0" presId="urn:microsoft.com/office/officeart/2005/8/layout/hList1"/>
    <dgm:cxn modelId="{48E2E2AF-162B-4EE5-88BB-2DB307497D47}" type="presParOf" srcId="{CBE67B51-425F-4BD8-B6E8-AE36F4AB4913}" destId="{702EEAE1-3C35-47FE-A8A8-375F93BD9919}" srcOrd="3" destOrd="0" presId="urn:microsoft.com/office/officeart/2005/8/layout/hList1"/>
    <dgm:cxn modelId="{537D91C1-6872-4019-90F7-6F8DA06FBBA3}" type="presParOf" srcId="{CBE67B51-425F-4BD8-B6E8-AE36F4AB4913}" destId="{CC6766AB-D16D-4578-ACDF-DCCCB981898B}" srcOrd="4" destOrd="0" presId="urn:microsoft.com/office/officeart/2005/8/layout/hList1"/>
    <dgm:cxn modelId="{38324CFB-825F-4951-B1B1-7015102E3164}" type="presParOf" srcId="{CC6766AB-D16D-4578-ACDF-DCCCB981898B}" destId="{E481B635-4EF8-4237-BFB0-C632021BD3C7}" srcOrd="0" destOrd="0" presId="urn:microsoft.com/office/officeart/2005/8/layout/hList1"/>
    <dgm:cxn modelId="{9F4EC0FF-D6B4-4B91-84AC-1FE8890BCD55}" type="presParOf" srcId="{CC6766AB-D16D-4578-ACDF-DCCCB981898B}" destId="{BF4D9CAF-2302-4F52-BCC2-948A865AE6F8}" srcOrd="1" destOrd="0" presId="urn:microsoft.com/office/officeart/2005/8/layout/hList1"/>
    <dgm:cxn modelId="{EA913BF0-B38D-49A4-8528-47FC389F7C9A}" type="presParOf" srcId="{CBE67B51-425F-4BD8-B6E8-AE36F4AB4913}" destId="{21807E5C-B920-4637-B7FC-714366F435AF}" srcOrd="5" destOrd="0" presId="urn:microsoft.com/office/officeart/2005/8/layout/hList1"/>
    <dgm:cxn modelId="{45576064-CA66-48B9-A1D6-B1F46F58ABFE}" type="presParOf" srcId="{CBE67B51-425F-4BD8-B6E8-AE36F4AB4913}" destId="{4F8A560A-539F-43D9-911F-DBE9F4E2C8BE}" srcOrd="6" destOrd="0" presId="urn:microsoft.com/office/officeart/2005/8/layout/hList1"/>
    <dgm:cxn modelId="{6FA9D2B1-9B55-415C-A0E9-6BC72E1A9054}" type="presParOf" srcId="{4F8A560A-539F-43D9-911F-DBE9F4E2C8BE}" destId="{5D006621-D2DD-4D6C-8B2C-8CC180CD8247}" srcOrd="0" destOrd="0" presId="urn:microsoft.com/office/officeart/2005/8/layout/hList1"/>
    <dgm:cxn modelId="{95FB5E00-AFE6-41D9-832A-12A6485EC601}" type="presParOf" srcId="{4F8A560A-539F-43D9-911F-DBE9F4E2C8BE}" destId="{42389F7A-D5C5-4A78-BF5B-D156048419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0587BF-B987-475E-BDF6-54E48F4146CC}" type="doc">
      <dgm:prSet loTypeId="urn:microsoft.com/office/officeart/2005/8/layout/lProcess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C53AC3D0-F277-4862-BBF1-638DA17E3C99}">
      <dgm:prSet phldrT="[Text]" custT="1"/>
      <dgm:spPr/>
      <dgm:t>
        <a:bodyPr/>
        <a:lstStyle/>
        <a:p>
          <a:r>
            <a:rPr lang="en-GB" sz="1800" b="1" dirty="0"/>
            <a:t>Settings</a:t>
          </a:r>
          <a:r>
            <a:rPr lang="en-GB" sz="3600" b="1" dirty="0"/>
            <a:t> </a:t>
          </a:r>
        </a:p>
      </dgm:t>
    </dgm:pt>
    <dgm:pt modelId="{AF751184-F192-4EBF-8B79-109808E1CE94}" type="parTrans" cxnId="{45704F87-4D19-47EE-8DF0-39EA851F8694}">
      <dgm:prSet/>
      <dgm:spPr/>
      <dgm:t>
        <a:bodyPr/>
        <a:lstStyle/>
        <a:p>
          <a:endParaRPr lang="en-GB"/>
        </a:p>
      </dgm:t>
    </dgm:pt>
    <dgm:pt modelId="{B0CD73FE-58BE-44D8-B065-CA29FA6B5139}" type="sibTrans" cxnId="{45704F87-4D19-47EE-8DF0-39EA851F8694}">
      <dgm:prSet/>
      <dgm:spPr/>
      <dgm:t>
        <a:bodyPr/>
        <a:lstStyle/>
        <a:p>
          <a:endParaRPr lang="en-GB"/>
        </a:p>
      </dgm:t>
    </dgm:pt>
    <dgm:pt modelId="{4066F7B0-C0BA-4F0C-92EF-E84238D5AB68}">
      <dgm:prSet phldrT="[Text]"/>
      <dgm:spPr/>
      <dgm:t>
        <a:bodyPr/>
        <a:lstStyle/>
        <a:p>
          <a:r>
            <a:rPr lang="en-GB" dirty="0"/>
            <a:t>Health and social care</a:t>
          </a:r>
        </a:p>
        <a:p>
          <a:r>
            <a:rPr lang="en-GB" dirty="0"/>
            <a:t>Mental Health Services  </a:t>
          </a:r>
        </a:p>
        <a:p>
          <a:r>
            <a:rPr lang="en-GB" dirty="0"/>
            <a:t>Education and YP </a:t>
          </a:r>
        </a:p>
        <a:p>
          <a:r>
            <a:rPr lang="en-GB" dirty="0"/>
            <a:t>Employment workplace </a:t>
          </a:r>
        </a:p>
      </dgm:t>
    </dgm:pt>
    <dgm:pt modelId="{8CFEC34F-F45F-4840-91D7-403578978D78}" type="parTrans" cxnId="{5C899C74-8966-4749-88ED-E1DA36FC33C4}">
      <dgm:prSet/>
      <dgm:spPr/>
      <dgm:t>
        <a:bodyPr/>
        <a:lstStyle/>
        <a:p>
          <a:endParaRPr lang="en-GB"/>
        </a:p>
      </dgm:t>
    </dgm:pt>
    <dgm:pt modelId="{17D22E55-4ECF-4BB0-B143-34BB08A3495F}" type="sibTrans" cxnId="{5C899C74-8966-4749-88ED-E1DA36FC33C4}">
      <dgm:prSet/>
      <dgm:spPr/>
      <dgm:t>
        <a:bodyPr/>
        <a:lstStyle/>
        <a:p>
          <a:endParaRPr lang="en-GB"/>
        </a:p>
      </dgm:t>
    </dgm:pt>
    <dgm:pt modelId="{AE918DBE-6EF4-4081-9B55-677FEAA86300}">
      <dgm:prSet phldrT="[Text]" custT="1"/>
      <dgm:spPr/>
      <dgm:t>
        <a:bodyPr/>
        <a:lstStyle/>
        <a:p>
          <a:r>
            <a:rPr lang="en-GB" sz="1800" b="1" dirty="0"/>
            <a:t>Community and Priority groups</a:t>
          </a:r>
        </a:p>
      </dgm:t>
    </dgm:pt>
    <dgm:pt modelId="{ED06DEBF-8F76-4475-9BEE-8AF01E280DFA}" type="parTrans" cxnId="{5AE32701-F591-46B5-9C66-DDD272472A93}">
      <dgm:prSet/>
      <dgm:spPr/>
      <dgm:t>
        <a:bodyPr/>
        <a:lstStyle/>
        <a:p>
          <a:endParaRPr lang="en-GB"/>
        </a:p>
      </dgm:t>
    </dgm:pt>
    <dgm:pt modelId="{0B5564D6-0ABF-4F4B-AC9F-0E22E3A0204F}" type="sibTrans" cxnId="{5AE32701-F591-46B5-9C66-DDD272472A93}">
      <dgm:prSet/>
      <dgm:spPr/>
      <dgm:t>
        <a:bodyPr/>
        <a:lstStyle/>
        <a:p>
          <a:endParaRPr lang="en-GB"/>
        </a:p>
      </dgm:t>
    </dgm:pt>
    <dgm:pt modelId="{64AA1CAF-7206-49E3-95F1-7CDC6A7F0340}">
      <dgm:prSet phldrT="[Text]"/>
      <dgm:spPr/>
      <dgm:t>
        <a:bodyPr/>
        <a:lstStyle/>
        <a:p>
          <a:r>
            <a:rPr lang="en-GB" dirty="0"/>
            <a:t>Capacity building </a:t>
          </a:r>
        </a:p>
        <a:p>
          <a:r>
            <a:rPr lang="en-GB" dirty="0"/>
            <a:t>Community champions </a:t>
          </a:r>
        </a:p>
        <a:p>
          <a:r>
            <a:rPr lang="en-GB" dirty="0"/>
            <a:t>Local approaches </a:t>
          </a:r>
        </a:p>
        <a:p>
          <a:r>
            <a:rPr lang="en-GB" dirty="0"/>
            <a:t>Intersectional partnerships </a:t>
          </a:r>
        </a:p>
        <a:p>
          <a:r>
            <a:rPr lang="en-GB" dirty="0"/>
            <a:t>Arts fund Creativity </a:t>
          </a:r>
        </a:p>
      </dgm:t>
    </dgm:pt>
    <dgm:pt modelId="{0E7708A0-3188-4F9F-A31B-8B01754CFE04}" type="parTrans" cxnId="{3BFEE234-D5C7-45F2-A992-8297EAF7183D}">
      <dgm:prSet/>
      <dgm:spPr/>
      <dgm:t>
        <a:bodyPr/>
        <a:lstStyle/>
        <a:p>
          <a:endParaRPr lang="en-GB"/>
        </a:p>
      </dgm:t>
    </dgm:pt>
    <dgm:pt modelId="{03DB3413-66D3-444D-8DA2-9C93871774A6}" type="sibTrans" cxnId="{3BFEE234-D5C7-45F2-A992-8297EAF7183D}">
      <dgm:prSet/>
      <dgm:spPr/>
      <dgm:t>
        <a:bodyPr/>
        <a:lstStyle/>
        <a:p>
          <a:endParaRPr lang="en-GB"/>
        </a:p>
      </dgm:t>
    </dgm:pt>
    <dgm:pt modelId="{657D89A0-24ED-4B4A-B45C-B63B02BECE3F}">
      <dgm:prSet phldrT="[Text]" custT="1"/>
      <dgm:spPr/>
      <dgm:t>
        <a:bodyPr/>
        <a:lstStyle/>
        <a:p>
          <a:r>
            <a:rPr lang="en-GB" sz="1800" b="1" dirty="0"/>
            <a:t>Comms, policy and public affairs </a:t>
          </a:r>
        </a:p>
      </dgm:t>
    </dgm:pt>
    <dgm:pt modelId="{F3F95D4B-FD29-4EC4-B3C5-34B5C07A729F}" type="parTrans" cxnId="{5527365E-060E-4655-BC78-8EFF01B0A445}">
      <dgm:prSet/>
      <dgm:spPr/>
      <dgm:t>
        <a:bodyPr/>
        <a:lstStyle/>
        <a:p>
          <a:endParaRPr lang="en-GB"/>
        </a:p>
      </dgm:t>
    </dgm:pt>
    <dgm:pt modelId="{021AAE2D-6B33-4F5B-AC59-82677C5AD11C}" type="sibTrans" cxnId="{5527365E-060E-4655-BC78-8EFF01B0A445}">
      <dgm:prSet/>
      <dgm:spPr/>
      <dgm:t>
        <a:bodyPr/>
        <a:lstStyle/>
        <a:p>
          <a:endParaRPr lang="en-GB"/>
        </a:p>
      </dgm:t>
    </dgm:pt>
    <dgm:pt modelId="{3736FB86-CC7E-41EC-A669-9F409F2C3297}">
      <dgm:prSet phldrT="[Text]"/>
      <dgm:spPr/>
      <dgm:t>
        <a:bodyPr/>
        <a:lstStyle/>
        <a:p>
          <a:r>
            <a:rPr lang="en-GB" dirty="0"/>
            <a:t>Campaigns </a:t>
          </a:r>
        </a:p>
        <a:p>
          <a:r>
            <a:rPr lang="en-GB" dirty="0"/>
            <a:t>Policy </a:t>
          </a:r>
        </a:p>
        <a:p>
          <a:r>
            <a:rPr lang="en-GB" dirty="0"/>
            <a:t>Public affairs </a:t>
          </a:r>
        </a:p>
        <a:p>
          <a:r>
            <a:rPr lang="en-GB" dirty="0"/>
            <a:t>Website</a:t>
          </a:r>
        </a:p>
        <a:p>
          <a:r>
            <a:rPr lang="en-GB" dirty="0"/>
            <a:t>Social media </a:t>
          </a:r>
        </a:p>
        <a:p>
          <a:r>
            <a:rPr lang="en-GB" dirty="0"/>
            <a:t>Media </a:t>
          </a:r>
        </a:p>
        <a:p>
          <a:r>
            <a:rPr lang="en-GB" dirty="0"/>
            <a:t>Social movement </a:t>
          </a:r>
        </a:p>
      </dgm:t>
    </dgm:pt>
    <dgm:pt modelId="{69085A8F-6183-4981-8E76-79E2DB5250BB}" type="parTrans" cxnId="{53238CCB-48B6-45C2-A592-457B3080AE96}">
      <dgm:prSet/>
      <dgm:spPr/>
      <dgm:t>
        <a:bodyPr/>
        <a:lstStyle/>
        <a:p>
          <a:endParaRPr lang="en-GB"/>
        </a:p>
      </dgm:t>
    </dgm:pt>
    <dgm:pt modelId="{B69BCE48-81C1-42F8-88F2-F0D84B594152}" type="sibTrans" cxnId="{53238CCB-48B6-45C2-A592-457B3080AE96}">
      <dgm:prSet/>
      <dgm:spPr/>
      <dgm:t>
        <a:bodyPr/>
        <a:lstStyle/>
        <a:p>
          <a:endParaRPr lang="en-GB"/>
        </a:p>
      </dgm:t>
    </dgm:pt>
    <dgm:pt modelId="{12328411-DC9C-43B1-B843-88DFF677ADF0}">
      <dgm:prSet custT="1"/>
      <dgm:spPr/>
      <dgm:t>
        <a:bodyPr/>
        <a:lstStyle/>
        <a:p>
          <a:r>
            <a:rPr lang="en-GB" sz="1800" b="1" dirty="0"/>
            <a:t>Lived experience participation </a:t>
          </a:r>
        </a:p>
      </dgm:t>
    </dgm:pt>
    <dgm:pt modelId="{DA858E6C-0C18-4BD1-8625-6528791C92D0}" type="parTrans" cxnId="{E9F475E6-C1B7-42E5-9C6F-0990E1E52A3E}">
      <dgm:prSet/>
      <dgm:spPr/>
      <dgm:t>
        <a:bodyPr/>
        <a:lstStyle/>
        <a:p>
          <a:endParaRPr lang="en-GB"/>
        </a:p>
      </dgm:t>
    </dgm:pt>
    <dgm:pt modelId="{0100B62E-B4D4-47C7-A97E-3C73FFE9D188}" type="sibTrans" cxnId="{E9F475E6-C1B7-42E5-9C6F-0990E1E52A3E}">
      <dgm:prSet/>
      <dgm:spPr/>
      <dgm:t>
        <a:bodyPr/>
        <a:lstStyle/>
        <a:p>
          <a:endParaRPr lang="en-GB"/>
        </a:p>
      </dgm:t>
    </dgm:pt>
    <dgm:pt modelId="{19F06EF8-09FE-4EDB-88E3-5355B274228F}">
      <dgm:prSet/>
      <dgm:spPr/>
      <dgm:t>
        <a:bodyPr/>
        <a:lstStyle/>
        <a:p>
          <a:r>
            <a:rPr lang="en-GB" dirty="0"/>
            <a:t>See Me volunteers</a:t>
          </a:r>
        </a:p>
        <a:p>
          <a:r>
            <a:rPr lang="en-GB" dirty="0"/>
            <a:t> </a:t>
          </a:r>
        </a:p>
        <a:p>
          <a:r>
            <a:rPr lang="en-GB" dirty="0"/>
            <a:t>Lived experience leadership</a:t>
          </a:r>
        </a:p>
        <a:p>
          <a:r>
            <a:rPr lang="en-GB" dirty="0"/>
            <a:t> Youth consultants  </a:t>
          </a:r>
        </a:p>
      </dgm:t>
    </dgm:pt>
    <dgm:pt modelId="{E295A907-2275-429C-8BD9-59361919AA42}" type="parTrans" cxnId="{D7734EB4-C437-4174-8737-08CDC264BAE4}">
      <dgm:prSet/>
      <dgm:spPr/>
      <dgm:t>
        <a:bodyPr/>
        <a:lstStyle/>
        <a:p>
          <a:endParaRPr lang="en-GB"/>
        </a:p>
      </dgm:t>
    </dgm:pt>
    <dgm:pt modelId="{7A828225-6361-4AD9-927B-216A866511E7}" type="sibTrans" cxnId="{D7734EB4-C437-4174-8737-08CDC264BAE4}">
      <dgm:prSet/>
      <dgm:spPr/>
      <dgm:t>
        <a:bodyPr/>
        <a:lstStyle/>
        <a:p>
          <a:endParaRPr lang="en-GB"/>
        </a:p>
      </dgm:t>
    </dgm:pt>
    <dgm:pt modelId="{20E6D5A1-7001-4403-883F-191D2EB37702}" type="pres">
      <dgm:prSet presAssocID="{780587BF-B987-475E-BDF6-54E48F4146CC}" presName="theList" presStyleCnt="0">
        <dgm:presLayoutVars>
          <dgm:dir/>
          <dgm:animLvl val="lvl"/>
          <dgm:resizeHandles val="exact"/>
        </dgm:presLayoutVars>
      </dgm:prSet>
      <dgm:spPr/>
    </dgm:pt>
    <dgm:pt modelId="{9E42458B-6068-4599-8BE9-5248E808837D}" type="pres">
      <dgm:prSet presAssocID="{C53AC3D0-F277-4862-BBF1-638DA17E3C99}" presName="compNode" presStyleCnt="0"/>
      <dgm:spPr/>
    </dgm:pt>
    <dgm:pt modelId="{29C24A2B-970A-4C16-835F-6E77F2093935}" type="pres">
      <dgm:prSet presAssocID="{C53AC3D0-F277-4862-BBF1-638DA17E3C99}" presName="aNode" presStyleLbl="bgShp" presStyleIdx="0" presStyleCnt="4"/>
      <dgm:spPr/>
    </dgm:pt>
    <dgm:pt modelId="{A268F798-23B5-4ADB-A86E-23BDC42EDE8F}" type="pres">
      <dgm:prSet presAssocID="{C53AC3D0-F277-4862-BBF1-638DA17E3C99}" presName="textNode" presStyleLbl="bgShp" presStyleIdx="0" presStyleCnt="4"/>
      <dgm:spPr/>
    </dgm:pt>
    <dgm:pt modelId="{607F063F-DC6A-4E12-A7C3-D394A50A3BBA}" type="pres">
      <dgm:prSet presAssocID="{C53AC3D0-F277-4862-BBF1-638DA17E3C99}" presName="compChildNode" presStyleCnt="0"/>
      <dgm:spPr/>
    </dgm:pt>
    <dgm:pt modelId="{8B6B3287-7732-4326-A067-3483211A831B}" type="pres">
      <dgm:prSet presAssocID="{C53AC3D0-F277-4862-BBF1-638DA17E3C99}" presName="theInnerList" presStyleCnt="0"/>
      <dgm:spPr/>
    </dgm:pt>
    <dgm:pt modelId="{DE6720CC-2097-4FAA-86EF-973F5C454CE8}" type="pres">
      <dgm:prSet presAssocID="{4066F7B0-C0BA-4F0C-92EF-E84238D5AB68}" presName="childNode" presStyleLbl="node1" presStyleIdx="0" presStyleCnt="4" custLinFactNeighborX="-2202" custLinFactNeighborY="-13446">
        <dgm:presLayoutVars>
          <dgm:bulletEnabled val="1"/>
        </dgm:presLayoutVars>
      </dgm:prSet>
      <dgm:spPr/>
    </dgm:pt>
    <dgm:pt modelId="{D02773C7-8DC7-4045-93A8-D6DB34254A72}" type="pres">
      <dgm:prSet presAssocID="{C53AC3D0-F277-4862-BBF1-638DA17E3C99}" presName="aSpace" presStyleCnt="0"/>
      <dgm:spPr/>
    </dgm:pt>
    <dgm:pt modelId="{4B2358DD-EC55-4D7C-8A33-D13C4F65D8D6}" type="pres">
      <dgm:prSet presAssocID="{AE918DBE-6EF4-4081-9B55-677FEAA86300}" presName="compNode" presStyleCnt="0"/>
      <dgm:spPr/>
    </dgm:pt>
    <dgm:pt modelId="{0AFFAD9A-29B2-4356-B810-3BD155105217}" type="pres">
      <dgm:prSet presAssocID="{AE918DBE-6EF4-4081-9B55-677FEAA86300}" presName="aNode" presStyleLbl="bgShp" presStyleIdx="1" presStyleCnt="4"/>
      <dgm:spPr/>
    </dgm:pt>
    <dgm:pt modelId="{E26B2C9F-9488-444C-9087-7AAD91B4EAF4}" type="pres">
      <dgm:prSet presAssocID="{AE918DBE-6EF4-4081-9B55-677FEAA86300}" presName="textNode" presStyleLbl="bgShp" presStyleIdx="1" presStyleCnt="4"/>
      <dgm:spPr/>
    </dgm:pt>
    <dgm:pt modelId="{BD0CC1DE-E1CA-4D35-96B8-FB168C99712D}" type="pres">
      <dgm:prSet presAssocID="{AE918DBE-6EF4-4081-9B55-677FEAA86300}" presName="compChildNode" presStyleCnt="0"/>
      <dgm:spPr/>
    </dgm:pt>
    <dgm:pt modelId="{255D917D-178F-40C8-83ED-854FAF976181}" type="pres">
      <dgm:prSet presAssocID="{AE918DBE-6EF4-4081-9B55-677FEAA86300}" presName="theInnerList" presStyleCnt="0"/>
      <dgm:spPr/>
    </dgm:pt>
    <dgm:pt modelId="{EB632EF5-5F12-490E-838E-5D9563FAAF9A}" type="pres">
      <dgm:prSet presAssocID="{64AA1CAF-7206-49E3-95F1-7CDC6A7F0340}" presName="childNode" presStyleLbl="node1" presStyleIdx="1" presStyleCnt="4" custLinFactNeighborX="-2202" custLinFactNeighborY="-13446">
        <dgm:presLayoutVars>
          <dgm:bulletEnabled val="1"/>
        </dgm:presLayoutVars>
      </dgm:prSet>
      <dgm:spPr/>
    </dgm:pt>
    <dgm:pt modelId="{AEF695F3-C358-4C01-856B-E81483EE2125}" type="pres">
      <dgm:prSet presAssocID="{AE918DBE-6EF4-4081-9B55-677FEAA86300}" presName="aSpace" presStyleCnt="0"/>
      <dgm:spPr/>
    </dgm:pt>
    <dgm:pt modelId="{1BA44198-B29B-4394-AB56-47DC1124BB2F}" type="pres">
      <dgm:prSet presAssocID="{657D89A0-24ED-4B4A-B45C-B63B02BECE3F}" presName="compNode" presStyleCnt="0"/>
      <dgm:spPr/>
    </dgm:pt>
    <dgm:pt modelId="{4936EC49-3F89-46B7-BEDB-57C51A4ACD4E}" type="pres">
      <dgm:prSet presAssocID="{657D89A0-24ED-4B4A-B45C-B63B02BECE3F}" presName="aNode" presStyleLbl="bgShp" presStyleIdx="2" presStyleCnt="4"/>
      <dgm:spPr/>
    </dgm:pt>
    <dgm:pt modelId="{068C3C94-1045-4BE7-B52F-4D8C97858F7E}" type="pres">
      <dgm:prSet presAssocID="{657D89A0-24ED-4B4A-B45C-B63B02BECE3F}" presName="textNode" presStyleLbl="bgShp" presStyleIdx="2" presStyleCnt="4"/>
      <dgm:spPr/>
    </dgm:pt>
    <dgm:pt modelId="{A6648B2E-C8F8-4363-806D-DE2F21869330}" type="pres">
      <dgm:prSet presAssocID="{657D89A0-24ED-4B4A-B45C-B63B02BECE3F}" presName="compChildNode" presStyleCnt="0"/>
      <dgm:spPr/>
    </dgm:pt>
    <dgm:pt modelId="{10EED95C-43E9-416B-BCB6-AC6027EAC7CE}" type="pres">
      <dgm:prSet presAssocID="{657D89A0-24ED-4B4A-B45C-B63B02BECE3F}" presName="theInnerList" presStyleCnt="0"/>
      <dgm:spPr/>
    </dgm:pt>
    <dgm:pt modelId="{3B6B387D-8F58-4A53-B857-07AE29317416}" type="pres">
      <dgm:prSet presAssocID="{3736FB86-CC7E-41EC-A669-9F409F2C3297}" presName="childNode" presStyleLbl="node1" presStyleIdx="2" presStyleCnt="4" custLinFactNeighborX="-6133" custLinFactNeighborY="-13446">
        <dgm:presLayoutVars>
          <dgm:bulletEnabled val="1"/>
        </dgm:presLayoutVars>
      </dgm:prSet>
      <dgm:spPr/>
    </dgm:pt>
    <dgm:pt modelId="{745DDAB9-7D73-4E50-AEA7-CC891EF877A4}" type="pres">
      <dgm:prSet presAssocID="{657D89A0-24ED-4B4A-B45C-B63B02BECE3F}" presName="aSpace" presStyleCnt="0"/>
      <dgm:spPr/>
    </dgm:pt>
    <dgm:pt modelId="{D5D825B7-EC21-4CDF-B5B8-F987DE769911}" type="pres">
      <dgm:prSet presAssocID="{12328411-DC9C-43B1-B843-88DFF677ADF0}" presName="compNode" presStyleCnt="0"/>
      <dgm:spPr/>
    </dgm:pt>
    <dgm:pt modelId="{49180604-7EB0-4BC7-8C84-F0CBD9A4B809}" type="pres">
      <dgm:prSet presAssocID="{12328411-DC9C-43B1-B843-88DFF677ADF0}" presName="aNode" presStyleLbl="bgShp" presStyleIdx="3" presStyleCnt="4"/>
      <dgm:spPr/>
    </dgm:pt>
    <dgm:pt modelId="{9AAFE503-1529-4C5B-8310-9ADC5D376E37}" type="pres">
      <dgm:prSet presAssocID="{12328411-DC9C-43B1-B843-88DFF677ADF0}" presName="textNode" presStyleLbl="bgShp" presStyleIdx="3" presStyleCnt="4"/>
      <dgm:spPr/>
    </dgm:pt>
    <dgm:pt modelId="{AF0F64CE-388F-495D-8C67-C960BDD5B6FF}" type="pres">
      <dgm:prSet presAssocID="{12328411-DC9C-43B1-B843-88DFF677ADF0}" presName="compChildNode" presStyleCnt="0"/>
      <dgm:spPr/>
    </dgm:pt>
    <dgm:pt modelId="{815A8954-79D4-4F01-8364-593A9E90AF06}" type="pres">
      <dgm:prSet presAssocID="{12328411-DC9C-43B1-B843-88DFF677ADF0}" presName="theInnerList" presStyleCnt="0"/>
      <dgm:spPr/>
    </dgm:pt>
    <dgm:pt modelId="{0CACE8E2-8D79-489F-8AF6-48D4FEF3A5EE}" type="pres">
      <dgm:prSet presAssocID="{19F06EF8-09FE-4EDB-88E3-5355B274228F}" presName="childNode" presStyleLbl="node1" presStyleIdx="3" presStyleCnt="4" custLinFactNeighborX="-4403" custLinFactNeighborY="-13446">
        <dgm:presLayoutVars>
          <dgm:bulletEnabled val="1"/>
        </dgm:presLayoutVars>
      </dgm:prSet>
      <dgm:spPr/>
    </dgm:pt>
  </dgm:ptLst>
  <dgm:cxnLst>
    <dgm:cxn modelId="{5AE32701-F591-46B5-9C66-DDD272472A93}" srcId="{780587BF-B987-475E-BDF6-54E48F4146CC}" destId="{AE918DBE-6EF4-4081-9B55-677FEAA86300}" srcOrd="1" destOrd="0" parTransId="{ED06DEBF-8F76-4475-9BEE-8AF01E280DFA}" sibTransId="{0B5564D6-0ABF-4F4B-AC9F-0E22E3A0204F}"/>
    <dgm:cxn modelId="{99D93201-2F6C-4B20-BD12-A20947FC028D}" type="presOf" srcId="{657D89A0-24ED-4B4A-B45C-B63B02BECE3F}" destId="{4936EC49-3F89-46B7-BEDB-57C51A4ACD4E}" srcOrd="0" destOrd="0" presId="urn:microsoft.com/office/officeart/2005/8/layout/lProcess2"/>
    <dgm:cxn modelId="{04BA6E01-A5CC-4F5F-A44F-08032FB6F6F2}" type="presOf" srcId="{C53AC3D0-F277-4862-BBF1-638DA17E3C99}" destId="{29C24A2B-970A-4C16-835F-6E77F2093935}" srcOrd="0" destOrd="0" presId="urn:microsoft.com/office/officeart/2005/8/layout/lProcess2"/>
    <dgm:cxn modelId="{51175401-14A4-4C2C-8101-94985C3670EE}" type="presOf" srcId="{19F06EF8-09FE-4EDB-88E3-5355B274228F}" destId="{0CACE8E2-8D79-489F-8AF6-48D4FEF3A5EE}" srcOrd="0" destOrd="0" presId="urn:microsoft.com/office/officeart/2005/8/layout/lProcess2"/>
    <dgm:cxn modelId="{93D05729-1DC3-4F0A-A3B1-C01160506615}" type="presOf" srcId="{64AA1CAF-7206-49E3-95F1-7CDC6A7F0340}" destId="{EB632EF5-5F12-490E-838E-5D9563FAAF9A}" srcOrd="0" destOrd="0" presId="urn:microsoft.com/office/officeart/2005/8/layout/lProcess2"/>
    <dgm:cxn modelId="{3BFEE234-D5C7-45F2-A992-8297EAF7183D}" srcId="{AE918DBE-6EF4-4081-9B55-677FEAA86300}" destId="{64AA1CAF-7206-49E3-95F1-7CDC6A7F0340}" srcOrd="0" destOrd="0" parTransId="{0E7708A0-3188-4F9F-A31B-8B01754CFE04}" sibTransId="{03DB3413-66D3-444D-8DA2-9C93871774A6}"/>
    <dgm:cxn modelId="{3DACFF3C-A22A-4E48-91CB-E7B37CEB4926}" type="presOf" srcId="{12328411-DC9C-43B1-B843-88DFF677ADF0}" destId="{9AAFE503-1529-4C5B-8310-9ADC5D376E37}" srcOrd="1" destOrd="0" presId="urn:microsoft.com/office/officeart/2005/8/layout/lProcess2"/>
    <dgm:cxn modelId="{5527365E-060E-4655-BC78-8EFF01B0A445}" srcId="{780587BF-B987-475E-BDF6-54E48F4146CC}" destId="{657D89A0-24ED-4B4A-B45C-B63B02BECE3F}" srcOrd="2" destOrd="0" parTransId="{F3F95D4B-FD29-4EC4-B3C5-34B5C07A729F}" sibTransId="{021AAE2D-6B33-4F5B-AC59-82677C5AD11C}"/>
    <dgm:cxn modelId="{8E5FDB4B-F0FA-4832-9C67-973D3FBEFE4F}" type="presOf" srcId="{AE918DBE-6EF4-4081-9B55-677FEAA86300}" destId="{E26B2C9F-9488-444C-9087-7AAD91B4EAF4}" srcOrd="1" destOrd="0" presId="urn:microsoft.com/office/officeart/2005/8/layout/lProcess2"/>
    <dgm:cxn modelId="{5C899C74-8966-4749-88ED-E1DA36FC33C4}" srcId="{C53AC3D0-F277-4862-BBF1-638DA17E3C99}" destId="{4066F7B0-C0BA-4F0C-92EF-E84238D5AB68}" srcOrd="0" destOrd="0" parTransId="{8CFEC34F-F45F-4840-91D7-403578978D78}" sibTransId="{17D22E55-4ECF-4BB0-B143-34BB08A3495F}"/>
    <dgm:cxn modelId="{929EA154-E784-4A95-862D-7EE85ABBFD8E}" type="presOf" srcId="{780587BF-B987-475E-BDF6-54E48F4146CC}" destId="{20E6D5A1-7001-4403-883F-191D2EB37702}" srcOrd="0" destOrd="0" presId="urn:microsoft.com/office/officeart/2005/8/layout/lProcess2"/>
    <dgm:cxn modelId="{45704F87-4D19-47EE-8DF0-39EA851F8694}" srcId="{780587BF-B987-475E-BDF6-54E48F4146CC}" destId="{C53AC3D0-F277-4862-BBF1-638DA17E3C99}" srcOrd="0" destOrd="0" parTransId="{AF751184-F192-4EBF-8B79-109808E1CE94}" sibTransId="{B0CD73FE-58BE-44D8-B065-CA29FA6B5139}"/>
    <dgm:cxn modelId="{56606E9C-3CDB-415A-BF55-EE1B7E4C0054}" type="presOf" srcId="{657D89A0-24ED-4B4A-B45C-B63B02BECE3F}" destId="{068C3C94-1045-4BE7-B52F-4D8C97858F7E}" srcOrd="1" destOrd="0" presId="urn:microsoft.com/office/officeart/2005/8/layout/lProcess2"/>
    <dgm:cxn modelId="{07DA83B1-ECE8-49B9-A0E1-195BD2C59576}" type="presOf" srcId="{4066F7B0-C0BA-4F0C-92EF-E84238D5AB68}" destId="{DE6720CC-2097-4FAA-86EF-973F5C454CE8}" srcOrd="0" destOrd="0" presId="urn:microsoft.com/office/officeart/2005/8/layout/lProcess2"/>
    <dgm:cxn modelId="{D7734EB4-C437-4174-8737-08CDC264BAE4}" srcId="{12328411-DC9C-43B1-B843-88DFF677ADF0}" destId="{19F06EF8-09FE-4EDB-88E3-5355B274228F}" srcOrd="0" destOrd="0" parTransId="{E295A907-2275-429C-8BD9-59361919AA42}" sibTransId="{7A828225-6361-4AD9-927B-216A866511E7}"/>
    <dgm:cxn modelId="{C9462ABB-1882-4322-989B-A0CD6C3193BC}" type="presOf" srcId="{12328411-DC9C-43B1-B843-88DFF677ADF0}" destId="{49180604-7EB0-4BC7-8C84-F0CBD9A4B809}" srcOrd="0" destOrd="0" presId="urn:microsoft.com/office/officeart/2005/8/layout/lProcess2"/>
    <dgm:cxn modelId="{9B4E63C3-1493-45AD-957B-2D7A9E08D1D4}" type="presOf" srcId="{C53AC3D0-F277-4862-BBF1-638DA17E3C99}" destId="{A268F798-23B5-4ADB-A86E-23BDC42EDE8F}" srcOrd="1" destOrd="0" presId="urn:microsoft.com/office/officeart/2005/8/layout/lProcess2"/>
    <dgm:cxn modelId="{A1CFD6C8-FBA6-4A60-A6BA-D21D356567E3}" type="presOf" srcId="{AE918DBE-6EF4-4081-9B55-677FEAA86300}" destId="{0AFFAD9A-29B2-4356-B810-3BD155105217}" srcOrd="0" destOrd="0" presId="urn:microsoft.com/office/officeart/2005/8/layout/lProcess2"/>
    <dgm:cxn modelId="{53238CCB-48B6-45C2-A592-457B3080AE96}" srcId="{657D89A0-24ED-4B4A-B45C-B63B02BECE3F}" destId="{3736FB86-CC7E-41EC-A669-9F409F2C3297}" srcOrd="0" destOrd="0" parTransId="{69085A8F-6183-4981-8E76-79E2DB5250BB}" sibTransId="{B69BCE48-81C1-42F8-88F2-F0D84B594152}"/>
    <dgm:cxn modelId="{E9F475E6-C1B7-42E5-9C6F-0990E1E52A3E}" srcId="{780587BF-B987-475E-BDF6-54E48F4146CC}" destId="{12328411-DC9C-43B1-B843-88DFF677ADF0}" srcOrd="3" destOrd="0" parTransId="{DA858E6C-0C18-4BD1-8625-6528791C92D0}" sibTransId="{0100B62E-B4D4-47C7-A97E-3C73FFE9D188}"/>
    <dgm:cxn modelId="{BDD8FCFE-EDB5-4838-9035-6BA523BAF6F5}" type="presOf" srcId="{3736FB86-CC7E-41EC-A669-9F409F2C3297}" destId="{3B6B387D-8F58-4A53-B857-07AE29317416}" srcOrd="0" destOrd="0" presId="urn:microsoft.com/office/officeart/2005/8/layout/lProcess2"/>
    <dgm:cxn modelId="{4D90D72A-3F32-4853-89EC-C8DEBFA2E5C1}" type="presParOf" srcId="{20E6D5A1-7001-4403-883F-191D2EB37702}" destId="{9E42458B-6068-4599-8BE9-5248E808837D}" srcOrd="0" destOrd="0" presId="urn:microsoft.com/office/officeart/2005/8/layout/lProcess2"/>
    <dgm:cxn modelId="{B102F39D-D713-4CFD-8BE7-308F962C47CB}" type="presParOf" srcId="{9E42458B-6068-4599-8BE9-5248E808837D}" destId="{29C24A2B-970A-4C16-835F-6E77F2093935}" srcOrd="0" destOrd="0" presId="urn:microsoft.com/office/officeart/2005/8/layout/lProcess2"/>
    <dgm:cxn modelId="{D13B377A-33EC-41A0-96F4-33A6357DF9EF}" type="presParOf" srcId="{9E42458B-6068-4599-8BE9-5248E808837D}" destId="{A268F798-23B5-4ADB-A86E-23BDC42EDE8F}" srcOrd="1" destOrd="0" presId="urn:microsoft.com/office/officeart/2005/8/layout/lProcess2"/>
    <dgm:cxn modelId="{E18ABDFB-CC6A-490F-95C2-126B648BA564}" type="presParOf" srcId="{9E42458B-6068-4599-8BE9-5248E808837D}" destId="{607F063F-DC6A-4E12-A7C3-D394A50A3BBA}" srcOrd="2" destOrd="0" presId="urn:microsoft.com/office/officeart/2005/8/layout/lProcess2"/>
    <dgm:cxn modelId="{490F7CC0-3281-4224-BC6A-B1770432AB86}" type="presParOf" srcId="{607F063F-DC6A-4E12-A7C3-D394A50A3BBA}" destId="{8B6B3287-7732-4326-A067-3483211A831B}" srcOrd="0" destOrd="0" presId="urn:microsoft.com/office/officeart/2005/8/layout/lProcess2"/>
    <dgm:cxn modelId="{F0893191-AD9A-4B15-B072-591FFD06343C}" type="presParOf" srcId="{8B6B3287-7732-4326-A067-3483211A831B}" destId="{DE6720CC-2097-4FAA-86EF-973F5C454CE8}" srcOrd="0" destOrd="0" presId="urn:microsoft.com/office/officeart/2005/8/layout/lProcess2"/>
    <dgm:cxn modelId="{A4CB0908-0332-4AF3-9A9C-70C87FFC7BB6}" type="presParOf" srcId="{20E6D5A1-7001-4403-883F-191D2EB37702}" destId="{D02773C7-8DC7-4045-93A8-D6DB34254A72}" srcOrd="1" destOrd="0" presId="urn:microsoft.com/office/officeart/2005/8/layout/lProcess2"/>
    <dgm:cxn modelId="{11FD7BD8-BE2A-418F-9648-CA8EFA92B2CD}" type="presParOf" srcId="{20E6D5A1-7001-4403-883F-191D2EB37702}" destId="{4B2358DD-EC55-4D7C-8A33-D13C4F65D8D6}" srcOrd="2" destOrd="0" presId="urn:microsoft.com/office/officeart/2005/8/layout/lProcess2"/>
    <dgm:cxn modelId="{EB7EC955-F297-4D77-952C-688E629824E2}" type="presParOf" srcId="{4B2358DD-EC55-4D7C-8A33-D13C4F65D8D6}" destId="{0AFFAD9A-29B2-4356-B810-3BD155105217}" srcOrd="0" destOrd="0" presId="urn:microsoft.com/office/officeart/2005/8/layout/lProcess2"/>
    <dgm:cxn modelId="{F886D053-D2B4-4A43-A30C-AB153B0F6CD4}" type="presParOf" srcId="{4B2358DD-EC55-4D7C-8A33-D13C4F65D8D6}" destId="{E26B2C9F-9488-444C-9087-7AAD91B4EAF4}" srcOrd="1" destOrd="0" presId="urn:microsoft.com/office/officeart/2005/8/layout/lProcess2"/>
    <dgm:cxn modelId="{CE23AD68-17FB-4ABE-B78F-735AB5376BAC}" type="presParOf" srcId="{4B2358DD-EC55-4D7C-8A33-D13C4F65D8D6}" destId="{BD0CC1DE-E1CA-4D35-96B8-FB168C99712D}" srcOrd="2" destOrd="0" presId="urn:microsoft.com/office/officeart/2005/8/layout/lProcess2"/>
    <dgm:cxn modelId="{44CC0DD1-9891-497C-94B3-B058A83FB4F7}" type="presParOf" srcId="{BD0CC1DE-E1CA-4D35-96B8-FB168C99712D}" destId="{255D917D-178F-40C8-83ED-854FAF976181}" srcOrd="0" destOrd="0" presId="urn:microsoft.com/office/officeart/2005/8/layout/lProcess2"/>
    <dgm:cxn modelId="{C89FA781-1DF4-4736-9BB9-ACFED17FCF20}" type="presParOf" srcId="{255D917D-178F-40C8-83ED-854FAF976181}" destId="{EB632EF5-5F12-490E-838E-5D9563FAAF9A}" srcOrd="0" destOrd="0" presId="urn:microsoft.com/office/officeart/2005/8/layout/lProcess2"/>
    <dgm:cxn modelId="{9FD11280-D853-4313-9558-325B1050C499}" type="presParOf" srcId="{20E6D5A1-7001-4403-883F-191D2EB37702}" destId="{AEF695F3-C358-4C01-856B-E81483EE2125}" srcOrd="3" destOrd="0" presId="urn:microsoft.com/office/officeart/2005/8/layout/lProcess2"/>
    <dgm:cxn modelId="{060B1FFE-EC51-458A-B19B-4855FD7C1BF0}" type="presParOf" srcId="{20E6D5A1-7001-4403-883F-191D2EB37702}" destId="{1BA44198-B29B-4394-AB56-47DC1124BB2F}" srcOrd="4" destOrd="0" presId="urn:microsoft.com/office/officeart/2005/8/layout/lProcess2"/>
    <dgm:cxn modelId="{30240988-690B-450F-B77F-EB0369DE520D}" type="presParOf" srcId="{1BA44198-B29B-4394-AB56-47DC1124BB2F}" destId="{4936EC49-3F89-46B7-BEDB-57C51A4ACD4E}" srcOrd="0" destOrd="0" presId="urn:microsoft.com/office/officeart/2005/8/layout/lProcess2"/>
    <dgm:cxn modelId="{64597C41-006B-4899-83AE-2E212F6AE668}" type="presParOf" srcId="{1BA44198-B29B-4394-AB56-47DC1124BB2F}" destId="{068C3C94-1045-4BE7-B52F-4D8C97858F7E}" srcOrd="1" destOrd="0" presId="urn:microsoft.com/office/officeart/2005/8/layout/lProcess2"/>
    <dgm:cxn modelId="{6007BEB3-5890-44E5-81DD-7658E157F68A}" type="presParOf" srcId="{1BA44198-B29B-4394-AB56-47DC1124BB2F}" destId="{A6648B2E-C8F8-4363-806D-DE2F21869330}" srcOrd="2" destOrd="0" presId="urn:microsoft.com/office/officeart/2005/8/layout/lProcess2"/>
    <dgm:cxn modelId="{A1B07274-E72A-4113-9C66-F187C1CCD18F}" type="presParOf" srcId="{A6648B2E-C8F8-4363-806D-DE2F21869330}" destId="{10EED95C-43E9-416B-BCB6-AC6027EAC7CE}" srcOrd="0" destOrd="0" presId="urn:microsoft.com/office/officeart/2005/8/layout/lProcess2"/>
    <dgm:cxn modelId="{11AE3E43-BACD-4643-BE8A-816E552873D9}" type="presParOf" srcId="{10EED95C-43E9-416B-BCB6-AC6027EAC7CE}" destId="{3B6B387D-8F58-4A53-B857-07AE29317416}" srcOrd="0" destOrd="0" presId="urn:microsoft.com/office/officeart/2005/8/layout/lProcess2"/>
    <dgm:cxn modelId="{E93F48CB-882F-4D48-A816-724B6CE78CE3}" type="presParOf" srcId="{20E6D5A1-7001-4403-883F-191D2EB37702}" destId="{745DDAB9-7D73-4E50-AEA7-CC891EF877A4}" srcOrd="5" destOrd="0" presId="urn:microsoft.com/office/officeart/2005/8/layout/lProcess2"/>
    <dgm:cxn modelId="{EAB94E2A-129E-4A25-A481-8B9302781FE1}" type="presParOf" srcId="{20E6D5A1-7001-4403-883F-191D2EB37702}" destId="{D5D825B7-EC21-4CDF-B5B8-F987DE769911}" srcOrd="6" destOrd="0" presId="urn:microsoft.com/office/officeart/2005/8/layout/lProcess2"/>
    <dgm:cxn modelId="{7D81C256-00D6-4F84-8096-9176551117E6}" type="presParOf" srcId="{D5D825B7-EC21-4CDF-B5B8-F987DE769911}" destId="{49180604-7EB0-4BC7-8C84-F0CBD9A4B809}" srcOrd="0" destOrd="0" presId="urn:microsoft.com/office/officeart/2005/8/layout/lProcess2"/>
    <dgm:cxn modelId="{16A2B259-F43E-441B-B2E6-849D42A66486}" type="presParOf" srcId="{D5D825B7-EC21-4CDF-B5B8-F987DE769911}" destId="{9AAFE503-1529-4C5B-8310-9ADC5D376E37}" srcOrd="1" destOrd="0" presId="urn:microsoft.com/office/officeart/2005/8/layout/lProcess2"/>
    <dgm:cxn modelId="{A8A715CE-AFAC-41D6-977C-3E48A83C0B05}" type="presParOf" srcId="{D5D825B7-EC21-4CDF-B5B8-F987DE769911}" destId="{AF0F64CE-388F-495D-8C67-C960BDD5B6FF}" srcOrd="2" destOrd="0" presId="urn:microsoft.com/office/officeart/2005/8/layout/lProcess2"/>
    <dgm:cxn modelId="{E1BE1AB1-CAB1-4007-8A5D-62BDFA0EB2B1}" type="presParOf" srcId="{AF0F64CE-388F-495D-8C67-C960BDD5B6FF}" destId="{815A8954-79D4-4F01-8364-593A9E90AF06}" srcOrd="0" destOrd="0" presId="urn:microsoft.com/office/officeart/2005/8/layout/lProcess2"/>
    <dgm:cxn modelId="{0F16B932-B81E-4FFA-9007-665FB53C318C}" type="presParOf" srcId="{815A8954-79D4-4F01-8364-593A9E90AF06}" destId="{0CACE8E2-8D79-489F-8AF6-48D4FEF3A5E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5B80C-F136-4AF1-ACBB-B4E9F41381E5}">
      <dsp:nvSpPr>
        <dsp:cNvPr id="0" name=""/>
        <dsp:cNvSpPr/>
      </dsp:nvSpPr>
      <dsp:spPr>
        <a:xfrm>
          <a:off x="4122" y="830"/>
          <a:ext cx="2479098" cy="8352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ptos Display" panose="020F0302020204030204"/>
            </a:rPr>
            <a:t>2002</a:t>
          </a:r>
          <a:r>
            <a:rPr lang="en-GB" sz="1800" kern="1200" dirty="0"/>
            <a:t> - 2013</a:t>
          </a:r>
        </a:p>
      </dsp:txBody>
      <dsp:txXfrm>
        <a:off x="4122" y="830"/>
        <a:ext cx="2479098" cy="835200"/>
      </dsp:txXfrm>
    </dsp:sp>
    <dsp:sp modelId="{C43933F6-5328-4F04-A313-806432CA0F7B}">
      <dsp:nvSpPr>
        <dsp:cNvPr id="0" name=""/>
        <dsp:cNvSpPr/>
      </dsp:nvSpPr>
      <dsp:spPr>
        <a:xfrm>
          <a:off x="0" y="836030"/>
          <a:ext cx="2479098" cy="517183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National campaign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Awareness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Understanding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Social Marketing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Campaigning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Communications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LE voices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Employer pledges </a:t>
          </a:r>
        </a:p>
      </dsp:txBody>
      <dsp:txXfrm>
        <a:off x="0" y="836030"/>
        <a:ext cx="2479098" cy="5171837"/>
      </dsp:txXfrm>
    </dsp:sp>
    <dsp:sp modelId="{E1AD8A8E-1D62-44F9-994B-F7B23FD838B3}">
      <dsp:nvSpPr>
        <dsp:cNvPr id="0" name=""/>
        <dsp:cNvSpPr/>
      </dsp:nvSpPr>
      <dsp:spPr>
        <a:xfrm>
          <a:off x="2830294" y="830"/>
          <a:ext cx="2479098" cy="835200"/>
        </a:xfrm>
        <a:prstGeom prst="rect">
          <a:avLst/>
        </a:prstGeom>
        <a:solidFill>
          <a:schemeClr val="accent4">
            <a:hueOff val="2199979"/>
            <a:satOff val="-9734"/>
            <a:lumOff val="-1634"/>
            <a:alphaOff val="0"/>
          </a:schemeClr>
        </a:solidFill>
        <a:ln w="19050" cap="flat" cmpd="sng" algn="ctr">
          <a:solidFill>
            <a:schemeClr val="accent4">
              <a:hueOff val="2199979"/>
              <a:satOff val="-9734"/>
              <a:lumOff val="-16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2013-2016</a:t>
          </a:r>
        </a:p>
      </dsp:txBody>
      <dsp:txXfrm>
        <a:off x="2830294" y="830"/>
        <a:ext cx="2479098" cy="835200"/>
      </dsp:txXfrm>
    </dsp:sp>
    <dsp:sp modelId="{E8105B8B-3030-4580-8028-77ADD62E4A7E}">
      <dsp:nvSpPr>
        <dsp:cNvPr id="0" name=""/>
        <dsp:cNvSpPr/>
      </dsp:nvSpPr>
      <dsp:spPr>
        <a:xfrm>
          <a:off x="2830294" y="836030"/>
          <a:ext cx="2479098" cy="5171837"/>
        </a:xfrm>
        <a:prstGeom prst="rect">
          <a:avLst/>
        </a:prstGeom>
        <a:solidFill>
          <a:schemeClr val="accent4">
            <a:tint val="40000"/>
            <a:alpha val="90000"/>
            <a:hueOff val="2053179"/>
            <a:satOff val="-10223"/>
            <a:lumOff val="-97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2053179"/>
              <a:satOff val="-10223"/>
              <a:lumOff val="-9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Re-founding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Understanding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Behaviour change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Settings based change programmes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Social Marketing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Comms and media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LE volunteers 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500" kern="1200" dirty="0"/>
        </a:p>
      </dsp:txBody>
      <dsp:txXfrm>
        <a:off x="2830294" y="836030"/>
        <a:ext cx="2479098" cy="5171837"/>
      </dsp:txXfrm>
    </dsp:sp>
    <dsp:sp modelId="{E481B635-4EF8-4237-BFB0-C632021BD3C7}">
      <dsp:nvSpPr>
        <dsp:cNvPr id="0" name=""/>
        <dsp:cNvSpPr/>
      </dsp:nvSpPr>
      <dsp:spPr>
        <a:xfrm>
          <a:off x="5656466" y="830"/>
          <a:ext cx="2479098" cy="835200"/>
        </a:xfrm>
        <a:prstGeom prst="rect">
          <a:avLst/>
        </a:prstGeom>
        <a:solidFill>
          <a:schemeClr val="accent4">
            <a:hueOff val="4399958"/>
            <a:satOff val="-19468"/>
            <a:lumOff val="-3269"/>
            <a:alphaOff val="0"/>
          </a:schemeClr>
        </a:solidFill>
        <a:ln w="19050" cap="flat" cmpd="sng" algn="ctr">
          <a:solidFill>
            <a:schemeClr val="accent4">
              <a:hueOff val="4399958"/>
              <a:satOff val="-19468"/>
              <a:lumOff val="-32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2016-2021</a:t>
          </a:r>
        </a:p>
      </dsp:txBody>
      <dsp:txXfrm>
        <a:off x="5656466" y="830"/>
        <a:ext cx="2479098" cy="835200"/>
      </dsp:txXfrm>
    </dsp:sp>
    <dsp:sp modelId="{BF4D9CAF-2302-4F52-BCC2-948A865AE6F8}">
      <dsp:nvSpPr>
        <dsp:cNvPr id="0" name=""/>
        <dsp:cNvSpPr/>
      </dsp:nvSpPr>
      <dsp:spPr>
        <a:xfrm>
          <a:off x="5656466" y="836030"/>
          <a:ext cx="2479098" cy="5171837"/>
        </a:xfrm>
        <a:prstGeom prst="rect">
          <a:avLst/>
        </a:prstGeom>
        <a:solidFill>
          <a:schemeClr val="accent4">
            <a:tint val="40000"/>
            <a:alpha val="90000"/>
            <a:hueOff val="4106357"/>
            <a:satOff val="-20446"/>
            <a:lumOff val="-194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4106357"/>
              <a:satOff val="-20446"/>
              <a:lumOff val="-19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Complex multi layered programme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Behaviour change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Settings based programmes in influence system wide change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Lived experience social contact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Social Marketing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Media targeted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Campaigning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Social movement 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500" kern="1200" dirty="0"/>
        </a:p>
      </dsp:txBody>
      <dsp:txXfrm>
        <a:off x="5656466" y="836030"/>
        <a:ext cx="2479098" cy="5171837"/>
      </dsp:txXfrm>
    </dsp:sp>
    <dsp:sp modelId="{5D006621-D2DD-4D6C-8B2C-8CC180CD8247}">
      <dsp:nvSpPr>
        <dsp:cNvPr id="0" name=""/>
        <dsp:cNvSpPr/>
      </dsp:nvSpPr>
      <dsp:spPr>
        <a:xfrm>
          <a:off x="8482638" y="830"/>
          <a:ext cx="2479098" cy="835200"/>
        </a:xfrm>
        <a:prstGeom prst="rect">
          <a:avLst/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 w="19050" cap="flat" cmpd="sng" algn="ctr">
          <a:solidFill>
            <a:schemeClr val="accent4">
              <a:hueOff val="6599937"/>
              <a:satOff val="-29202"/>
              <a:lumOff val="-49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2021 - 2026</a:t>
          </a:r>
        </a:p>
      </dsp:txBody>
      <dsp:txXfrm>
        <a:off x="8482638" y="830"/>
        <a:ext cx="2479098" cy="835200"/>
      </dsp:txXfrm>
    </dsp:sp>
    <dsp:sp modelId="{42389F7A-D5C5-4A78-BF5B-D15604841941}">
      <dsp:nvSpPr>
        <dsp:cNvPr id="0" name=""/>
        <dsp:cNvSpPr/>
      </dsp:nvSpPr>
      <dsp:spPr>
        <a:xfrm>
          <a:off x="8486760" y="836030"/>
          <a:ext cx="2479098" cy="5171837"/>
        </a:xfrm>
        <a:prstGeom prst="rect">
          <a:avLst/>
        </a:prstGeom>
        <a:solidFill>
          <a:schemeClr val="accent4">
            <a:tint val="40000"/>
            <a:alpha val="90000"/>
            <a:hueOff val="6159535"/>
            <a:satOff val="-30669"/>
            <a:lumOff val="-291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6159535"/>
              <a:satOff val="-30669"/>
              <a:lumOff val="-29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Foundational / Core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Continuous improvement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Structural , cultural, institutional and person stigma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Targeted to ppl who exp. Greater risk of S and D and inequalities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Trauma informed LE contribution and leadership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Community Dev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Arts and creativity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Media / Social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Targeted Campaigns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Social movement </a:t>
          </a:r>
        </a:p>
      </dsp:txBody>
      <dsp:txXfrm>
        <a:off x="8486760" y="836030"/>
        <a:ext cx="2479098" cy="51718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24A2B-970A-4C16-835F-6E77F2093935}">
      <dsp:nvSpPr>
        <dsp:cNvPr id="0" name=""/>
        <dsp:cNvSpPr/>
      </dsp:nvSpPr>
      <dsp:spPr>
        <a:xfrm>
          <a:off x="1959" y="0"/>
          <a:ext cx="1922859" cy="527473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Settings</a:t>
          </a:r>
          <a:r>
            <a:rPr lang="en-GB" sz="3600" b="1" kern="1200" dirty="0"/>
            <a:t> </a:t>
          </a:r>
        </a:p>
      </dsp:txBody>
      <dsp:txXfrm>
        <a:off x="1959" y="0"/>
        <a:ext cx="1922859" cy="1582420"/>
      </dsp:txXfrm>
    </dsp:sp>
    <dsp:sp modelId="{DE6720CC-2097-4FAA-86EF-973F5C454CE8}">
      <dsp:nvSpPr>
        <dsp:cNvPr id="0" name=""/>
        <dsp:cNvSpPr/>
      </dsp:nvSpPr>
      <dsp:spPr>
        <a:xfrm>
          <a:off x="160372" y="1121413"/>
          <a:ext cx="1538287" cy="34285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Health and social care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Mental Health Services 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Education and YP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Employment workplace </a:t>
          </a:r>
        </a:p>
      </dsp:txBody>
      <dsp:txXfrm>
        <a:off x="205427" y="1166468"/>
        <a:ext cx="1448177" cy="3338467"/>
      </dsp:txXfrm>
    </dsp:sp>
    <dsp:sp modelId="{0AFFAD9A-29B2-4356-B810-3BD155105217}">
      <dsp:nvSpPr>
        <dsp:cNvPr id="0" name=""/>
        <dsp:cNvSpPr/>
      </dsp:nvSpPr>
      <dsp:spPr>
        <a:xfrm>
          <a:off x="2069033" y="0"/>
          <a:ext cx="1922859" cy="527473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Community and Priority groups</a:t>
          </a:r>
        </a:p>
      </dsp:txBody>
      <dsp:txXfrm>
        <a:off x="2069033" y="0"/>
        <a:ext cx="1922859" cy="1582420"/>
      </dsp:txXfrm>
    </dsp:sp>
    <dsp:sp modelId="{EB632EF5-5F12-490E-838E-5D9563FAAF9A}">
      <dsp:nvSpPr>
        <dsp:cNvPr id="0" name=""/>
        <dsp:cNvSpPr/>
      </dsp:nvSpPr>
      <dsp:spPr>
        <a:xfrm>
          <a:off x="2227446" y="1121413"/>
          <a:ext cx="1538287" cy="3428577"/>
        </a:xfrm>
        <a:prstGeom prst="roundRect">
          <a:avLst>
            <a:gd name="adj" fmla="val 10000"/>
          </a:avLst>
        </a:prstGeom>
        <a:solidFill>
          <a:schemeClr val="accent4">
            <a:hueOff val="2199979"/>
            <a:satOff val="-9734"/>
            <a:lumOff val="-163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Capacity building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Community champions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Local approaches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Intersectional partnerships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Arts fund Creativity </a:t>
          </a:r>
        </a:p>
      </dsp:txBody>
      <dsp:txXfrm>
        <a:off x="2272501" y="1166468"/>
        <a:ext cx="1448177" cy="3338467"/>
      </dsp:txXfrm>
    </dsp:sp>
    <dsp:sp modelId="{4936EC49-3F89-46B7-BEDB-57C51A4ACD4E}">
      <dsp:nvSpPr>
        <dsp:cNvPr id="0" name=""/>
        <dsp:cNvSpPr/>
      </dsp:nvSpPr>
      <dsp:spPr>
        <a:xfrm>
          <a:off x="4136107" y="0"/>
          <a:ext cx="1922859" cy="527473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Comms, policy and public affairs </a:t>
          </a:r>
        </a:p>
      </dsp:txBody>
      <dsp:txXfrm>
        <a:off x="4136107" y="0"/>
        <a:ext cx="1922859" cy="1582420"/>
      </dsp:txXfrm>
    </dsp:sp>
    <dsp:sp modelId="{3B6B387D-8F58-4A53-B857-07AE29317416}">
      <dsp:nvSpPr>
        <dsp:cNvPr id="0" name=""/>
        <dsp:cNvSpPr/>
      </dsp:nvSpPr>
      <dsp:spPr>
        <a:xfrm>
          <a:off x="4234049" y="1121413"/>
          <a:ext cx="1538287" cy="3428577"/>
        </a:xfrm>
        <a:prstGeom prst="roundRect">
          <a:avLst>
            <a:gd name="adj" fmla="val 10000"/>
          </a:avLst>
        </a:prstGeom>
        <a:solidFill>
          <a:schemeClr val="accent4">
            <a:hueOff val="4399958"/>
            <a:satOff val="-19468"/>
            <a:lumOff val="-32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Campaigns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Policy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Public affairs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Website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Social media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Media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Social movement </a:t>
          </a:r>
        </a:p>
      </dsp:txBody>
      <dsp:txXfrm>
        <a:off x="4279104" y="1166468"/>
        <a:ext cx="1448177" cy="3338467"/>
      </dsp:txXfrm>
    </dsp:sp>
    <dsp:sp modelId="{49180604-7EB0-4BC7-8C84-F0CBD9A4B809}">
      <dsp:nvSpPr>
        <dsp:cNvPr id="0" name=""/>
        <dsp:cNvSpPr/>
      </dsp:nvSpPr>
      <dsp:spPr>
        <a:xfrm>
          <a:off x="6203181" y="0"/>
          <a:ext cx="1922859" cy="527473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Lived experience participation </a:t>
          </a:r>
        </a:p>
      </dsp:txBody>
      <dsp:txXfrm>
        <a:off x="6203181" y="0"/>
        <a:ext cx="1922859" cy="1582420"/>
      </dsp:txXfrm>
    </dsp:sp>
    <dsp:sp modelId="{0CACE8E2-8D79-489F-8AF6-48D4FEF3A5EE}">
      <dsp:nvSpPr>
        <dsp:cNvPr id="0" name=""/>
        <dsp:cNvSpPr/>
      </dsp:nvSpPr>
      <dsp:spPr>
        <a:xfrm>
          <a:off x="6327736" y="1121413"/>
          <a:ext cx="1538287" cy="3428577"/>
        </a:xfrm>
        <a:prstGeom prst="roundRect">
          <a:avLst>
            <a:gd name="adj" fmla="val 10000"/>
          </a:avLst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See Me volunteers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Lived experience leadership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 Youth consultants  </a:t>
          </a:r>
        </a:p>
      </dsp:txBody>
      <dsp:txXfrm>
        <a:off x="6372791" y="1166468"/>
        <a:ext cx="1448177" cy="3338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9B922-3B27-4EBA-87DF-8CB7D5DC3E6A}" type="datetimeFigureOut">
              <a:t>10/2/2025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A8F11-EE05-4C8D-89D6-FAD554D7A52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567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26F3B-3AAA-5CE5-EE51-1DAFEFADE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2866F4-DEB3-52AE-C8A8-7761CF2CF8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525" y="1346200"/>
            <a:ext cx="6465888" cy="36385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5098D1-B14C-8A58-8BE6-4331A108BF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5B931-DD4D-0E00-3897-8651AA6D7D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E9C756-FAB3-AF4A-98A5-E4CB49CFBE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16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DA8F11-EE05-4C8D-89D6-FAD554D7A52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976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444444"/>
              </a:solidFill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DA8F11-EE05-4C8D-89D6-FAD554D7A522}" type="slidenum">
              <a:rPr lang="en-GB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879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1339850"/>
            <a:ext cx="6426200" cy="361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5C44D-B0A1-49AA-9244-AD5D7C0090C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743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5C44D-B0A1-49AA-9244-AD5D7C0090C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27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6B61F-7420-427B-9930-4F84A0E94AC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649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3488"/>
            <a:ext cx="5921375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endParaRPr lang="en-GB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9C756-FAB3-AF4A-98A5-E4CB49CFBE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03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EB88F-F9C4-4F50-44FC-3890B6118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D2BE1C-5C40-E4C2-8DA4-11AB48365F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49824E-EAB3-B91A-A33E-3F39F26CB1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02908-3B84-3743-7B04-FD2EAB1A1C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E9C756-FAB3-AF4A-98A5-E4CB49CFBE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123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9C756-FAB3-AF4A-98A5-E4CB49CFBE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91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9C756-FAB3-AF4A-98A5-E4CB49CFBE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90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9C756-FAB3-AF4A-98A5-E4CB49CFBE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7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E9C756-FAB3-AF4A-98A5-E4CB49CFBE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184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7804E-9106-0486-CAE2-4ABDF389D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2ABEE9-8FD0-CFF9-4E0A-F251F23CF3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AB4812-2CFD-445C-894F-CD5A4A93FF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7C585-A0B0-C333-232B-7E0D11E077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C98E8-33B1-4156-9EB0-7ED6D25CFEFA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11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DA8F11-EE05-4C8D-89D6-FAD554D7A52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253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F771D3-55BD-42AE-51E0-75CE625E5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E2E8AA-C329-A7A0-27EA-6C2193FF3047}"/>
              </a:ext>
            </a:extLst>
          </p:cNvPr>
          <p:cNvSpPr txBox="1"/>
          <p:nvPr/>
        </p:nvSpPr>
        <p:spPr>
          <a:xfrm>
            <a:off x="3875314" y="1477008"/>
            <a:ext cx="7162800" cy="50167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GB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Determining ongoing investment and approach to tackle mental health stigma and discrimination beyond 2026 </a:t>
            </a:r>
          </a:p>
          <a:p>
            <a:pPr algn="ctr">
              <a:defRPr/>
            </a:pPr>
            <a:endParaRPr lang="en-GB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defRPr/>
            </a:pPr>
            <a:r>
              <a:rPr lang="en-GB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Wendy Halliday </a:t>
            </a:r>
          </a:p>
          <a:p>
            <a:pPr algn="ctr">
              <a:defRPr/>
            </a:pPr>
            <a:r>
              <a:rPr lang="en-GB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Director See Me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617B18-8356-FB56-1B5F-CB9BBCE64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7300" y="269895"/>
            <a:ext cx="1871634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32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93447-A644-3D0C-9FC8-C0364818C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92" y="3498"/>
            <a:ext cx="12168752" cy="792369"/>
          </a:xfrm>
        </p:spPr>
        <p:txBody>
          <a:bodyPr/>
          <a:lstStyle/>
          <a:p>
            <a:pPr algn="ctr"/>
            <a:r>
              <a:rPr lang="en-GB" b="1" dirty="0"/>
              <a:t>Key 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C819E-A8E0-124E-F426-DADC5950A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19" y="795867"/>
            <a:ext cx="11122616" cy="564454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experiencing </a:t>
            </a:r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severe and complex mental illness</a:t>
            </a:r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people who are </a:t>
            </a:r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racialised or  marginalised; </a:t>
            </a:r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experience </a:t>
            </a:r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distress and crisis face </a:t>
            </a:r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higher levels of stigma and discrimination, </a:t>
            </a:r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leading to poorer quality of life and early mortality </a:t>
            </a:r>
          </a:p>
          <a:p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person’s experience of stigma and discrimination </a:t>
            </a: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complex and unique - 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influenced by identity, behaviour-based and other health stigmas </a:t>
            </a:r>
          </a:p>
          <a:p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Most anti-stigma initiatives operate in silos 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many people describe being excluded and falling through the net </a:t>
            </a:r>
          </a:p>
          <a:p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Universal approaches 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addressing mental health stigma and discrimination are the </a:t>
            </a: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norm and further exacerbate inequalities 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marginalised and racialised groups</a:t>
            </a: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Legislative and policy protections are not implemented adequately, they 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lack provision for ‘dual discrimination’ leading to lack of intersectional data, and accountability is poor</a:t>
            </a:r>
          </a:p>
          <a:p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Intersectionality and intersectional stigma are poorly understood </a:t>
            </a:r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applied across policy and practice – resistance,  lack of confidence, capacity and skills</a:t>
            </a:r>
          </a:p>
          <a:p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C558C6-93AC-AA51-4BD1-C78BEC669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1678" y="64899"/>
            <a:ext cx="966060" cy="8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11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5A163F-1CD3-26FB-5D2C-4CF9386F3863}"/>
              </a:ext>
            </a:extLst>
          </p:cNvPr>
          <p:cNvSpPr txBox="1"/>
          <p:nvPr/>
        </p:nvSpPr>
        <p:spPr>
          <a:xfrm>
            <a:off x="685800" y="200633"/>
            <a:ext cx="10820400" cy="63094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400" b="1" dirty="0">
                <a:latin typeface="Open Sans"/>
                <a:ea typeface="Open Sans"/>
                <a:cs typeface="Open Sans"/>
              </a:rPr>
              <a:t>Why See Me adopted an intersectional approach:</a:t>
            </a:r>
          </a:p>
          <a:p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Open Sans"/>
                <a:ea typeface="Open Sans"/>
                <a:cs typeface="Open Sans"/>
              </a:rPr>
              <a:t>Increased stigma and discrimination </a:t>
            </a:r>
            <a:r>
              <a:rPr lang="en-GB" sz="2000" dirty="0">
                <a:latin typeface="Open Sans"/>
                <a:ea typeface="Open Sans"/>
                <a:cs typeface="Open Sans"/>
              </a:rPr>
              <a:t>(</a:t>
            </a:r>
            <a:r>
              <a:rPr lang="en-GB" sz="2000" dirty="0" err="1">
                <a:latin typeface="Open Sans"/>
                <a:ea typeface="Open Sans"/>
                <a:cs typeface="Open Sans"/>
              </a:rPr>
              <a:t>incl</a:t>
            </a:r>
            <a:r>
              <a:rPr lang="en-GB" sz="2000" dirty="0">
                <a:latin typeface="Open Sans"/>
                <a:ea typeface="Open Sans"/>
                <a:cs typeface="Open Sans"/>
              </a:rPr>
              <a:t> MH) in communities and services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/>
                <a:ea typeface="Open Sans"/>
                <a:cs typeface="Open Sans"/>
              </a:rPr>
              <a:t>People describing </a:t>
            </a:r>
            <a:r>
              <a:rPr lang="en-GB" sz="2000" b="1" dirty="0">
                <a:latin typeface="Open Sans"/>
                <a:ea typeface="Open Sans"/>
                <a:cs typeface="Open Sans"/>
              </a:rPr>
              <a:t>overlapping stigma, </a:t>
            </a:r>
            <a:r>
              <a:rPr lang="en-GB" sz="2000" dirty="0">
                <a:latin typeface="Open Sans"/>
                <a:ea typeface="Open Sans"/>
                <a:cs typeface="Open Sans"/>
              </a:rPr>
              <a:t>in services across the system, creating inequity of access, experience and outcomes.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Open Sans"/>
                <a:ea typeface="Open Sans"/>
                <a:cs typeface="Open Sans"/>
              </a:rPr>
              <a:t>People want human, compassionate responses that take account of the complexity of their lives.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/>
                <a:ea typeface="Open Sans"/>
                <a:cs typeface="Open Sans"/>
              </a:rPr>
              <a:t>Focus on personal/interpersonal stigma within the family, community or other settings.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Open Sans"/>
                <a:ea typeface="Open Sans"/>
                <a:cs typeface="Open Sans"/>
              </a:rPr>
              <a:t>Focus on system &amp; cultural change, working to combat structural factors that lead to marginalisation, inequity and inequality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/>
                <a:ea typeface="Open Sans"/>
                <a:cs typeface="Open Sans"/>
              </a:rPr>
              <a:t>MWC – See Me to focus on S and D exp. by racialised and other minorities communities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Open Sans"/>
                <a:ea typeface="Open Sans"/>
                <a:cs typeface="Open Sans"/>
              </a:rPr>
              <a:t>Take account of different forms of stigma and discrimination (e.g., mentalism, racism, ablism, homophobia...) individuals and groups face to</a:t>
            </a:r>
            <a:r>
              <a:rPr lang="en-GB" sz="2000" b="1" dirty="0">
                <a:latin typeface="Open Sans"/>
                <a:ea typeface="Open Sans"/>
                <a:cs typeface="Open Sans"/>
              </a:rPr>
              <a:t> improve outcomes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latin typeface="Open Sans"/>
                <a:ea typeface="Open Sans"/>
                <a:cs typeface="Open Sans"/>
              </a:rPr>
              <a:t>Advance mental health equity </a:t>
            </a:r>
            <a:r>
              <a:rPr lang="en-GB" sz="2000" dirty="0">
                <a:latin typeface="Open Sans"/>
                <a:ea typeface="Open Sans"/>
                <a:cs typeface="Open Sans"/>
              </a:rPr>
              <a:t>and our response the Public Sector Equality Duty for people experiencing mental health stigma and discrimination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Focus on access/ inclusion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people and groups at the </a:t>
            </a: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greatest risk of intersectional mental health stigma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the programmes policies, practices and culture.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</a:t>
            </a: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transparent about our intentions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progress and position See Me at the forefront of progressive mental health equity work.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B10FB-B3FE-0E6D-719B-AE3F1C678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0933" y="93133"/>
            <a:ext cx="1170533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82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C3B4212F-BCD6-76A8-F6DE-4CC81569DA3E}"/>
              </a:ext>
            </a:extLst>
          </p:cNvPr>
          <p:cNvCxnSpPr/>
          <p:nvPr/>
        </p:nvCxnSpPr>
        <p:spPr>
          <a:xfrm>
            <a:off x="3586979" y="4144584"/>
            <a:ext cx="500062" cy="250031"/>
          </a:xfrm>
          <a:prstGeom prst="bentConnector3">
            <a:avLst/>
          </a:prstGeom>
          <a:ln w="57150">
            <a:solidFill>
              <a:srgbClr val="F50F6B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112A15ED-FBEC-EA1B-BE37-FB5A1DB16169}"/>
              </a:ext>
            </a:extLst>
          </p:cNvPr>
          <p:cNvCxnSpPr>
            <a:cxnSpLocks/>
          </p:cNvCxnSpPr>
          <p:nvPr/>
        </p:nvCxnSpPr>
        <p:spPr>
          <a:xfrm>
            <a:off x="3531147" y="4787012"/>
            <a:ext cx="553977" cy="476474"/>
          </a:xfrm>
          <a:prstGeom prst="bentConnector3">
            <a:avLst/>
          </a:prstGeom>
          <a:ln w="57150">
            <a:solidFill>
              <a:srgbClr val="FFA1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3950A696-996A-5F43-28D3-9E1E1DB861A5}"/>
              </a:ext>
            </a:extLst>
          </p:cNvPr>
          <p:cNvCxnSpPr/>
          <p:nvPr/>
        </p:nvCxnSpPr>
        <p:spPr>
          <a:xfrm flipV="1">
            <a:off x="3579902" y="3142438"/>
            <a:ext cx="504442" cy="371676"/>
          </a:xfrm>
          <a:prstGeom prst="bentConnector3">
            <a:avLst/>
          </a:prstGeom>
          <a:ln w="57150">
            <a:solidFill>
              <a:srgbClr val="0ECF9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68131FB0-3F60-E052-4BD9-836E2134021B}"/>
              </a:ext>
            </a:extLst>
          </p:cNvPr>
          <p:cNvSpPr/>
          <p:nvPr/>
        </p:nvSpPr>
        <p:spPr>
          <a:xfrm>
            <a:off x="2275703" y="2170115"/>
            <a:ext cx="977575" cy="3205048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7E7831-E2A3-2CDB-A13D-C3A692DD4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7175"/>
            <a:ext cx="12204700" cy="1325563"/>
          </a:xfrm>
        </p:spPr>
        <p:txBody>
          <a:bodyPr/>
          <a:lstStyle/>
          <a:p>
            <a:pPr algn="ctr"/>
            <a:r>
              <a:rPr lang="en-GB" dirty="0"/>
              <a:t>Tackling stigma requires a system-wide approach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128D686-392D-7555-36BD-30FBFCEF5BBB}"/>
              </a:ext>
            </a:extLst>
          </p:cNvPr>
          <p:cNvSpPr/>
          <p:nvPr/>
        </p:nvSpPr>
        <p:spPr>
          <a:xfrm>
            <a:off x="4045690" y="3696111"/>
            <a:ext cx="6391080" cy="1148550"/>
          </a:xfrm>
          <a:prstGeom prst="roundRect">
            <a:avLst/>
          </a:prstGeom>
          <a:ln w="57150">
            <a:solidFill>
              <a:srgbClr val="F50F6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Opportunities and resources that determine our wellbeing are established and formalised within institutional and organisational systems in policies and practices.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3B3468A-CD97-3685-9710-AABF489959C3}"/>
              </a:ext>
            </a:extLst>
          </p:cNvPr>
          <p:cNvSpPr/>
          <p:nvPr/>
        </p:nvSpPr>
        <p:spPr>
          <a:xfrm>
            <a:off x="4021786" y="5069187"/>
            <a:ext cx="6407712" cy="965028"/>
          </a:xfrm>
          <a:prstGeom prst="roundRect">
            <a:avLst/>
          </a:prstGeom>
          <a:ln w="57150">
            <a:solidFill>
              <a:srgbClr val="FFA1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People with stigmatised identities, mental health conditions and/or coping mechanisms internalise negative societal beliefs about themselves.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57DA1E-7650-7475-EB1C-D59EAFCF437B}"/>
              </a:ext>
            </a:extLst>
          </p:cNvPr>
          <p:cNvSpPr/>
          <p:nvPr/>
        </p:nvSpPr>
        <p:spPr>
          <a:xfrm>
            <a:off x="4023452" y="1430941"/>
            <a:ext cx="6396038" cy="930404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Political ideologies, policies, and legislation determine the societal conditions that constrain or enable our access to opportunities, resources, and wellbeing.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84407D3-CB4C-C76A-B597-14D5B6711708}"/>
              </a:ext>
            </a:extLst>
          </p:cNvPr>
          <p:cNvSpPr/>
          <p:nvPr/>
        </p:nvSpPr>
        <p:spPr>
          <a:xfrm>
            <a:off x="2064865" y="4507894"/>
            <a:ext cx="1520629" cy="559266"/>
          </a:xfrm>
          <a:prstGeom prst="roundRect">
            <a:avLst/>
          </a:prstGeom>
          <a:ln w="57150">
            <a:solidFill>
              <a:srgbClr val="FFA1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Personal Level 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7B3FC8A-07BA-84C2-7215-ECE8B3FBA9DA}"/>
              </a:ext>
            </a:extLst>
          </p:cNvPr>
          <p:cNvSpPr/>
          <p:nvPr/>
        </p:nvSpPr>
        <p:spPr>
          <a:xfrm>
            <a:off x="4026639" y="2591707"/>
            <a:ext cx="6406820" cy="896441"/>
          </a:xfrm>
          <a:prstGeom prst="roundRect">
            <a:avLst/>
          </a:prstGeom>
          <a:ln w="57150">
            <a:solidFill>
              <a:srgbClr val="0ECF9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Damaging ideologies, </a:t>
            </a:r>
            <a:r>
              <a:rPr lang="en-GB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s</a:t>
            </a:r>
            <a:r>
              <a:rPr lang="en-GB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ocial norms, </a:t>
            </a:r>
            <a:r>
              <a:rPr lang="en-GB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and </a:t>
            </a:r>
            <a:r>
              <a:rPr lang="en-GB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labelling </a:t>
            </a:r>
            <a:r>
              <a:rPr lang="en-US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influence</a:t>
            </a: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interpersonal stigma, discrimination and exclusion in our interactions with other people.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A45F6E0-F272-EDA7-0E34-53B18B9FBEC8}"/>
              </a:ext>
            </a:extLst>
          </p:cNvPr>
          <p:cNvSpPr/>
          <p:nvPr/>
        </p:nvSpPr>
        <p:spPr>
          <a:xfrm>
            <a:off x="2001818" y="2372571"/>
            <a:ext cx="1526140" cy="577777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Structural Level</a:t>
            </a:r>
            <a:endParaRPr lang="en-US" sz="150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776606A-78EF-940C-3D54-2B3D6A88EF95}"/>
              </a:ext>
            </a:extLst>
          </p:cNvPr>
          <p:cNvSpPr/>
          <p:nvPr/>
        </p:nvSpPr>
        <p:spPr>
          <a:xfrm>
            <a:off x="2039706" y="3775225"/>
            <a:ext cx="1526140" cy="603634"/>
          </a:xfrm>
          <a:prstGeom prst="roundRect">
            <a:avLst/>
          </a:prstGeom>
          <a:ln w="57150">
            <a:solidFill>
              <a:srgbClr val="F50F6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Institutional</a:t>
            </a:r>
          </a:p>
          <a:p>
            <a:pPr algn="ctr"/>
            <a:r>
              <a:rPr lang="en-US" sz="1500" b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Level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C7C7A37-BC5C-075B-0708-EC282D5878AF}"/>
              </a:ext>
            </a:extLst>
          </p:cNvPr>
          <p:cNvSpPr/>
          <p:nvPr/>
        </p:nvSpPr>
        <p:spPr>
          <a:xfrm>
            <a:off x="2033596" y="3042092"/>
            <a:ext cx="1526140" cy="603634"/>
          </a:xfrm>
          <a:prstGeom prst="roundRect">
            <a:avLst/>
          </a:prstGeom>
          <a:ln w="57150">
            <a:solidFill>
              <a:srgbClr val="0ECF9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Cultural/</a:t>
            </a:r>
          </a:p>
          <a:p>
            <a:pPr algn="ctr"/>
            <a:r>
              <a:rPr lang="en-US" sz="1500" b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Societal Level</a:t>
            </a:r>
            <a:endParaRPr lang="en-US" sz="150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3CB55BEC-8086-9948-2386-A23E9FE0C26D}"/>
              </a:ext>
            </a:extLst>
          </p:cNvPr>
          <p:cNvSpPr txBox="1"/>
          <p:nvPr/>
        </p:nvSpPr>
        <p:spPr>
          <a:xfrm rot="9240000">
            <a:off x="945577" y="1991494"/>
            <a:ext cx="3653642" cy="3795852"/>
          </a:xfrm>
          <a:prstGeom prst="rect">
            <a:avLst/>
          </a:prstGeom>
          <a:noFill/>
          <a:ln w="57150">
            <a:noFill/>
          </a:ln>
        </p:spPr>
        <p:txBody>
          <a:bodyPr spcFirstLastPara="1" wrap="none" lIns="68580" tIns="34290" rIns="68580" bIns="34290" numCol="1" rtlCol="0" anchor="t">
            <a:prstTxWarp prst="textArchUp">
              <a:avLst>
                <a:gd name="adj" fmla="val 5989185"/>
              </a:avLst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baseline="300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intersecting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9855D843-C8DC-1108-EC6E-275C867DE4FE}"/>
              </a:ext>
            </a:extLst>
          </p:cNvPr>
          <p:cNvCxnSpPr/>
          <p:nvPr/>
        </p:nvCxnSpPr>
        <p:spPr>
          <a:xfrm flipV="1">
            <a:off x="3530218" y="2087296"/>
            <a:ext cx="492650" cy="544879"/>
          </a:xfrm>
          <a:prstGeom prst="bentConnector3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D2CA49BA-3C2D-4A95-7025-075C4027EDFC}"/>
              </a:ext>
            </a:extLst>
          </p:cNvPr>
          <p:cNvSpPr>
            <a:spLocks noGrp="1"/>
          </p:cNvSpPr>
          <p:nvPr/>
        </p:nvSpPr>
        <p:spPr>
          <a:xfrm>
            <a:off x="1079643" y="407906"/>
            <a:ext cx="10896600" cy="1155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>
                <a:latin typeface="Open Sans"/>
                <a:ea typeface="Open Sans"/>
                <a:cs typeface="Open Sans"/>
              </a:rPr>
              <a:t>We have adapted evidence and understandings from Karla's work on prejudice and discriminatory social processes using the SCIP Framework (Pérez </a:t>
            </a:r>
            <a:r>
              <a:rPr lang="en-GB" sz="1800" dirty="0" err="1">
                <a:latin typeface="Open Sans"/>
                <a:ea typeface="Open Sans"/>
                <a:cs typeface="Open Sans"/>
              </a:rPr>
              <a:t>Portilla</a:t>
            </a:r>
            <a:r>
              <a:rPr lang="en-GB" sz="1800" dirty="0">
                <a:latin typeface="Open Sans"/>
                <a:ea typeface="Open Sans"/>
                <a:cs typeface="Open Sans"/>
              </a:rPr>
              <a:t> 2016;) </a:t>
            </a:r>
            <a:endParaRPr lang="en-US" sz="1800" dirty="0">
              <a:latin typeface="Open Sans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6609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07354DF-252C-58C9-3AFA-04FB5EC64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859" y="1713806"/>
            <a:ext cx="11642281" cy="500766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Recognise and name how systems of power intersect to affect individual experiences and fuel stigma</a:t>
            </a:r>
          </a:p>
          <a:p>
            <a:pPr>
              <a:buFont typeface="+mj-lt"/>
              <a:buAutoNum type="arabicPeriod"/>
            </a:pPr>
            <a:endParaRPr lang="en-US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Aim to dismantle systems of power and oppression, and mitigate the harms</a:t>
            </a:r>
          </a:p>
          <a:p>
            <a:pPr>
              <a:buFont typeface="+mj-lt"/>
              <a:buAutoNum type="arabicPeriod"/>
            </a:pPr>
            <a:endParaRPr lang="en-US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Ensure community leadership and meaningful engagement </a:t>
            </a:r>
          </a:p>
          <a:p>
            <a:pPr>
              <a:buFont typeface="+mj-lt"/>
              <a:buAutoNum type="arabicPeriod"/>
            </a:pPr>
            <a:endParaRPr lang="en-US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Support collective action, cohesion, and resistance to address intersecting inequities </a:t>
            </a:r>
            <a:endParaRPr lang="en-US" dirty="0"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endParaRPr lang="en-US" sz="3200" dirty="0">
              <a:latin typeface="Open Sans"/>
              <a:ea typeface="Open Sans"/>
              <a:cs typeface="Open San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BF737BFF-77D1-66C0-0F18-009E3BA8FA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0779" y="336869"/>
            <a:ext cx="9144000" cy="1222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ptos Display"/>
                <a:ea typeface="Open Sans"/>
                <a:cs typeface="Open Sans"/>
              </a:rPr>
              <a:t>Intersectional stigma</a:t>
            </a:r>
            <a:br>
              <a:rPr lang="en-US" b="1" dirty="0">
                <a:solidFill>
                  <a:srgbClr val="000000"/>
                </a:solidFill>
                <a:latin typeface="Aptos Display"/>
                <a:ea typeface="Open Sans"/>
                <a:cs typeface="Open Sans"/>
              </a:rPr>
            </a:br>
            <a:r>
              <a:rPr lang="en-US" b="1" dirty="0">
                <a:solidFill>
                  <a:srgbClr val="000000"/>
                </a:solidFill>
                <a:latin typeface="Aptos Display"/>
                <a:ea typeface="Open Sans"/>
                <a:cs typeface="Open Sans"/>
              </a:rPr>
              <a:t> reduction intervention </a:t>
            </a:r>
            <a:r>
              <a:rPr lang="en-US" b="1" dirty="0">
                <a:latin typeface="Aptos Display"/>
                <a:ea typeface="Open Sans"/>
                <a:cs typeface="Open Sans"/>
              </a:rPr>
              <a:t>principles</a:t>
            </a:r>
            <a:r>
              <a:rPr lang="en-US" b="1" dirty="0">
                <a:solidFill>
                  <a:srgbClr val="0070C0"/>
                </a:solidFill>
                <a:latin typeface="Aptos Display"/>
                <a:ea typeface="Open Sans"/>
                <a:cs typeface="Open Sans"/>
              </a:rPr>
              <a:t>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F5F-6396-496D-903A-F16A9D154B31}" type="slidenum">
              <a:rPr lang="en-GB" smtClean="0"/>
              <a:t>13</a:t>
            </a:fld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10758053" y="136525"/>
            <a:ext cx="852068" cy="918829"/>
          </a:xfrm>
          <a:custGeom>
            <a:avLst/>
            <a:gdLst/>
            <a:ahLst/>
            <a:cxnLst/>
            <a:rect l="l" t="t" r="r" b="b"/>
            <a:pathLst>
              <a:path w="2164599" h="2304627">
                <a:moveTo>
                  <a:pt x="0" y="0"/>
                </a:moveTo>
                <a:lnTo>
                  <a:pt x="2164599" y="0"/>
                </a:lnTo>
                <a:lnTo>
                  <a:pt x="2164599" y="2304627"/>
                </a:lnTo>
                <a:lnTo>
                  <a:pt x="0" y="23046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238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06501-1A7F-037B-1782-D1831882152C}"/>
              </a:ext>
            </a:extLst>
          </p:cNvPr>
          <p:cNvSpPr txBox="1">
            <a:spLocks/>
          </p:cNvSpPr>
          <p:nvPr/>
        </p:nvSpPr>
        <p:spPr>
          <a:xfrm>
            <a:off x="1524000" y="283408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an intersectional approach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2666" y="1111480"/>
            <a:ext cx="9639134" cy="57708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 the invisible visible </a:t>
            </a:r>
            <a:r>
              <a:rPr lang="en-GB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‘mainstream’ bias, power, privilege, oppression.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point at structural changes needed </a:t>
            </a:r>
            <a:r>
              <a:rPr lang="en-GB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highlight social movements and social contact are central to key changes. ​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highlight that</a:t>
            </a:r>
            <a:r>
              <a:rPr lang="en-GB" sz="24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inclusion and belonging must be by design </a:t>
            </a:r>
            <a:r>
              <a:rPr lang="en-GB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exclusion has been by default due to historic exclusion.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invite us to </a:t>
            </a:r>
            <a:r>
              <a:rPr lang="en-GB" sz="24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critically reflect </a:t>
            </a:r>
            <a:r>
              <a:rPr lang="en-GB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our role in upholding or countering the status quo at all levels through policies, practices and culture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steer away from emphasising deficit and vulnerability – </a:t>
            </a:r>
            <a:r>
              <a:rPr lang="en-GB" sz="24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highlight community strength, resilience and resistance/collective action</a:t>
            </a:r>
            <a:r>
              <a:rPr lang="en-GB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sz="2400" b="1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platform marginalised voices and ideas</a:t>
            </a:r>
            <a:r>
              <a:rPr lang="en-GB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listen, imagine and co-create radically different futures – creativity helps!</a:t>
            </a:r>
          </a:p>
          <a:p>
            <a:pPr>
              <a:defRPr/>
            </a:pPr>
            <a:endParaRPr lang="en-GB" sz="16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en-GB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ACF5F-6396-496D-903A-F16A9D154B31}" type="slidenum">
              <a:rPr lang="en-GB" sz="1125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14</a:t>
            </a:fld>
            <a:endParaRPr lang="en-GB" sz="1125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6A0844-AA3F-3670-F447-58A706C1D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5485" y="383902"/>
            <a:ext cx="1176630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96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5194" y="4164121"/>
            <a:ext cx="4544811" cy="23243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98747" y="5770762"/>
            <a:ext cx="474543" cy="47454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81200" y="76636"/>
            <a:ext cx="8229600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857250" rtl="0" eaLnBrk="1" latinLnBrk="0" hangingPunct="1">
              <a:spcBef>
                <a:spcPct val="0"/>
              </a:spcBef>
              <a:buNone/>
              <a:defRPr sz="412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100" b="1"/>
              <a:t>Our developing approach... </a:t>
            </a:r>
            <a:endParaRPr lang="en-GB" sz="41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4675" y="846138"/>
            <a:ext cx="10995710" cy="5363726"/>
          </a:xfrm>
          <a:prstGeom prst="rect">
            <a:avLst/>
          </a:prstGeom>
        </p:spPr>
        <p:txBody>
          <a:bodyPr/>
          <a:lstStyle>
            <a:lvl1pPr marL="321469" indent="-321469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6516" indent="-267891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to understand the historical influence and legacy -  where it comes from, what purpose it serves today, how it is upheld and what we can do to address it. </a:t>
            </a:r>
          </a:p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Collaborate to act on the Scottish Mental Illness Stigma Study  </a:t>
            </a:r>
          </a:p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Drive action based on the Expert Group Report </a:t>
            </a:r>
          </a:p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Drive action at four levels (SCIP) to influence system wide change   </a:t>
            </a:r>
          </a:p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deliberative and targeted in policy and PA </a:t>
            </a:r>
          </a:p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Targeted communications and campaigns </a:t>
            </a:r>
          </a:p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Prioritising key settings (SMISS) </a:t>
            </a:r>
          </a:p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Lived experience led – centring voices and expertise</a:t>
            </a:r>
          </a:p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Partnerships – community development </a:t>
            </a:r>
          </a:p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Arts and creativity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28990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C1AB5B-9E75-179B-E321-CCE609CF9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6522" y="1550806"/>
            <a:ext cx="3503518" cy="48975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C305A9-632A-ADCE-B496-7EFDDD603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180" y="3999556"/>
            <a:ext cx="3687667" cy="26662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1AD554-8E8C-165D-209F-9AEB40E69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90" y="1206835"/>
            <a:ext cx="4011298" cy="27322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B5671C-7781-E9F9-FC92-B1C0F7D17DC5}"/>
              </a:ext>
            </a:extLst>
          </p:cNvPr>
          <p:cNvSpPr txBox="1"/>
          <p:nvPr/>
        </p:nvSpPr>
        <p:spPr>
          <a:xfrm>
            <a:off x="120590" y="192243"/>
            <a:ext cx="11950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Added value of See Me – the national programme to end Mental Health Stigma and Discrimination  </a:t>
            </a:r>
          </a:p>
        </p:txBody>
      </p:sp>
    </p:spTree>
    <p:extLst>
      <p:ext uri="{BB962C8B-B14F-4D97-AF65-F5344CB8AC3E}">
        <p14:creationId xmlns:p14="http://schemas.microsoft.com/office/powerpoint/2010/main" val="4215036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FA4FD-E047-22BB-3FD5-D716EC248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90" y="3498"/>
            <a:ext cx="12168751" cy="1338478"/>
          </a:xfrm>
        </p:spPr>
        <p:txBody>
          <a:bodyPr/>
          <a:lstStyle/>
          <a:p>
            <a:pPr algn="ctr"/>
            <a:r>
              <a:rPr lang="en-GB" b="1" dirty="0"/>
              <a:t>Proposed Mission / Vision going forward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8A060-15C2-233F-7E0F-394DBC66D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2400" dirty="0">
                <a:ea typeface="+mn-lt"/>
                <a:cs typeface="+mn-lt"/>
              </a:rPr>
              <a:t>Drive forward an intersectional approach to end</a:t>
            </a:r>
            <a:r>
              <a:rPr lang="en-US" sz="2400" b="1" dirty="0">
                <a:ea typeface="+mn-lt"/>
                <a:cs typeface="+mn-lt"/>
              </a:rPr>
              <a:t> mental health stigma and discrimination</a:t>
            </a:r>
            <a:r>
              <a:rPr lang="en-US" sz="2400" dirty="0">
                <a:ea typeface="+mn-lt"/>
                <a:cs typeface="+mn-lt"/>
              </a:rPr>
              <a:t> for all, for a fairer and more inclusive Scotland </a:t>
            </a: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b="1" dirty="0"/>
              <a:t>Vision </a:t>
            </a:r>
          </a:p>
          <a:p>
            <a:pPr algn="ctr">
              <a:buNone/>
            </a:pPr>
            <a:r>
              <a:rPr lang="en-US" sz="2400" dirty="0">
                <a:ea typeface="+mn-lt"/>
                <a:cs typeface="+mn-lt"/>
              </a:rPr>
              <a:t>Everyone experiences compassion, dignity and equitable mental health outcomes, with measurable reductions in stigma and discrimination in workplaces, mental and health care services, education  and communities.</a:t>
            </a:r>
            <a:endParaRPr lang="en-US" dirty="0"/>
          </a:p>
          <a:p>
            <a:pPr marL="0" indent="0" algn="ctr">
              <a:buNone/>
            </a:pPr>
            <a:endParaRPr lang="en-US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862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6381" y="475386"/>
            <a:ext cx="10289606" cy="73255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857250" rtl="0" eaLnBrk="1" latinLnBrk="0" hangingPunct="1">
              <a:spcBef>
                <a:spcPct val="0"/>
              </a:spcBef>
              <a:buNone/>
              <a:defRPr sz="412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3600" b="1" dirty="0">
                <a:latin typeface="Arial"/>
                <a:ea typeface="Open Sans"/>
                <a:cs typeface="Arial"/>
              </a:rPr>
              <a:t>Our vision: </a:t>
            </a:r>
            <a:r>
              <a:rPr lang="en-GB" sz="2800" dirty="0">
                <a:latin typeface="Open Sans"/>
                <a:ea typeface="Open Sans"/>
                <a:cs typeface="Open Sans"/>
              </a:rPr>
              <a:t>A fairer, more inclusive Scotland, free from mental health stigma &amp; discrimination </a:t>
            </a:r>
            <a:r>
              <a:rPr lang="en-GB" sz="2800" b="1" dirty="0">
                <a:latin typeface="Open Sans"/>
                <a:ea typeface="Open Sans"/>
                <a:cs typeface="Open Sans"/>
              </a:rPr>
              <a:t>(2021-2026)</a:t>
            </a:r>
            <a:endParaRPr lang="en-GB" sz="3600" dirty="0">
              <a:latin typeface="Arial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890" y="1404816"/>
            <a:ext cx="907326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endParaRPr lang="en-GB" sz="2800" b="1" dirty="0">
              <a:latin typeface="Open Sans" panose="020B0606030504020204"/>
              <a:ea typeface="Open Sans"/>
              <a:cs typeface="Open Sans"/>
            </a:endParaRPr>
          </a:p>
          <a:p>
            <a:pPr algn="ctr">
              <a:defRPr/>
            </a:pPr>
            <a:endParaRPr lang="en-GB" sz="280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D9F5718A-74B0-3219-B8DE-58CE2B85A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51" y="1883294"/>
            <a:ext cx="3080351" cy="433453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493307" y="2361102"/>
            <a:ext cx="6719919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latin typeface="Open Sans"/>
                <a:ea typeface="Open Sans"/>
                <a:cs typeface="Open Sans"/>
              </a:rPr>
              <a:t>How, and what do we need to do differently?</a:t>
            </a:r>
          </a:p>
          <a:p>
            <a:endParaRPr lang="en-GB" sz="2400" dirty="0">
              <a:latin typeface="Open Sans"/>
              <a:ea typeface="Open Sans"/>
              <a:cs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/>
                <a:ea typeface="Open Sans"/>
                <a:cs typeface="Open Sans"/>
              </a:rPr>
              <a:t>‘Universal’ vs Targeted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/>
                <a:ea typeface="Open Sans"/>
                <a:cs typeface="Open Sans"/>
              </a:rPr>
              <a:t>Siloed vs Intersectional</a:t>
            </a:r>
          </a:p>
          <a:p>
            <a:endParaRPr lang="en-GB" sz="2400" dirty="0">
              <a:latin typeface="Open Sans"/>
              <a:ea typeface="Open Sans"/>
              <a:cs typeface="Open Sans"/>
            </a:endParaRPr>
          </a:p>
          <a:p>
            <a:r>
              <a:rPr lang="en-GB" sz="2400" dirty="0">
                <a:latin typeface="Open Sans"/>
                <a:ea typeface="Open Sans"/>
                <a:cs typeface="Open Sans"/>
              </a:rPr>
              <a:t>The need for an alternative frame to understand and redress injustice.</a:t>
            </a:r>
          </a:p>
        </p:txBody>
      </p:sp>
    </p:spTree>
    <p:extLst>
      <p:ext uri="{BB962C8B-B14F-4D97-AF65-F5344CB8AC3E}">
        <p14:creationId xmlns:p14="http://schemas.microsoft.com/office/powerpoint/2010/main" val="379719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67C03-4505-CA71-899E-8FC470DBC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635A2B3-D9A7-0A20-A6A0-F60A061935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0241248"/>
              </p:ext>
            </p:extLst>
          </p:nvPr>
        </p:nvGraphicFramePr>
        <p:xfrm>
          <a:off x="599607" y="347132"/>
          <a:ext cx="10965859" cy="6008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E3B8FCC0-E7FC-30BD-66A8-5946E22AA08A}"/>
              </a:ext>
            </a:extLst>
          </p:cNvPr>
          <p:cNvSpPr/>
          <p:nvPr/>
        </p:nvSpPr>
        <p:spPr>
          <a:xfrm>
            <a:off x="599607" y="4852806"/>
            <a:ext cx="7667075" cy="1503024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Evolution of See Me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Data , evidence base, research, knowledge and evaluation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National hub   </a:t>
            </a:r>
          </a:p>
        </p:txBody>
      </p:sp>
    </p:spTree>
    <p:extLst>
      <p:ext uri="{BB962C8B-B14F-4D97-AF65-F5344CB8AC3E}">
        <p14:creationId xmlns:p14="http://schemas.microsoft.com/office/powerpoint/2010/main" val="3608120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76554" y="258818"/>
            <a:ext cx="3638914" cy="571501"/>
          </a:xfrm>
          <a:prstGeom prst="rect">
            <a:avLst/>
          </a:prstGeom>
        </p:spPr>
        <p:txBody>
          <a:bodyPr/>
          <a:lstStyle>
            <a:lvl1pPr algn="ctr" defTabSz="857250" rtl="0" eaLnBrk="1" latinLnBrk="0" hangingPunct="1">
              <a:spcBef>
                <a:spcPct val="0"/>
              </a:spcBef>
              <a:buNone/>
              <a:defRPr sz="412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Global Anti stigma Mental health evidence base </a:t>
            </a:r>
            <a:endParaRPr lang="en-GB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0" y="285457"/>
            <a:ext cx="5482929" cy="5211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9663" y="1905506"/>
            <a:ext cx="40664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Community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Improvement methodology (structural/system)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Comms, campaigns, policy and public affairs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Universal &amp; targeted (i.e. priority groups, settings)</a:t>
            </a:r>
          </a:p>
        </p:txBody>
      </p:sp>
      <p:sp>
        <p:nvSpPr>
          <p:cNvPr id="6" name="Rectangle 5"/>
          <p:cNvSpPr/>
          <p:nvPr/>
        </p:nvSpPr>
        <p:spPr>
          <a:xfrm>
            <a:off x="279400" y="5690160"/>
            <a:ext cx="1163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Focus on addressing the discrimination that leads to inequity / inequality for people living with mental illness</a:t>
            </a:r>
          </a:p>
        </p:txBody>
      </p:sp>
    </p:spTree>
    <p:extLst>
      <p:ext uri="{BB962C8B-B14F-4D97-AF65-F5344CB8AC3E}">
        <p14:creationId xmlns:p14="http://schemas.microsoft.com/office/powerpoint/2010/main" val="120464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42688" y="35035"/>
            <a:ext cx="9378992" cy="586571"/>
          </a:xfrm>
          <a:prstGeom prst="rect">
            <a:avLst/>
          </a:prstGeom>
        </p:spPr>
        <p:txBody>
          <a:bodyPr/>
          <a:lstStyle>
            <a:lvl1pPr algn="ctr" defTabSz="857250" rtl="0" eaLnBrk="1" latinLnBrk="0" hangingPunct="1">
              <a:spcBef>
                <a:spcPct val="0"/>
              </a:spcBef>
              <a:buNone/>
              <a:defRPr sz="412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We’ve taken a programmatic approach…</a:t>
            </a:r>
            <a:endParaRPr lang="en-GB" sz="2800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685800DF-5FBB-2194-2BE7-8CB2755E23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70254"/>
              </p:ext>
            </p:extLst>
          </p:nvPr>
        </p:nvGraphicFramePr>
        <p:xfrm>
          <a:off x="2032000" y="719667"/>
          <a:ext cx="8128000" cy="5274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DED764A-3016-EB96-EDF7-DFE46C00D757}"/>
              </a:ext>
            </a:extLst>
          </p:cNvPr>
          <p:cNvSpPr/>
          <p:nvPr/>
        </p:nvSpPr>
        <p:spPr>
          <a:xfrm>
            <a:off x="2032000" y="5417498"/>
            <a:ext cx="8128000" cy="115146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Data, Research , Knowledge exchange , monitoring and evaluation </a:t>
            </a:r>
          </a:p>
        </p:txBody>
      </p:sp>
    </p:spTree>
    <p:extLst>
      <p:ext uri="{BB962C8B-B14F-4D97-AF65-F5344CB8AC3E}">
        <p14:creationId xmlns:p14="http://schemas.microsoft.com/office/powerpoint/2010/main" val="2210052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7067" y="274638"/>
            <a:ext cx="11396133" cy="84296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857250" rtl="0" eaLnBrk="1" latinLnBrk="0" hangingPunct="1">
              <a:spcBef>
                <a:spcPct val="0"/>
              </a:spcBef>
              <a:buNone/>
              <a:defRPr sz="412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000" b="1" dirty="0">
                <a:solidFill>
                  <a:prstClr val="black"/>
                </a:solidFill>
                <a:latin typeface="Open Sans"/>
                <a:ea typeface="Open Sans"/>
                <a:cs typeface="Open Sans"/>
              </a:rPr>
              <a:t>Approach in settings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02371" y="856734"/>
            <a:ext cx="10177259" cy="600621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21469" indent="-321469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6516" indent="-267891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sz="2400" b="1" dirty="0">
                <a:solidFill>
                  <a:prstClr val="black"/>
                </a:solidFill>
                <a:latin typeface="+mj-lt"/>
              </a:rPr>
              <a:t>Mainstreaming -  MH workplace, schools, FE , HE </a:t>
            </a:r>
          </a:p>
          <a:p>
            <a:pPr marL="0" indent="0">
              <a:buNone/>
              <a:defRPr/>
            </a:pPr>
            <a:r>
              <a:rPr lang="en-GB" sz="2400" b="1" dirty="0">
                <a:solidFill>
                  <a:prstClr val="black"/>
                </a:solidFill>
                <a:latin typeface="+mj-lt"/>
              </a:rPr>
              <a:t>Quality ambitions – Legal and policy levers </a:t>
            </a:r>
          </a:p>
          <a:p>
            <a:pPr marL="0" indent="0">
              <a:buNone/>
              <a:defRPr/>
            </a:pPr>
            <a:r>
              <a:rPr lang="en-GB" sz="2400" b="1" dirty="0">
                <a:solidFill>
                  <a:prstClr val="black"/>
                </a:solidFill>
                <a:latin typeface="+mj-lt"/>
              </a:rPr>
              <a:t>Creating conditions for inclusion: </a:t>
            </a:r>
            <a:endParaRPr lang="en-GB" sz="2400" dirty="0">
              <a:solidFill>
                <a:prstClr val="black"/>
              </a:solidFill>
              <a:latin typeface="+mj-lt"/>
            </a:endParaRPr>
          </a:p>
          <a:p>
            <a:pPr marL="321310" indent="-321310">
              <a:defRPr/>
            </a:pPr>
            <a:r>
              <a:rPr lang="en-GB" sz="2400" dirty="0">
                <a:solidFill>
                  <a:prstClr val="black"/>
                </a:solidFill>
                <a:latin typeface="+mj-lt"/>
              </a:rPr>
              <a:t>Leadership buy in / co-ordination / role modelling</a:t>
            </a:r>
          </a:p>
          <a:p>
            <a:pPr marL="321310" indent="-321310">
              <a:defRPr/>
            </a:pPr>
            <a:r>
              <a:rPr lang="en-GB" sz="2400" dirty="0">
                <a:solidFill>
                  <a:prstClr val="black"/>
                </a:solidFill>
                <a:latin typeface="+mj-lt"/>
              </a:rPr>
              <a:t>Intrinsic within commissioning, strategy, planning, quality and improvement processes </a:t>
            </a:r>
          </a:p>
          <a:p>
            <a:pPr marL="321310" indent="-321310">
              <a:defRPr/>
            </a:pPr>
            <a:r>
              <a:rPr lang="en-GB" sz="2400" dirty="0">
                <a:solidFill>
                  <a:prstClr val="black"/>
                </a:solidFill>
                <a:latin typeface="+mj-lt"/>
              </a:rPr>
              <a:t>Inclusive (micro) cultures and ethos – language, policy and practice implementation, peer-led approaches</a:t>
            </a:r>
          </a:p>
          <a:p>
            <a:pPr marL="321310" indent="-321310">
              <a:defRPr/>
            </a:pPr>
            <a:r>
              <a:rPr lang="en-GB" sz="2400" dirty="0">
                <a:solidFill>
                  <a:prstClr val="black"/>
                </a:solidFill>
                <a:latin typeface="+mj-lt"/>
              </a:rPr>
              <a:t>Safe environment  - safe disclosure and response</a:t>
            </a:r>
          </a:p>
          <a:p>
            <a:pPr marL="321310" indent="-321310">
              <a:defRPr/>
            </a:pPr>
            <a:r>
              <a:rPr lang="en-GB" sz="2400" dirty="0">
                <a:solidFill>
                  <a:prstClr val="black"/>
                </a:solidFill>
                <a:latin typeface="+mj-lt"/>
              </a:rPr>
              <a:t>Education training and capacity building – social contact</a:t>
            </a:r>
          </a:p>
          <a:p>
            <a:pPr marL="321310" indent="-321310">
              <a:defRPr/>
            </a:pPr>
            <a:r>
              <a:rPr lang="en-GB" sz="2400" dirty="0">
                <a:solidFill>
                  <a:prstClr val="black"/>
                </a:solidFill>
                <a:latin typeface="+mj-lt"/>
              </a:rPr>
              <a:t>Practice change – inclusive, experience-led</a:t>
            </a:r>
          </a:p>
          <a:p>
            <a:pPr marL="321310" indent="-321310">
              <a:defRPr/>
            </a:pPr>
            <a:r>
              <a:rPr lang="en-GB" sz="2400" dirty="0">
                <a:solidFill>
                  <a:prstClr val="black"/>
                </a:solidFill>
                <a:latin typeface="+mj-lt"/>
              </a:rPr>
              <a:t>Individualised – ‘with’ not ‘for’…</a:t>
            </a:r>
          </a:p>
          <a:p>
            <a:pPr marL="321310" indent="-321310">
              <a:defRPr/>
            </a:pPr>
            <a:r>
              <a:rPr lang="en-GB" sz="2400" dirty="0">
                <a:solidFill>
                  <a:prstClr val="black"/>
                </a:solidFill>
                <a:latin typeface="+mj-lt"/>
              </a:rPr>
              <a:t>Accountability – measurement, data collection, impact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D6A1A-E48A-35E1-B73E-CE9CDAE93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303" y="596347"/>
            <a:ext cx="1176630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87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010137" y="542370"/>
            <a:ext cx="8064336" cy="6498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57250" rtl="0" eaLnBrk="1" latinLnBrk="0" hangingPunct="1">
              <a:spcBef>
                <a:spcPct val="0"/>
              </a:spcBef>
              <a:buNone/>
              <a:defRPr sz="412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42938"/>
            <a:r>
              <a:rPr lang="en-GB" sz="2800" b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2022: The </a:t>
            </a:r>
            <a:r>
              <a:rPr lang="en-GB" sz="2800" b="1">
                <a:solidFill>
                  <a:prstClr val="black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Scottish Mental Illness Stigma Study…</a:t>
            </a:r>
            <a:endParaRPr lang="en-GB" sz="2800" b="1" dirty="0">
              <a:solidFill>
                <a:prstClr val="black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37585" y="3402197"/>
            <a:ext cx="5537037" cy="29134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21469" indent="-321469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6516" indent="-267891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42938">
              <a:buNone/>
            </a:pPr>
            <a:r>
              <a:rPr lang="en-GB" sz="1800" b="1" dirty="0">
                <a:solidFill>
                  <a:prstClr val="black"/>
                </a:solidFill>
                <a:latin typeface="Calibri"/>
              </a:rPr>
              <a:t>Additional Data Collection  </a:t>
            </a:r>
          </a:p>
          <a:p>
            <a:pPr marL="0" indent="0" algn="ctr" defTabSz="642938">
              <a:buNone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Collation of individual and community data on stigma and discrimination experienced by people who are racialised and marginalised – nature scale and impact</a:t>
            </a:r>
          </a:p>
          <a:p>
            <a:pPr marL="0" indent="0" algn="ctr" defTabSz="642938">
              <a:buNone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Community anti stigma arts fund </a:t>
            </a:r>
          </a:p>
          <a:p>
            <a:pPr marL="0" indent="0" algn="ctr" defTabSz="642938">
              <a:buNone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Creative methodologies </a:t>
            </a:r>
          </a:p>
          <a:p>
            <a:pPr marL="0" indent="0" algn="ctr" defTabSz="642938">
              <a:buNone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Community development </a:t>
            </a:r>
          </a:p>
          <a:p>
            <a:pPr marL="0" indent="0" algn="ctr" defTabSz="642938">
              <a:buNone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Research and Literature review </a:t>
            </a:r>
          </a:p>
          <a:p>
            <a:pPr marL="0" indent="0" algn="ctr" defTabSz="642938">
              <a:buNone/>
            </a:pPr>
            <a:endParaRPr lang="en-GB" sz="1800" dirty="0">
              <a:solidFill>
                <a:prstClr val="black"/>
              </a:solidFill>
              <a:latin typeface="Calibri"/>
            </a:endParaRPr>
          </a:p>
          <a:p>
            <a:pPr marL="0" indent="0" algn="ctr" defTabSz="642938">
              <a:buNone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63" y="1176470"/>
            <a:ext cx="3750198" cy="51391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D0A7AD-80C6-4EF8-D353-2DCC02593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862" y="1033095"/>
            <a:ext cx="6496485" cy="228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24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9BC3F-421F-4209-4B72-4B41C5250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D336EB5-51E7-F7BF-DC7E-9961151BD0A5}"/>
              </a:ext>
            </a:extLst>
          </p:cNvPr>
          <p:cNvSpPr txBox="1">
            <a:spLocks/>
          </p:cNvSpPr>
          <p:nvPr/>
        </p:nvSpPr>
        <p:spPr>
          <a:xfrm>
            <a:off x="411620" y="2674488"/>
            <a:ext cx="10560338" cy="1514188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321469" indent="-321469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6516" indent="-267891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Discrimination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- a key part of stigma. It is the inequitable or prejudicial treatment of individuals or groups based on their stigmatised identities. It can be </a:t>
            </a:r>
            <a:r>
              <a:rPr lang="en-GB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intentional (explicit prejudice) and unintentional (underlying in organisations and systems).  </a:t>
            </a:r>
          </a:p>
          <a:p>
            <a:pPr marL="0" indent="0">
              <a:buNone/>
            </a:pPr>
            <a:r>
              <a:rPr lang="en-GB" sz="2400" b="1" dirty="0">
                <a:latin typeface="Open Sans"/>
                <a:ea typeface="Open Sans"/>
                <a:cs typeface="Open Sans"/>
              </a:rPr>
              <a:t>Intersectional stigma </a:t>
            </a:r>
            <a:r>
              <a:rPr lang="en-GB" sz="2400" dirty="0">
                <a:latin typeface="Open Sans"/>
                <a:ea typeface="Open Sans"/>
                <a:cs typeface="Open Sans"/>
              </a:rPr>
              <a:t>- multiple forms of stigma mutually shape the lived experiences and opportunities of groups who are marginalised, and create distinct disadvantages, which cannot be understood in isolation from one another.  </a:t>
            </a:r>
          </a:p>
          <a:p>
            <a:pPr marL="0" indent="0">
              <a:buNone/>
            </a:pPr>
            <a:endParaRPr lang="en-GB" sz="2400" dirty="0"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endParaRPr lang="en-GB" sz="2400" dirty="0">
              <a:latin typeface="Open Sans"/>
              <a:ea typeface="Open Sans"/>
              <a:cs typeface="Open Sans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EF01B2A8-CD59-6638-6C53-E32DACE50D51}"/>
              </a:ext>
            </a:extLst>
          </p:cNvPr>
          <p:cNvSpPr txBox="1"/>
          <p:nvPr/>
        </p:nvSpPr>
        <p:spPr>
          <a:xfrm>
            <a:off x="1755" y="568779"/>
            <a:ext cx="3392433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000"/>
              </a:spcBef>
              <a:spcAft>
                <a:spcPts val="500"/>
              </a:spcAft>
            </a:pPr>
            <a:r>
              <a:rPr lang="en-US" sz="3600" b="1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Definitions</a:t>
            </a:r>
            <a:endParaRPr lang="en-US" sz="360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489FB5-806F-5780-8C1D-00346714E5A4}"/>
              </a:ext>
            </a:extLst>
          </p:cNvPr>
          <p:cNvSpPr txBox="1"/>
          <p:nvPr/>
        </p:nvSpPr>
        <p:spPr>
          <a:xfrm>
            <a:off x="415160" y="1370756"/>
            <a:ext cx="1057340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latin typeface="Open Sans"/>
              </a:rPr>
              <a:t>Stigma</a:t>
            </a:r>
            <a:r>
              <a:rPr lang="en-GB" sz="2400" dirty="0">
                <a:latin typeface="Open Sans"/>
              </a:rPr>
              <a:t> - a social process that involves the damaging labelling, stereotyping, and exclusion of individuals or groups based on perceived differences that deviate from dominant social norms.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FB733D-AA7F-3681-C42A-97D6F4A92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2733" y="328250"/>
            <a:ext cx="1170533" cy="10425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CB4E48-2D4E-064E-C2DB-75E0AA1F5FB0}"/>
              </a:ext>
            </a:extLst>
          </p:cNvPr>
          <p:cNvSpPr txBox="1"/>
          <p:nvPr/>
        </p:nvSpPr>
        <p:spPr>
          <a:xfrm>
            <a:off x="-6096000" y="173170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8802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BFBE37-2847-2F21-DEF6-A3007A30B8AB}"/>
              </a:ext>
            </a:extLst>
          </p:cNvPr>
          <p:cNvSpPr txBox="1"/>
          <p:nvPr/>
        </p:nvSpPr>
        <p:spPr>
          <a:xfrm>
            <a:off x="295267" y="397376"/>
            <a:ext cx="1044786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Stigma is a social process 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 benefits those with greater levels of privilege and power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keeps people “in”, enforcing preferred social norms and values,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keeps people “down”, maintains group advantage in society,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keeps people “away”, avoid “disease” or a perceived threat.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who experience stigma describe </a:t>
            </a: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being categorised or treated differently 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‘us and them', 'have / have not’, or ‘can or cannot’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Mental health stigma and discrimination </a:t>
            </a: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rarely experienced in isolation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people have multiple identities, life circumstances and behaviours all of which can be subjected to negative stereotypes, stigmatisation, discrimination and social exclusion. </a:t>
            </a:r>
          </a:p>
          <a:p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6CE90B-092A-C693-141E-93A4F20FD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200" y="397376"/>
            <a:ext cx="1170533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75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1045</TotalTime>
  <Words>4841</Words>
  <Application>Microsoft Office PowerPoint</Application>
  <PresentationFormat>Widescreen</PresentationFormat>
  <Paragraphs>359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Challenges </vt:lpstr>
      <vt:lpstr>PowerPoint Presentation</vt:lpstr>
      <vt:lpstr>Tackling stigma requires a system-wide approach</vt:lpstr>
      <vt:lpstr>Intersectional stigma  reduction intervention principles </vt:lpstr>
      <vt:lpstr>PowerPoint Presentation</vt:lpstr>
      <vt:lpstr>PowerPoint Presentation</vt:lpstr>
      <vt:lpstr>PowerPoint Presentation</vt:lpstr>
      <vt:lpstr>Proposed Mission / Vision going forward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Wendy Halliday, Director - See Me</dc:creator>
  <cp:lastModifiedBy>Wendy Halliday, Director - See Me</cp:lastModifiedBy>
  <cp:revision>1229</cp:revision>
  <cp:lastPrinted>2025-09-18T14:29:28Z</cp:lastPrinted>
  <dcterms:created xsi:type="dcterms:W3CDTF">2025-08-15T15:23:01Z</dcterms:created>
  <dcterms:modified xsi:type="dcterms:W3CDTF">2025-10-02T14:04:56Z</dcterms:modified>
</cp:coreProperties>
</file>