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338" r:id="rId6"/>
    <p:sldId id="555" r:id="rId7"/>
    <p:sldId id="640" r:id="rId8"/>
    <p:sldId id="494" r:id="rId9"/>
    <p:sldId id="342" r:id="rId10"/>
    <p:sldId id="580" r:id="rId11"/>
    <p:sldId id="650" r:id="rId12"/>
    <p:sldId id="273" r:id="rId13"/>
    <p:sldId id="651" r:id="rId14"/>
    <p:sldId id="647" r:id="rId15"/>
    <p:sldId id="648" r:id="rId16"/>
    <p:sldId id="655" r:id="rId17"/>
    <p:sldId id="649" r:id="rId18"/>
    <p:sldId id="654" r:id="rId19"/>
    <p:sldId id="653" r:id="rId20"/>
    <p:sldId id="656" r:id="rId21"/>
    <p:sldId id="657" r:id="rId22"/>
    <p:sldId id="658" r:id="rId23"/>
    <p:sldId id="272" r:id="rId24"/>
    <p:sldId id="278"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48159-CE05-EF78-CDBF-8D4D115275F5}" v="78" dt="2025-11-27T10:41:14.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ony Mole, Project Officer (Workplace) - See Me" userId="S::bryony.mole@samh.org.uk::ecb4b6cc-a4e6-4dc4-9969-3bdd0df2d2c6" providerId="AD" clId="Web-{F9148159-CE05-EF78-CDBF-8D4D115275F5}"/>
    <pc:docChg chg="addSld delSld modSld sldOrd">
      <pc:chgData name="Bryony Mole, Project Officer (Workplace) - See Me" userId="S::bryony.mole@samh.org.uk::ecb4b6cc-a4e6-4dc4-9969-3bdd0df2d2c6" providerId="AD" clId="Web-{F9148159-CE05-EF78-CDBF-8D4D115275F5}" dt="2025-11-27T10:41:14.060" v="182" actId="20577"/>
      <pc:docMkLst>
        <pc:docMk/>
      </pc:docMkLst>
      <pc:sldChg chg="modSp">
        <pc:chgData name="Bryony Mole, Project Officer (Workplace) - See Me" userId="S::bryony.mole@samh.org.uk::ecb4b6cc-a4e6-4dc4-9969-3bdd0df2d2c6" providerId="AD" clId="Web-{F9148159-CE05-EF78-CDBF-8D4D115275F5}" dt="2025-11-27T10:00:55.089" v="94" actId="20577"/>
        <pc:sldMkLst>
          <pc:docMk/>
          <pc:sldMk cId="3277791693" sldId="278"/>
        </pc:sldMkLst>
        <pc:spChg chg="mod">
          <ac:chgData name="Bryony Mole, Project Officer (Workplace) - See Me" userId="S::bryony.mole@samh.org.uk::ecb4b6cc-a4e6-4dc4-9969-3bdd0df2d2c6" providerId="AD" clId="Web-{F9148159-CE05-EF78-CDBF-8D4D115275F5}" dt="2025-11-27T10:00:55.089" v="94" actId="20577"/>
          <ac:spMkLst>
            <pc:docMk/>
            <pc:sldMk cId="3277791693" sldId="278"/>
            <ac:spMk id="3" creationId="{00000000-0000-0000-0000-000000000000}"/>
          </ac:spMkLst>
        </pc:spChg>
      </pc:sldChg>
      <pc:sldChg chg="modNotes">
        <pc:chgData name="Bryony Mole, Project Officer (Workplace) - See Me" userId="S::bryony.mole@samh.org.uk::ecb4b6cc-a4e6-4dc4-9969-3bdd0df2d2c6" providerId="AD" clId="Web-{F9148159-CE05-EF78-CDBF-8D4D115275F5}" dt="2025-11-27T10:22:25.197" v="173"/>
        <pc:sldMkLst>
          <pc:docMk/>
          <pc:sldMk cId="1972160124" sldId="342"/>
        </pc:sldMkLst>
      </pc:sldChg>
      <pc:sldChg chg="del">
        <pc:chgData name="Bryony Mole, Project Officer (Workplace) - See Me" userId="S::bryony.mole@samh.org.uk::ecb4b6cc-a4e6-4dc4-9969-3bdd0df2d2c6" providerId="AD" clId="Web-{F9148159-CE05-EF78-CDBF-8D4D115275F5}" dt="2025-11-27T10:21:01.818" v="154"/>
        <pc:sldMkLst>
          <pc:docMk/>
          <pc:sldMk cId="1166417641" sldId="359"/>
        </pc:sldMkLst>
      </pc:sldChg>
      <pc:sldChg chg="modNotes">
        <pc:chgData name="Bryony Mole, Project Officer (Workplace) - See Me" userId="S::bryony.mole@samh.org.uk::ecb4b6cc-a4e6-4dc4-9969-3bdd0df2d2c6" providerId="AD" clId="Web-{F9148159-CE05-EF78-CDBF-8D4D115275F5}" dt="2025-11-27T10:21:48.414" v="171"/>
        <pc:sldMkLst>
          <pc:docMk/>
          <pc:sldMk cId="528924338" sldId="494"/>
        </pc:sldMkLst>
      </pc:sldChg>
      <pc:sldChg chg="modNotes">
        <pc:chgData name="Bryony Mole, Project Officer (Workplace) - See Me" userId="S::bryony.mole@samh.org.uk::ecb4b6cc-a4e6-4dc4-9969-3bdd0df2d2c6" providerId="AD" clId="Web-{F9148159-CE05-EF78-CDBF-8D4D115275F5}" dt="2025-11-27T10:21:35.695" v="157"/>
        <pc:sldMkLst>
          <pc:docMk/>
          <pc:sldMk cId="4177132092" sldId="555"/>
        </pc:sldMkLst>
      </pc:sldChg>
      <pc:sldChg chg="modNotes">
        <pc:chgData name="Bryony Mole, Project Officer (Workplace) - See Me" userId="S::bryony.mole@samh.org.uk::ecb4b6cc-a4e6-4dc4-9969-3bdd0df2d2c6" providerId="AD" clId="Web-{F9148159-CE05-EF78-CDBF-8D4D115275F5}" dt="2025-11-27T10:22:32.557" v="177"/>
        <pc:sldMkLst>
          <pc:docMk/>
          <pc:sldMk cId="4007853212" sldId="580"/>
        </pc:sldMkLst>
      </pc:sldChg>
      <pc:sldChg chg="modSp modNotes">
        <pc:chgData name="Bryony Mole, Project Officer (Workplace) - See Me" userId="S::bryony.mole@samh.org.uk::ecb4b6cc-a4e6-4dc4-9969-3bdd0df2d2c6" providerId="AD" clId="Web-{F9148159-CE05-EF78-CDBF-8D4D115275F5}" dt="2025-11-27T10:41:14.060" v="182" actId="20577"/>
        <pc:sldMkLst>
          <pc:docMk/>
          <pc:sldMk cId="4278802717" sldId="640"/>
        </pc:sldMkLst>
        <pc:spChg chg="mod">
          <ac:chgData name="Bryony Mole, Project Officer (Workplace) - See Me" userId="S::bryony.mole@samh.org.uk::ecb4b6cc-a4e6-4dc4-9969-3bdd0df2d2c6" providerId="AD" clId="Web-{F9148159-CE05-EF78-CDBF-8D4D115275F5}" dt="2025-11-27T10:41:14.060" v="182" actId="20577"/>
          <ac:spMkLst>
            <pc:docMk/>
            <pc:sldMk cId="4278802717" sldId="640"/>
            <ac:spMk id="6" creationId="{791D6320-63F1-76D6-1CAE-04DA36B8B486}"/>
          </ac:spMkLst>
        </pc:spChg>
      </pc:sldChg>
      <pc:sldChg chg="modNotes">
        <pc:chgData name="Bryony Mole, Project Officer (Workplace) - See Me" userId="S::bryony.mole@samh.org.uk::ecb4b6cc-a4e6-4dc4-9969-3bdd0df2d2c6" providerId="AD" clId="Web-{F9148159-CE05-EF78-CDBF-8D4D115275F5}" dt="2025-11-27T10:23:09.105" v="180"/>
        <pc:sldMkLst>
          <pc:docMk/>
          <pc:sldMk cId="848948736" sldId="650"/>
        </pc:sldMkLst>
      </pc:sldChg>
      <pc:sldChg chg="modNotes">
        <pc:chgData name="Bryony Mole, Project Officer (Workplace) - See Me" userId="S::bryony.mole@samh.org.uk::ecb4b6cc-a4e6-4dc4-9969-3bdd0df2d2c6" providerId="AD" clId="Web-{F9148159-CE05-EF78-CDBF-8D4D115275F5}" dt="2025-11-27T09:56:58.799" v="87"/>
        <pc:sldMkLst>
          <pc:docMk/>
          <pc:sldMk cId="2902755423" sldId="653"/>
        </pc:sldMkLst>
      </pc:sldChg>
      <pc:sldChg chg="ord">
        <pc:chgData name="Bryony Mole, Project Officer (Workplace) - See Me" userId="S::bryony.mole@samh.org.uk::ecb4b6cc-a4e6-4dc4-9969-3bdd0df2d2c6" providerId="AD" clId="Web-{F9148159-CE05-EF78-CDBF-8D4D115275F5}" dt="2025-11-27T10:20:05.924" v="153"/>
        <pc:sldMkLst>
          <pc:docMk/>
          <pc:sldMk cId="165907904" sldId="657"/>
        </pc:sldMkLst>
      </pc:sldChg>
      <pc:sldChg chg="addSp delSp modSp add mod replId setBg">
        <pc:chgData name="Bryony Mole, Project Officer (Workplace) - See Me" userId="S::bryony.mole@samh.org.uk::ecb4b6cc-a4e6-4dc4-9969-3bdd0df2d2c6" providerId="AD" clId="Web-{F9148159-CE05-EF78-CDBF-8D4D115275F5}" dt="2025-11-27T10:19:52.782" v="152" actId="20577"/>
        <pc:sldMkLst>
          <pc:docMk/>
          <pc:sldMk cId="2894427578" sldId="658"/>
        </pc:sldMkLst>
        <pc:spChg chg="del">
          <ac:chgData name="Bryony Mole, Project Officer (Workplace) - See Me" userId="S::bryony.mole@samh.org.uk::ecb4b6cc-a4e6-4dc4-9969-3bdd0df2d2c6" providerId="AD" clId="Web-{F9148159-CE05-EF78-CDBF-8D4D115275F5}" dt="2025-11-27T10:01:56.139" v="100"/>
          <ac:spMkLst>
            <pc:docMk/>
            <pc:sldMk cId="2894427578" sldId="658"/>
            <ac:spMk id="3" creationId="{7E7276F1-20C8-FCB4-666C-EF8B5A46E5B6}"/>
          </ac:spMkLst>
        </pc:spChg>
        <pc:spChg chg="mod">
          <ac:chgData name="Bryony Mole, Project Officer (Workplace) - See Me" userId="S::bryony.mole@samh.org.uk::ecb4b6cc-a4e6-4dc4-9969-3bdd0df2d2c6" providerId="AD" clId="Web-{F9148159-CE05-EF78-CDBF-8D4D115275F5}" dt="2025-11-27T10:19:52.782" v="152" actId="20577"/>
          <ac:spMkLst>
            <pc:docMk/>
            <pc:sldMk cId="2894427578" sldId="658"/>
            <ac:spMk id="13" creationId="{45C2C97F-AD8A-E15D-E3A5-6CCFAD952D15}"/>
          </ac:spMkLst>
        </pc:spChg>
        <pc:spChg chg="add">
          <ac:chgData name="Bryony Mole, Project Officer (Workplace) - See Me" userId="S::bryony.mole@samh.org.uk::ecb4b6cc-a4e6-4dc4-9969-3bdd0df2d2c6" providerId="AD" clId="Web-{F9148159-CE05-EF78-CDBF-8D4D115275F5}" dt="2025-11-27T10:19:18.920" v="133"/>
          <ac:spMkLst>
            <pc:docMk/>
            <pc:sldMk cId="2894427578" sldId="658"/>
            <ac:spMk id="18" creationId="{72018E1B-E0B9-4440-AFF3-4112E50A2763}"/>
          </ac:spMkLst>
        </pc:spChg>
        <pc:picChg chg="del">
          <ac:chgData name="Bryony Mole, Project Officer (Workplace) - See Me" userId="S::bryony.mole@samh.org.uk::ecb4b6cc-a4e6-4dc4-9969-3bdd0df2d2c6" providerId="AD" clId="Web-{F9148159-CE05-EF78-CDBF-8D4D115275F5}" dt="2025-11-27T10:01:53.842" v="99"/>
          <ac:picMkLst>
            <pc:docMk/>
            <pc:sldMk cId="2894427578" sldId="658"/>
            <ac:picMk id="2" creationId="{D8D28771-2EB5-2587-6ABD-009E7AAE70F2}"/>
          </ac:picMkLst>
        </pc:picChg>
        <pc:picChg chg="mod ord">
          <ac:chgData name="Bryony Mole, Project Officer (Workplace) - See Me" userId="S::bryony.mole@samh.org.uk::ecb4b6cc-a4e6-4dc4-9969-3bdd0df2d2c6" providerId="AD" clId="Web-{F9148159-CE05-EF78-CDBF-8D4D115275F5}" dt="2025-11-27T10:19:18.920" v="133"/>
          <ac:picMkLst>
            <pc:docMk/>
            <pc:sldMk cId="2894427578" sldId="658"/>
            <ac:picMk id="4" creationId="{95FEA81E-D18D-C4E7-55E7-B7D220B3D073}"/>
          </ac:picMkLst>
        </pc:picChg>
        <pc:picChg chg="add mod">
          <ac:chgData name="Bryony Mole, Project Officer (Workplace) - See Me" userId="S::bryony.mole@samh.org.uk::ecb4b6cc-a4e6-4dc4-9969-3bdd0df2d2c6" providerId="AD" clId="Web-{F9148159-CE05-EF78-CDBF-8D4D115275F5}" dt="2025-11-27T10:19:18.920" v="133"/>
          <ac:picMkLst>
            <pc:docMk/>
            <pc:sldMk cId="2894427578" sldId="658"/>
            <ac:picMk id="5" creationId="{B9963ACA-BEA7-B425-F802-216BB40E46F4}"/>
          </ac:picMkLst>
        </pc:picChg>
        <pc:picChg chg="del">
          <ac:chgData name="Bryony Mole, Project Officer (Workplace) - See Me" userId="S::bryony.mole@samh.org.uk::ecb4b6cc-a4e6-4dc4-9969-3bdd0df2d2c6" providerId="AD" clId="Web-{F9148159-CE05-EF78-CDBF-8D4D115275F5}" dt="2025-11-27T10:01:56.921" v="101"/>
          <ac:picMkLst>
            <pc:docMk/>
            <pc:sldMk cId="2894427578" sldId="658"/>
            <ac:picMk id="6" creationId="{5282A0B0-F329-6C65-DCD3-CA42902C940E}"/>
          </ac:picMkLst>
        </pc:picChg>
        <pc:picChg chg="add mod">
          <ac:chgData name="Bryony Mole, Project Officer (Workplace) - See Me" userId="S::bryony.mole@samh.org.uk::ecb4b6cc-a4e6-4dc4-9969-3bdd0df2d2c6" providerId="AD" clId="Web-{F9148159-CE05-EF78-CDBF-8D4D115275F5}" dt="2025-11-27T10:19:18.920" v="133"/>
          <ac:picMkLst>
            <pc:docMk/>
            <pc:sldMk cId="2894427578" sldId="658"/>
            <ac:picMk id="7" creationId="{234EE9A3-4E5C-4F92-759C-49032243944A}"/>
          </ac:picMkLst>
        </pc:picChg>
        <pc:picChg chg="add mod ord">
          <ac:chgData name="Bryony Mole, Project Officer (Workplace) - See Me" userId="S::bryony.mole@samh.org.uk::ecb4b6cc-a4e6-4dc4-9969-3bdd0df2d2c6" providerId="AD" clId="Web-{F9148159-CE05-EF78-CDBF-8D4D115275F5}" dt="2025-11-27T10:19:18.920" v="133"/>
          <ac:picMkLst>
            <pc:docMk/>
            <pc:sldMk cId="2894427578" sldId="658"/>
            <ac:picMk id="8" creationId="{B96BA42D-EB57-606C-38C5-AEF46A6274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2A936-CEEA-4D70-8956-C38DA8CC75AB}" type="datetimeFigureOut">
              <a:t>11/27/2025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1A8E9-018D-412A-B2E0-3080D72A800C}" type="slidenum">
              <a:t>‹#›</a:t>
            </a:fld>
            <a:endParaRPr lang="en-GB"/>
          </a:p>
        </p:txBody>
      </p:sp>
    </p:spTree>
    <p:extLst>
      <p:ext uri="{BB962C8B-B14F-4D97-AF65-F5344CB8AC3E}">
        <p14:creationId xmlns:p14="http://schemas.microsoft.com/office/powerpoint/2010/main" val="144551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Safer space agreement and content warning</a:t>
            </a:r>
            <a:endParaRPr lang="en-US"/>
          </a:p>
          <a:p>
            <a:r>
              <a:rPr lang="en-GB" b="1"/>
              <a:t>2MINS</a:t>
            </a:r>
            <a:endParaRPr lang="en-US"/>
          </a:p>
          <a:p>
            <a:endParaRPr lang="en-GB" b="1">
              <a:ea typeface="Calibri"/>
              <a:cs typeface="Calibri"/>
            </a:endParaRPr>
          </a:p>
          <a:p>
            <a:r>
              <a:rPr lang="en-GB" b="1">
                <a:ea typeface="Calibri"/>
                <a:cs typeface="Calibri"/>
              </a:rPr>
              <a:t>Bryony</a:t>
            </a:r>
          </a:p>
          <a:p>
            <a:endParaRPr lang="en-US"/>
          </a:p>
          <a:p>
            <a:r>
              <a:rPr lang="en-US" i="1"/>
              <a:t>Due to the content of the workshop, we start by agreeing a Safer Space Agreement and Content Warning Notice.</a:t>
            </a:r>
            <a:endParaRPr lang="en-US"/>
          </a:p>
          <a:p>
            <a:r>
              <a:rPr lang="en-US" i="1"/>
              <a:t> </a:t>
            </a:r>
            <a:endParaRPr lang="en-US"/>
          </a:p>
          <a:p>
            <a:r>
              <a:rPr lang="en-US" i="1"/>
              <a:t>The session will include descriptions of stigma and discrimination including </a:t>
            </a:r>
            <a:r>
              <a:rPr lang="en-US" i="1" err="1"/>
              <a:t>stigmatising</a:t>
            </a:r>
            <a:r>
              <a:rPr lang="en-US" i="1"/>
              <a:t> language and discriminatory practices across gender, race, sexuality, disability, and socio-economic deprivation. The session will also briefly touch on suicidal ideation and intent. </a:t>
            </a:r>
            <a:endParaRPr lang="en-US"/>
          </a:p>
          <a:p>
            <a:endParaRPr lang="en-US"/>
          </a:p>
          <a:p>
            <a:r>
              <a:rPr lang="en-US" i="1"/>
              <a:t>We agree to keep ourselves safe during this session - We will share only information that is ours to share – and please do take time out if you need to. </a:t>
            </a:r>
            <a:endParaRPr lang="en-US"/>
          </a:p>
          <a:p>
            <a:endParaRPr lang="en-US"/>
          </a:p>
          <a:p>
            <a:r>
              <a:rPr lang="en-US" i="1"/>
              <a:t>We will show respect for the fact that everyone has different views and experiences. And we'll treat people in the way that we would like to be treated.</a:t>
            </a:r>
            <a:endParaRPr lang="en-US"/>
          </a:p>
          <a:p>
            <a:endParaRPr lang="en-US" i="1">
              <a:ea typeface="Calibri"/>
              <a:cs typeface="Calibri"/>
            </a:endParaRPr>
          </a:p>
          <a:p>
            <a:r>
              <a:rPr lang="en-US" i="1">
                <a:ea typeface="Calibri"/>
                <a:cs typeface="Calibri"/>
              </a:rPr>
              <a:t>We ask that student names and other staff members names are not included when discussing scenarios you have experienced and that all information provided to you by students about their mental health is anonymous within this session. </a:t>
            </a:r>
          </a:p>
          <a:p>
            <a:endParaRPr lang="en-US"/>
          </a:p>
          <a:p>
            <a:r>
              <a:rPr lang="en-US" i="1"/>
              <a:t>And finally, we agree to respect confidentiality with the understanding that what is shared here by people shouldn’t be discussed outside of this session.</a:t>
            </a:r>
            <a:endParaRPr lang="en-US"/>
          </a:p>
          <a:p>
            <a:r>
              <a:rPr lang="en-US" i="1"/>
              <a:t>Is everyone happy to agree to this?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0F5C98E8-33B1-4156-9EB0-7ED6D25CFEFA}" type="slidenum">
              <a:t>2</a:t>
            </a:fld>
            <a:endParaRPr lang="en-US"/>
          </a:p>
        </p:txBody>
      </p:sp>
    </p:spTree>
    <p:extLst>
      <p:ext uri="{BB962C8B-B14F-4D97-AF65-F5344CB8AC3E}">
        <p14:creationId xmlns:p14="http://schemas.microsoft.com/office/powerpoint/2010/main" val="158194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33745-38DC-D3D9-0831-AAF2406F5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12AC7-8685-FA70-C83F-627F03D9B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673C8-F735-CFC9-A111-8AA62BB55C06}"/>
              </a:ext>
            </a:extLst>
          </p:cNvPr>
          <p:cNvSpPr>
            <a:spLocks noGrp="1"/>
          </p:cNvSpPr>
          <p:nvPr>
            <p:ph type="body" idx="1"/>
          </p:nvPr>
        </p:nvSpPr>
        <p:spPr/>
        <p:txBody>
          <a:bodyPr/>
          <a:lstStyle/>
          <a:p>
            <a:r>
              <a:rPr lang="en-US">
                <a:ea typeface="Calibri"/>
                <a:cs typeface="Calibri"/>
              </a:rPr>
              <a:t>Before showing the content have a discussion about what this looks and feels like for people , sharing ideas before discussing the building blocks and where </a:t>
            </a:r>
            <a:r>
              <a:rPr lang="en-US" err="1">
                <a:ea typeface="Calibri"/>
                <a:cs typeface="Calibri"/>
              </a:rPr>
              <a:t>organisations</a:t>
            </a:r>
            <a:r>
              <a:rPr lang="en-US">
                <a:ea typeface="Calibri"/>
                <a:cs typeface="Calibri"/>
              </a:rPr>
              <a:t> should focus on – 5 minutes – Bryony </a:t>
            </a:r>
          </a:p>
          <a:p>
            <a:endParaRPr lang="en-US">
              <a:ea typeface="Calibri"/>
              <a:cs typeface="Calibri"/>
            </a:endParaRPr>
          </a:p>
          <a:p>
            <a:r>
              <a:rPr lang="en-US">
                <a:ea typeface="Calibri"/>
                <a:cs typeface="Calibri"/>
              </a:rPr>
              <a:t>Then talk through the 7 building blocks that would create an inclusive working environment for people with mental illness </a:t>
            </a:r>
          </a:p>
          <a:p>
            <a:endParaRPr lang="en-US">
              <a:ea typeface="Calibri"/>
              <a:cs typeface="Calibri"/>
            </a:endParaRPr>
          </a:p>
          <a:p>
            <a:r>
              <a:rPr lang="en-US">
                <a:ea typeface="Calibri"/>
                <a:cs typeface="Calibri"/>
              </a:rPr>
              <a:t>5 minutes</a:t>
            </a:r>
          </a:p>
        </p:txBody>
      </p:sp>
      <p:sp>
        <p:nvSpPr>
          <p:cNvPr id="4" name="Slide Number Placeholder 3">
            <a:extLst>
              <a:ext uri="{FF2B5EF4-FFF2-40B4-BE49-F238E27FC236}">
                <a16:creationId xmlns:a16="http://schemas.microsoft.com/office/drawing/2014/main" id="{8509AA89-C69D-0EEF-AFFB-68BF1AF14343}"/>
              </a:ext>
            </a:extLst>
          </p:cNvPr>
          <p:cNvSpPr>
            <a:spLocks noGrp="1"/>
          </p:cNvSpPr>
          <p:nvPr>
            <p:ph type="sldNum" sz="quarter" idx="5"/>
          </p:nvPr>
        </p:nvSpPr>
        <p:spPr/>
        <p:txBody>
          <a:bodyPr/>
          <a:lstStyle/>
          <a:p>
            <a:fld id="{DB79B0B6-A4AF-483A-92E2-168AE844D3AB}" type="slidenum">
              <a:t>12</a:t>
            </a:fld>
            <a:endParaRPr lang="en-GB"/>
          </a:p>
        </p:txBody>
      </p:sp>
    </p:spTree>
    <p:extLst>
      <p:ext uri="{BB962C8B-B14F-4D97-AF65-F5344CB8AC3E}">
        <p14:creationId xmlns:p14="http://schemas.microsoft.com/office/powerpoint/2010/main" val="108945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41DE-26DD-A288-3DE0-7A332CAE1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4BB1E-6031-B3D0-5EBF-35A1C0D6D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F522C-8D89-1502-61F1-F76399345655}"/>
              </a:ext>
            </a:extLst>
          </p:cNvPr>
          <p:cNvSpPr>
            <a:spLocks noGrp="1"/>
          </p:cNvSpPr>
          <p:nvPr>
            <p:ph type="body" idx="1"/>
          </p:nvPr>
        </p:nvSpPr>
        <p:spPr/>
        <p:txBody>
          <a:bodyPr/>
          <a:lstStyle/>
          <a:p>
            <a:r>
              <a:rPr lang="en-US" dirty="0">
                <a:ea typeface="Calibri"/>
                <a:cs typeface="Calibri"/>
              </a:rPr>
              <a:t>25 minutes </a:t>
            </a:r>
          </a:p>
        </p:txBody>
      </p:sp>
      <p:sp>
        <p:nvSpPr>
          <p:cNvPr id="4" name="Slide Number Placeholder 3">
            <a:extLst>
              <a:ext uri="{FF2B5EF4-FFF2-40B4-BE49-F238E27FC236}">
                <a16:creationId xmlns:a16="http://schemas.microsoft.com/office/drawing/2014/main" id="{D365FC3B-7166-FB64-50AE-71D4B923FC0D}"/>
              </a:ext>
            </a:extLst>
          </p:cNvPr>
          <p:cNvSpPr>
            <a:spLocks noGrp="1"/>
          </p:cNvSpPr>
          <p:nvPr>
            <p:ph type="sldNum" sz="quarter" idx="5"/>
          </p:nvPr>
        </p:nvSpPr>
        <p:spPr/>
        <p:txBody>
          <a:bodyPr/>
          <a:lstStyle/>
          <a:p>
            <a:fld id="{DB79B0B6-A4AF-483A-92E2-168AE844D3AB}" type="slidenum">
              <a:t>13</a:t>
            </a:fld>
            <a:endParaRPr lang="en-GB"/>
          </a:p>
        </p:txBody>
      </p:sp>
    </p:spTree>
    <p:extLst>
      <p:ext uri="{BB962C8B-B14F-4D97-AF65-F5344CB8AC3E}">
        <p14:creationId xmlns:p14="http://schemas.microsoft.com/office/powerpoint/2010/main" val="112147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BEE5-6355-9235-BE02-C7AC32098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10D92-74F4-00B8-909D-8EC7765BF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3F276-A7D8-88FF-3B6A-71E97C2962B9}"/>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FD9324D-6440-A7D8-99D5-7F01A6D8D7F8}"/>
              </a:ext>
            </a:extLst>
          </p:cNvPr>
          <p:cNvSpPr>
            <a:spLocks noGrp="1"/>
          </p:cNvSpPr>
          <p:nvPr>
            <p:ph type="sldNum" sz="quarter" idx="5"/>
          </p:nvPr>
        </p:nvSpPr>
        <p:spPr/>
        <p:txBody>
          <a:bodyPr/>
          <a:lstStyle/>
          <a:p>
            <a:fld id="{77D6ABBB-509A-41EC-A3A1-A99A91882CF2}" type="slidenum">
              <a:rPr lang="en-GB"/>
              <a:t>14</a:t>
            </a:fld>
            <a:endParaRPr lang="en-GB"/>
          </a:p>
        </p:txBody>
      </p:sp>
    </p:spTree>
    <p:extLst>
      <p:ext uri="{BB962C8B-B14F-4D97-AF65-F5344CB8AC3E}">
        <p14:creationId xmlns:p14="http://schemas.microsoft.com/office/powerpoint/2010/main" val="417983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821FD-2FDC-B8E7-3971-5D5E65211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AF950-1D9D-765D-A9C6-85C43190F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D4189-2DAD-A23B-4552-3D2F3E28C29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5E89AB37-6D03-3B60-D167-D56255384016}"/>
              </a:ext>
            </a:extLst>
          </p:cNvPr>
          <p:cNvSpPr>
            <a:spLocks noGrp="1"/>
          </p:cNvSpPr>
          <p:nvPr>
            <p:ph type="sldNum" sz="quarter" idx="5"/>
          </p:nvPr>
        </p:nvSpPr>
        <p:spPr/>
        <p:txBody>
          <a:bodyPr/>
          <a:lstStyle/>
          <a:p>
            <a:fld id="{77D6ABBB-509A-41EC-A3A1-A99A91882CF2}" type="slidenum">
              <a:rPr lang="en-GB"/>
              <a:t>15</a:t>
            </a:fld>
            <a:endParaRPr lang="en-GB"/>
          </a:p>
        </p:txBody>
      </p:sp>
    </p:spTree>
    <p:extLst>
      <p:ext uri="{BB962C8B-B14F-4D97-AF65-F5344CB8AC3E}">
        <p14:creationId xmlns:p14="http://schemas.microsoft.com/office/powerpoint/2010/main" val="415918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83930-B8B7-019F-BBF5-513C1DC92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9B364-B952-0C75-F410-7E0940B58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45E27-0A10-62A2-C89A-15C732384142}"/>
              </a:ext>
            </a:extLst>
          </p:cNvPr>
          <p:cNvSpPr>
            <a:spLocks noGrp="1"/>
          </p:cNvSpPr>
          <p:nvPr>
            <p:ph type="body" idx="1"/>
          </p:nvPr>
        </p:nvSpPr>
        <p:spPr/>
        <p:txBody>
          <a:bodyPr/>
          <a:lstStyle/>
          <a:p>
            <a:r>
              <a:rPr lang="en-US" dirty="0">
                <a:ea typeface="Calibri"/>
                <a:cs typeface="Calibri"/>
              </a:rPr>
              <a:t>2 minutes – encourage people in the chat to write down what is one action they could realistically take to reduce stigma within their </a:t>
            </a:r>
            <a:r>
              <a:rPr lang="en-US" dirty="0" err="1">
                <a:ea typeface="Calibri"/>
                <a:cs typeface="Calibri"/>
              </a:rPr>
              <a:t>organisation</a:t>
            </a:r>
            <a:r>
              <a:rPr lang="en-US" dirty="0">
                <a:ea typeface="Calibri"/>
                <a:cs typeface="Calibri"/>
              </a:rPr>
              <a:t> or what is one think you are committing to do from today. </a:t>
            </a:r>
          </a:p>
        </p:txBody>
      </p:sp>
      <p:sp>
        <p:nvSpPr>
          <p:cNvPr id="4" name="Slide Number Placeholder 3">
            <a:extLst>
              <a:ext uri="{FF2B5EF4-FFF2-40B4-BE49-F238E27FC236}">
                <a16:creationId xmlns:a16="http://schemas.microsoft.com/office/drawing/2014/main" id="{0D035587-022B-4E93-40F4-188CCA9C08C2}"/>
              </a:ext>
            </a:extLst>
          </p:cNvPr>
          <p:cNvSpPr>
            <a:spLocks noGrp="1"/>
          </p:cNvSpPr>
          <p:nvPr>
            <p:ph type="sldNum" sz="quarter" idx="5"/>
          </p:nvPr>
        </p:nvSpPr>
        <p:spPr/>
        <p:txBody>
          <a:bodyPr/>
          <a:lstStyle/>
          <a:p>
            <a:fld id="{77D6ABBB-509A-41EC-A3A1-A99A91882CF2}" type="slidenum">
              <a:rPr lang="en-GB"/>
              <a:t>16</a:t>
            </a:fld>
            <a:endParaRPr lang="en-GB"/>
          </a:p>
        </p:txBody>
      </p:sp>
    </p:spTree>
    <p:extLst>
      <p:ext uri="{BB962C8B-B14F-4D97-AF65-F5344CB8AC3E}">
        <p14:creationId xmlns:p14="http://schemas.microsoft.com/office/powerpoint/2010/main" val="110575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E7EE-396D-39C2-79DE-D9BEBE48B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B7ACF-704C-1C5B-2F08-4EAE7443E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18946-1381-38BC-4892-CC749C268B6E}"/>
              </a:ext>
            </a:extLst>
          </p:cNvPr>
          <p:cNvSpPr>
            <a:spLocks noGrp="1"/>
          </p:cNvSpPr>
          <p:nvPr>
            <p:ph type="body" idx="1"/>
          </p:nvPr>
        </p:nvSpPr>
        <p:spPr/>
        <p:txBody>
          <a:bodyPr/>
          <a:lstStyle/>
          <a:p>
            <a:pPr marL="0" indent="0">
              <a:buFont typeface="Arial" panose="020B0604020202020204" pitchFamily="34" charset="0"/>
              <a:buNone/>
            </a:pPr>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8FDC4DC-B599-776B-C720-C4CE8AB1E0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9C756-FAB3-AF4A-98A5-E4CB49CFBE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4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479C-CF47-64D4-D5DA-A76EC09B9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1813B-FA84-C906-21A4-AFA7C992D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27AA9-5B80-7372-C9F2-AE53C2A5527F}"/>
              </a:ext>
            </a:extLst>
          </p:cNvPr>
          <p:cNvSpPr>
            <a:spLocks noGrp="1"/>
          </p:cNvSpPr>
          <p:nvPr>
            <p:ph type="body" idx="1"/>
          </p:nvPr>
        </p:nvSpPr>
        <p:spPr/>
        <p:txBody>
          <a:bodyPr/>
          <a:lstStyle/>
          <a:p>
            <a:pPr marL="0" indent="0">
              <a:buFont typeface="Arial" panose="020B0604020202020204" pitchFamily="34" charset="0"/>
              <a:buNone/>
            </a:pPr>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6860AEF-7E52-FE38-0D65-DACF7FF265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9C756-FAB3-AF4A-98A5-E4CB49CFBE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8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4DB9-1CE5-9AB3-70AD-8F03BE64E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FD132-EB30-8DBE-C601-61D1868DF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36FDC-7530-CEE2-F991-3262EF9DBB9C}"/>
              </a:ext>
            </a:extLst>
          </p:cNvPr>
          <p:cNvSpPr>
            <a:spLocks noGrp="1"/>
          </p:cNvSpPr>
          <p:nvPr>
            <p:ph type="body" idx="1"/>
          </p:nvPr>
        </p:nvSpPr>
        <p:spPr/>
        <p:txBody>
          <a:bodyPr/>
          <a:lstStyle/>
          <a:p>
            <a:pPr marL="0" indent="0">
              <a:buFont typeface="Arial" panose="020B0604020202020204" pitchFamily="34" charset="0"/>
              <a:buNone/>
            </a:pPr>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3206EED-CFCB-DF57-20C9-3F1145C6D0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9C756-FAB3-AF4A-98A5-E4CB49CFBE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7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Spotlight On Resources </a:t>
            </a:r>
          </a:p>
          <a:p>
            <a:r>
              <a:rPr lang="en-US">
                <a:ea typeface="Calibri"/>
                <a:cs typeface="Calibri"/>
              </a:rPr>
              <a:t>E-Learning </a:t>
            </a:r>
          </a:p>
          <a:p>
            <a:r>
              <a:rPr lang="en-US">
                <a:ea typeface="Calibri"/>
                <a:cs typeface="Calibri"/>
              </a:rPr>
              <a:t>Its Okay to Talk Cards </a:t>
            </a:r>
          </a:p>
          <a:p>
            <a:r>
              <a:rPr lang="en-US">
                <a:ea typeface="Calibri"/>
                <a:cs typeface="Calibri"/>
              </a:rPr>
              <a:t>Let's Chat Tool </a:t>
            </a:r>
          </a:p>
        </p:txBody>
      </p:sp>
      <p:sp>
        <p:nvSpPr>
          <p:cNvPr id="4" name="Slide Number Placeholder 3"/>
          <p:cNvSpPr>
            <a:spLocks noGrp="1"/>
          </p:cNvSpPr>
          <p:nvPr>
            <p:ph type="sldNum" sz="quarter" idx="5"/>
          </p:nvPr>
        </p:nvSpPr>
        <p:spPr/>
        <p:txBody>
          <a:bodyPr/>
          <a:lstStyle/>
          <a:p>
            <a:fld id="{DB79B0B6-A4AF-483A-92E2-168AE844D3AB}" type="slidenum">
              <a:t>20</a:t>
            </a:fld>
            <a:endParaRPr lang="en-GB"/>
          </a:p>
        </p:txBody>
      </p:sp>
    </p:spTree>
    <p:extLst>
      <p:ext uri="{BB962C8B-B14F-4D97-AF65-F5344CB8AC3E}">
        <p14:creationId xmlns:p14="http://schemas.microsoft.com/office/powerpoint/2010/main" val="330187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2FCCB-21DE-2363-C826-3B8ADB110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836DB-7B1B-D227-D62C-C29B36E6E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9F6B0-819F-6992-60C6-EAB04F639992}"/>
              </a:ext>
            </a:extLst>
          </p:cNvPr>
          <p:cNvSpPr>
            <a:spLocks noGrp="1"/>
          </p:cNvSpPr>
          <p:nvPr>
            <p:ph type="body" idx="1"/>
          </p:nvPr>
        </p:nvSpPr>
        <p:spPr/>
        <p:txBody>
          <a:bodyPr/>
          <a:lstStyle/>
          <a:p>
            <a:r>
              <a:rPr lang="en-GB" dirty="0">
                <a:ea typeface="Calibri" panose="020F0502020204030204"/>
                <a:cs typeface="Calibri" panose="020F0502020204030204"/>
              </a:rPr>
              <a:t>Bryony</a:t>
            </a:r>
          </a:p>
          <a:p>
            <a:endParaRPr lang="en-GB">
              <a:ea typeface="Calibri" panose="020F0502020204030204"/>
              <a:cs typeface="Calibri" panose="020F0502020204030204"/>
            </a:endParaRPr>
          </a:p>
          <a:p>
            <a:r>
              <a:rPr lang="en-GB" dirty="0">
                <a:ea typeface="Calibri" panose="020F0502020204030204"/>
                <a:cs typeface="Calibri" panose="020F0502020204030204"/>
              </a:rPr>
              <a:t>2 minutes </a:t>
            </a:r>
          </a:p>
        </p:txBody>
      </p:sp>
      <p:sp>
        <p:nvSpPr>
          <p:cNvPr id="4" name="Slide Number Placeholder 3">
            <a:extLst>
              <a:ext uri="{FF2B5EF4-FFF2-40B4-BE49-F238E27FC236}">
                <a16:creationId xmlns:a16="http://schemas.microsoft.com/office/drawing/2014/main" id="{AB199C4B-247B-0C98-BDC0-59EB593850F8}"/>
              </a:ext>
            </a:extLst>
          </p:cNvPr>
          <p:cNvSpPr>
            <a:spLocks noGrp="1"/>
          </p:cNvSpPr>
          <p:nvPr>
            <p:ph type="sldNum" sz="quarter" idx="5"/>
          </p:nvPr>
        </p:nvSpPr>
        <p:spPr/>
        <p:txBody>
          <a:bodyPr/>
          <a:lstStyle/>
          <a:p>
            <a:fld id="{D6CA20D1-E9C9-491F-8E15-A11F0F5A4CFF}" type="slidenum">
              <a:rPr lang="en-US"/>
              <a:t>3</a:t>
            </a:fld>
            <a:endParaRPr lang="en-US"/>
          </a:p>
        </p:txBody>
      </p:sp>
    </p:spTree>
    <p:extLst>
      <p:ext uri="{BB962C8B-B14F-4D97-AF65-F5344CB8AC3E}">
        <p14:creationId xmlns:p14="http://schemas.microsoft.com/office/powerpoint/2010/main" val="9535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7804E-9106-0486-CAE2-4ABDF389D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BEE9-8FD0-CFF9-4E0A-F251F23CF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B4812-2CFD-445C-894F-CD5A4A93FF96}"/>
              </a:ext>
            </a:extLst>
          </p:cNvPr>
          <p:cNvSpPr>
            <a:spLocks noGrp="1"/>
          </p:cNvSpPr>
          <p:nvPr>
            <p:ph type="body" idx="1"/>
          </p:nvPr>
        </p:nvSpPr>
        <p:spPr/>
        <p:txBody>
          <a:bodyPr/>
          <a:lstStyle/>
          <a:p>
            <a:r>
              <a:rPr lang="en-US" i="1" dirty="0">
                <a:ea typeface="Calibri"/>
                <a:cs typeface="Calibri"/>
              </a:rPr>
              <a:t>Bryony </a:t>
            </a:r>
          </a:p>
          <a:p>
            <a:endParaRPr lang="en-US" i="1" dirty="0">
              <a:ea typeface="Calibri"/>
              <a:cs typeface="Calibri"/>
            </a:endParaRPr>
          </a:p>
          <a:p>
            <a:r>
              <a:rPr lang="en-US" i="1" dirty="0">
                <a:ea typeface="Calibri"/>
                <a:cs typeface="Calibri"/>
              </a:rPr>
              <a:t>2 minutes</a:t>
            </a:r>
          </a:p>
        </p:txBody>
      </p:sp>
      <p:sp>
        <p:nvSpPr>
          <p:cNvPr id="4" name="Slide Number Placeholder 3">
            <a:extLst>
              <a:ext uri="{FF2B5EF4-FFF2-40B4-BE49-F238E27FC236}">
                <a16:creationId xmlns:a16="http://schemas.microsoft.com/office/drawing/2014/main" id="{2357C585-A0B0-C333-232B-7E0D11E0774A}"/>
              </a:ext>
            </a:extLst>
          </p:cNvPr>
          <p:cNvSpPr>
            <a:spLocks noGrp="1"/>
          </p:cNvSpPr>
          <p:nvPr>
            <p:ph type="sldNum" sz="quarter" idx="5"/>
          </p:nvPr>
        </p:nvSpPr>
        <p:spPr/>
        <p:txBody>
          <a:bodyPr/>
          <a:lstStyle/>
          <a:p>
            <a:fld id="{0F5C98E8-33B1-4156-9EB0-7ED6D25CFEFA}" type="slidenum">
              <a:t>4</a:t>
            </a:fld>
            <a:endParaRPr lang="en-US"/>
          </a:p>
        </p:txBody>
      </p:sp>
    </p:spTree>
    <p:extLst>
      <p:ext uri="{BB962C8B-B14F-4D97-AF65-F5344CB8AC3E}">
        <p14:creationId xmlns:p14="http://schemas.microsoft.com/office/powerpoint/2010/main" val="173131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r>
              <a:rPr lang="en-GB" dirty="0"/>
              <a:t>2 minutes People who identify as living with mental illness continue to be stigmatised and discriminated in 14 areas of their life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9C756-FAB3-AF4A-98A5-E4CB49CFBE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18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a:t>
            </a:r>
          </a:p>
          <a:p>
            <a:r>
              <a:rPr lang="en-GB" sz="1200" kern="1200" dirty="0">
                <a:solidFill>
                  <a:schemeClr val="tx1"/>
                </a:solidFill>
                <a:effectLst/>
                <a:latin typeface="+mn-lt"/>
                <a:ea typeface="+mn-ea"/>
                <a:cs typeface="+mn-cs"/>
              </a:rPr>
              <a:t>Nearly three quarters (71 per cent), have experience stigma and discrimination around employment.</a:t>
            </a:r>
            <a:endParaRPr lang="en-GB"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24% of respondents with personality disorder selected ‘employment’</a:t>
            </a:r>
            <a:r>
              <a:rPr lang="en-GB" baseline="0" dirty="0"/>
              <a:t>.</a:t>
            </a:r>
            <a:endParaRPr lang="en-GB" dirty="0">
              <a:ea typeface="Calibri"/>
              <a:cs typeface="Calibri"/>
            </a:endParaRPr>
          </a:p>
          <a:p>
            <a:r>
              <a:rPr lang="en-GB" sz="1200" kern="1200" dirty="0">
                <a:solidFill>
                  <a:schemeClr val="tx1"/>
                </a:solidFill>
                <a:effectLst/>
                <a:latin typeface="+mn-lt"/>
                <a:ea typeface="+mn-ea"/>
                <a:cs typeface="+mn-cs"/>
              </a:rPr>
              <a:t>People with mental illness find themselves out of work as a direct result of stigma and discrimination.</a:t>
            </a:r>
            <a:endParaRPr lang="en-GB"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Open Sans"/>
                <a:ea typeface="Open Sans"/>
                <a:cs typeface="Open Sans"/>
              </a:rPr>
              <a:t>57% have been unfairly denied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Open Sans"/>
                <a:ea typeface="Open Sans"/>
                <a:cs typeface="Open Sans"/>
              </a:rPr>
              <a:t>48% expect </a:t>
            </a:r>
            <a:r>
              <a:rPr lang="en-US" sz="1200" dirty="0">
                <a:solidFill>
                  <a:schemeClr val="bg1"/>
                </a:solidFill>
                <a:latin typeface="Open Sans"/>
                <a:ea typeface="Open Sans"/>
                <a:cs typeface="Open Sans"/>
              </a:rPr>
              <a:t>to be unfairly asked to leave</a:t>
            </a:r>
          </a:p>
          <a:p>
            <a:r>
              <a:rPr lang="en-GB" sz="1200" kern="1200" dirty="0">
                <a:solidFill>
                  <a:schemeClr val="tx1"/>
                </a:solidFill>
                <a:effectLst/>
                <a:latin typeface="+mn-lt"/>
                <a:ea typeface="+mn-ea"/>
                <a:cs typeface="+mn-cs"/>
              </a:rPr>
              <a:t>Of those who experienced stigma, 85 per cent have stopped themselves from applying for jobs, while nearly half have left work due to stigma and discrimination. </a:t>
            </a:r>
            <a:endParaRPr lang="en-GB" sz="1200" kern="1200" dirty="0">
              <a:solidFill>
                <a:schemeClr val="tx1"/>
              </a:solidFill>
              <a:effectLst/>
              <a:latin typeface="+mn-lt"/>
              <a:ea typeface="Calibri"/>
              <a:cs typeface="Calibri"/>
            </a:endParaRPr>
          </a:p>
          <a:p>
            <a:endParaRPr lang="en-GB" sz="1200" kern="1200">
              <a:solidFill>
                <a:schemeClr val="tx1"/>
              </a:solidFill>
              <a:effectLst/>
              <a:latin typeface="+mn-lt"/>
              <a:ea typeface="+mn-ea"/>
              <a:cs typeface="+mn-cs"/>
            </a:endParaRPr>
          </a:p>
          <a:p>
            <a:r>
              <a:rPr lang="en-GB" sz="1200" kern="1200" dirty="0">
                <a:solidFill>
                  <a:schemeClr val="tx1"/>
                </a:solidFill>
                <a:effectLst/>
                <a:latin typeface="+mn-lt"/>
                <a:ea typeface="+mn-ea"/>
                <a:cs typeface="+mn-cs"/>
              </a:rPr>
              <a:t>MH stigma has been found to be most prevalent and impactful in relationships within families and friendships, and the impact of intersecting experiences of stigmatising attitudes and discrimination that are </a:t>
            </a:r>
            <a:r>
              <a:rPr lang="en-GB"/>
              <a:t>compounded</a:t>
            </a:r>
            <a:r>
              <a:rPr lang="en-GB" sz="1200" kern="1200" dirty="0">
                <a:solidFill>
                  <a:schemeClr val="tx1"/>
                </a:solidFill>
                <a:effectLst/>
                <a:latin typeface="+mn-lt"/>
                <a:ea typeface="+mn-ea"/>
                <a:cs typeface="+mn-cs"/>
              </a:rPr>
              <a:t> in work, even if these take place outside work? We know that LGBTQIA+ and racialised and marginalised communities experience higher levels of mental health problems/illness so how inclusive are employers making their working environments so that all employees can speak about their mental health needs and ask for help/support when they need it?</a:t>
            </a:r>
            <a:endParaRPr lang="en-GB" sz="1200" kern="1200" dirty="0">
              <a:solidFill>
                <a:schemeClr val="tx1"/>
              </a:solidFill>
              <a:effectLst/>
              <a:latin typeface="+mn-lt"/>
              <a:ea typeface="Calibri"/>
              <a:cs typeface="Calibri"/>
            </a:endParaRPr>
          </a:p>
        </p:txBody>
      </p:sp>
      <p:sp>
        <p:nvSpPr>
          <p:cNvPr id="4" name="Slide Number Placeholder 3"/>
          <p:cNvSpPr>
            <a:spLocks noGrp="1"/>
          </p:cNvSpPr>
          <p:nvPr>
            <p:ph type="sldNum" sz="quarter" idx="10"/>
          </p:nvPr>
        </p:nvSpPr>
        <p:spPr/>
        <p:txBody>
          <a:bodyPr/>
          <a:lstStyle/>
          <a:p>
            <a:fld id="{1DE9C756-FAB3-AF4A-98A5-E4CB49CFBEF2}" type="slidenum">
              <a:rPr lang="en-US" smtClean="0"/>
              <a:t>6</a:t>
            </a:fld>
            <a:endParaRPr lang="en-US"/>
          </a:p>
        </p:txBody>
      </p:sp>
    </p:spTree>
    <p:extLst>
      <p:ext uri="{BB962C8B-B14F-4D97-AF65-F5344CB8AC3E}">
        <p14:creationId xmlns:p14="http://schemas.microsoft.com/office/powerpoint/2010/main" val="65725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b="1" dirty="0">
                <a:ea typeface="Calibri"/>
                <a:cs typeface="Calibri"/>
              </a:rPr>
              <a:t>4MINS</a:t>
            </a:r>
            <a:endParaRPr lang="en-US" b="1" dirty="0"/>
          </a:p>
          <a:p>
            <a:endParaRPr lang="en-US" b="1"/>
          </a:p>
          <a:p>
            <a:r>
              <a:rPr lang="en-US" b="1" dirty="0"/>
              <a:t>The terms noted here have been reported through lived experience contributions to SMISS (2022). </a:t>
            </a:r>
            <a:endParaRPr lang="en-US" dirty="0">
              <a:ea typeface="Calibri"/>
              <a:cs typeface="Calibri"/>
            </a:endParaRPr>
          </a:p>
          <a:p>
            <a:r>
              <a:rPr lang="en-US" b="1" dirty="0"/>
              <a:t>These terms reveal the judgements and perceptions levied against people and the intentions of the </a:t>
            </a:r>
            <a:r>
              <a:rPr lang="en-US" b="1" dirty="0" err="1"/>
              <a:t>stigmatisation</a:t>
            </a:r>
            <a:r>
              <a:rPr lang="en-US" b="1" dirty="0"/>
              <a:t>. </a:t>
            </a:r>
            <a:endParaRPr lang="en-US" dirty="0">
              <a:ea typeface="Calibri"/>
              <a:cs typeface="Calibri"/>
            </a:endParaRPr>
          </a:p>
          <a:p>
            <a:r>
              <a:rPr lang="en-US" dirty="0"/>
              <a:t>•All of these terms position people as less than human, deserving of low status and being unworthy humans. </a:t>
            </a:r>
            <a:endParaRPr lang="en-US" dirty="0">
              <a:ea typeface="Calibri"/>
              <a:cs typeface="Calibri"/>
            </a:endParaRPr>
          </a:p>
          <a:p>
            <a:r>
              <a:rPr lang="en-US" dirty="0"/>
              <a:t>•And all of them feed into victim blaming – this attributes our mental ill health as personal failure rather than a result of genetic, medical or psychological issues. </a:t>
            </a:r>
            <a:endParaRPr lang="en-US" dirty="0">
              <a:ea typeface="Calibri"/>
              <a:cs typeface="Calibri"/>
            </a:endParaRPr>
          </a:p>
          <a:p>
            <a:r>
              <a:rPr lang="en-US" dirty="0"/>
              <a:t>Further, victim-blaming aims to mask systemic inequality as both a cause and consequence of MH issues.</a:t>
            </a:r>
            <a:endParaRPr lang="en-US" dirty="0">
              <a:ea typeface="Calibri"/>
              <a:cs typeface="Calibri"/>
            </a:endParaRPr>
          </a:p>
          <a:p>
            <a:r>
              <a:rPr lang="en-US" dirty="0"/>
              <a:t> </a:t>
            </a:r>
            <a:endParaRPr lang="en-US" dirty="0">
              <a:ea typeface="Calibri"/>
              <a:cs typeface="Calibri"/>
            </a:endParaRPr>
          </a:p>
          <a:p>
            <a:r>
              <a:rPr lang="en-US" dirty="0"/>
              <a:t>•Terms such as ignorant and not intelligent – denote judgements that undermine our intelligence, our worthiness, and our agency. </a:t>
            </a:r>
            <a:endParaRPr lang="en-US" dirty="0">
              <a:ea typeface="Calibri"/>
              <a:cs typeface="Calibri"/>
            </a:endParaRPr>
          </a:p>
          <a:p>
            <a:r>
              <a:rPr lang="en-US" dirty="0"/>
              <a:t>•Lazy – Which denote the social expectations on us to productive – meaning to 'help ourselves', to 'get over it'. </a:t>
            </a:r>
            <a:endParaRPr lang="en-US" dirty="0">
              <a:ea typeface="Calibri"/>
              <a:cs typeface="Calibri"/>
            </a:endParaRPr>
          </a:p>
          <a:p>
            <a:r>
              <a:rPr lang="en-US" dirty="0"/>
              <a:t>•Accusations of attention seeking – question and invalidate our experiences and their severity. </a:t>
            </a:r>
            <a:endParaRPr lang="en-US" dirty="0">
              <a:ea typeface="Calibri"/>
              <a:cs typeface="Calibri"/>
            </a:endParaRPr>
          </a:p>
          <a:p>
            <a:r>
              <a:rPr lang="en-US" dirty="0"/>
              <a:t>•</a:t>
            </a:r>
            <a:r>
              <a:rPr lang="en-US" dirty="0" err="1"/>
              <a:t>Stigmatising</a:t>
            </a:r>
            <a:r>
              <a:rPr lang="en-US" dirty="0"/>
              <a:t> terms such as being deemed 'incapable' denote ideas that are </a:t>
            </a:r>
            <a:r>
              <a:rPr lang="en-US" dirty="0" err="1"/>
              <a:t>infantilising</a:t>
            </a:r>
            <a:r>
              <a:rPr lang="en-US" dirty="0"/>
              <a:t> and draw into question our ability to managing our own lives, and to participate in decision-making that impacts us.</a:t>
            </a:r>
            <a:endParaRPr lang="en-US" dirty="0">
              <a:ea typeface="Calibri"/>
              <a:cs typeface="Calibri"/>
            </a:endParaRPr>
          </a:p>
          <a:p>
            <a:r>
              <a:rPr lang="en-US" dirty="0"/>
              <a:t>•Dangerous, Deranged, Chaotic, Illogical, Unstable - Which denote ideas of fear, threat, and unpredictability. </a:t>
            </a:r>
            <a:endParaRPr lang="en-US" dirty="0">
              <a:ea typeface="Calibri"/>
              <a:cs typeface="Calibri"/>
            </a:endParaRPr>
          </a:p>
          <a:p>
            <a:r>
              <a:rPr lang="en-US" dirty="0"/>
              <a:t>•Hostile, Non-compliant – Denote ideas of people being out of social control in services and wider society. </a:t>
            </a:r>
            <a:endParaRPr lang="en-US" dirty="0">
              <a:ea typeface="Calibri"/>
              <a:cs typeface="Calibri"/>
            </a:endParaRPr>
          </a:p>
          <a:p>
            <a:r>
              <a:rPr lang="en-US" dirty="0"/>
              <a:t>•Some of these </a:t>
            </a:r>
            <a:r>
              <a:rPr lang="en-US" dirty="0" err="1"/>
              <a:t>stigmatising</a:t>
            </a:r>
            <a:r>
              <a:rPr lang="en-US" dirty="0"/>
              <a:t> terms such as “dangerous” are more readily applied to black men, or working class people, people who use substances. </a:t>
            </a:r>
            <a:endParaRPr lang="en-US" dirty="0">
              <a:ea typeface="Calibri"/>
              <a:cs typeface="Calibri"/>
            </a:endParaRPr>
          </a:p>
          <a:p>
            <a:r>
              <a:rPr lang="en-US" dirty="0"/>
              <a:t>•We are aware that stigma and discrimination relating to mental ill health are gendered, </a:t>
            </a:r>
            <a:r>
              <a:rPr lang="en-US" dirty="0" err="1"/>
              <a:t>racialised</a:t>
            </a:r>
            <a:r>
              <a:rPr lang="en-US" dirty="0"/>
              <a:t>, and they are compounded by our sexualities, and our disabilities. The term ‘Hysterical' and the misinformed "diagnoses" of hysteria was the first mental illness historically attributed solely to women – and dates back to Ancient Greece. Homosexuality was considered a mental illness into the 1970s. Being transgender was understood by the World Health </a:t>
            </a:r>
            <a:r>
              <a:rPr lang="en-US" dirty="0" err="1"/>
              <a:t>organisation</a:t>
            </a:r>
            <a:r>
              <a:rPr lang="en-US" dirty="0"/>
              <a:t> (WHO) as a mental health condition until 2019. And stark racial disparities in schizophrenia diagnoses have proliferated since the 19th Century. </a:t>
            </a:r>
            <a:r>
              <a:rPr lang="en-US" b="1" dirty="0"/>
              <a:t>Unfortunately some of these </a:t>
            </a:r>
            <a:r>
              <a:rPr lang="en-US" b="1" dirty="0" err="1"/>
              <a:t>stigmatising</a:t>
            </a:r>
            <a:r>
              <a:rPr lang="en-US" b="1" dirty="0"/>
              <a:t> judgements and perceptions endure.</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6CA20D1-E9C9-491F-8E15-A11F0F5A4CFF}" type="slidenum">
              <a:rPr lang="en-US"/>
              <a:t>7</a:t>
            </a:fld>
            <a:endParaRPr lang="en-US"/>
          </a:p>
        </p:txBody>
      </p:sp>
    </p:spTree>
    <p:extLst>
      <p:ext uri="{BB962C8B-B14F-4D97-AF65-F5344CB8AC3E}">
        <p14:creationId xmlns:p14="http://schemas.microsoft.com/office/powerpoint/2010/main" val="348140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AC4B-62EA-CCAA-2B8D-34A852836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C8484-0220-5D84-57A3-8788EA7A1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B7AD5-8056-B599-A0FB-1D4D257ABBA1}"/>
              </a:ext>
            </a:extLst>
          </p:cNvPr>
          <p:cNvSpPr>
            <a:spLocks noGrp="1"/>
          </p:cNvSpPr>
          <p:nvPr>
            <p:ph type="body" idx="1"/>
          </p:nvPr>
        </p:nvSpPr>
        <p:spPr/>
        <p:txBody>
          <a:bodyPr/>
          <a:lstStyle/>
          <a:p>
            <a:r>
              <a:rPr lang="en-US" dirty="0">
                <a:ea typeface="Calibri"/>
                <a:cs typeface="Calibri"/>
              </a:rPr>
              <a:t>4 minutes</a:t>
            </a:r>
          </a:p>
        </p:txBody>
      </p:sp>
      <p:sp>
        <p:nvSpPr>
          <p:cNvPr id="4" name="Slide Number Placeholder 3">
            <a:extLst>
              <a:ext uri="{FF2B5EF4-FFF2-40B4-BE49-F238E27FC236}">
                <a16:creationId xmlns:a16="http://schemas.microsoft.com/office/drawing/2014/main" id="{DB24A84B-8E99-A573-E06F-45D55A7FC6FA}"/>
              </a:ext>
            </a:extLst>
          </p:cNvPr>
          <p:cNvSpPr>
            <a:spLocks noGrp="1"/>
          </p:cNvSpPr>
          <p:nvPr>
            <p:ph type="sldNum" sz="quarter" idx="5"/>
          </p:nvPr>
        </p:nvSpPr>
        <p:spPr/>
        <p:txBody>
          <a:bodyPr/>
          <a:lstStyle/>
          <a:p>
            <a:fld id="{DB79B0B6-A4AF-483A-92E2-168AE844D3AB}" type="slidenum">
              <a:t>8</a:t>
            </a:fld>
            <a:endParaRPr lang="en-GB"/>
          </a:p>
        </p:txBody>
      </p:sp>
    </p:spTree>
    <p:extLst>
      <p:ext uri="{BB962C8B-B14F-4D97-AF65-F5344CB8AC3E}">
        <p14:creationId xmlns:p14="http://schemas.microsoft.com/office/powerpoint/2010/main" val="122015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4CE19-5D37-7671-C8EB-AD946060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B663B-9F6B-D737-4B27-7BEC1BF57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5BB2E-6D4F-23CE-D249-4424BECC34CF}"/>
              </a:ext>
            </a:extLst>
          </p:cNvPr>
          <p:cNvSpPr>
            <a:spLocks noGrp="1"/>
          </p:cNvSpPr>
          <p:nvPr>
            <p:ph type="body" idx="1"/>
          </p:nvPr>
        </p:nvSpPr>
        <p:spPr/>
        <p:txBody>
          <a:bodyPr/>
          <a:lstStyle/>
          <a:p>
            <a:r>
              <a:rPr lang="en-US">
                <a:ea typeface="Calibri"/>
                <a:cs typeface="Calibri"/>
              </a:rPr>
              <a:t>Wendy</a:t>
            </a:r>
          </a:p>
          <a:p>
            <a:endParaRPr lang="en-US">
              <a:ea typeface="Calibri"/>
              <a:cs typeface="Calibri"/>
            </a:endParaRPr>
          </a:p>
          <a:p>
            <a:r>
              <a:rPr lang="en-US">
                <a:ea typeface="Calibri"/>
                <a:cs typeface="Calibri"/>
              </a:rPr>
              <a:t>The formation of mental health stigma and discrimination is a complex process occurring at multiple different levels. Our solutions to this must also occur at different levels. We cannot just consider action on just a personal level. Whilst this is important, as leaders within </a:t>
            </a:r>
            <a:r>
              <a:rPr lang="en-US" err="1">
                <a:ea typeface="Calibri"/>
                <a:cs typeface="Calibri"/>
              </a:rPr>
              <a:t>organisations</a:t>
            </a:r>
            <a:r>
              <a:rPr lang="en-US">
                <a:ea typeface="Calibri"/>
                <a:cs typeface="Calibri"/>
              </a:rPr>
              <a:t> we must consider what inclusion means at all of these levels as we have power to enact change. </a:t>
            </a:r>
            <a:endParaRPr lang="en-US"/>
          </a:p>
          <a:p>
            <a:endParaRPr lang="en-US">
              <a:ea typeface="Calibri"/>
              <a:cs typeface="Calibri"/>
            </a:endParaRPr>
          </a:p>
          <a:p>
            <a:r>
              <a:rPr lang="en-US">
                <a:ea typeface="Calibri"/>
                <a:cs typeface="Calibri"/>
              </a:rPr>
              <a:t>2 minutes</a:t>
            </a:r>
          </a:p>
        </p:txBody>
      </p:sp>
      <p:sp>
        <p:nvSpPr>
          <p:cNvPr id="4" name="Slide Number Placeholder 3">
            <a:extLst>
              <a:ext uri="{FF2B5EF4-FFF2-40B4-BE49-F238E27FC236}">
                <a16:creationId xmlns:a16="http://schemas.microsoft.com/office/drawing/2014/main" id="{1724A596-1268-13D8-FD69-55820D144D2E}"/>
              </a:ext>
            </a:extLst>
          </p:cNvPr>
          <p:cNvSpPr>
            <a:spLocks noGrp="1"/>
          </p:cNvSpPr>
          <p:nvPr>
            <p:ph type="sldNum" sz="quarter" idx="5"/>
          </p:nvPr>
        </p:nvSpPr>
        <p:spPr/>
        <p:txBody>
          <a:bodyPr/>
          <a:lstStyle/>
          <a:p>
            <a:fld id="{77D6ABBB-509A-41EC-A3A1-A99A91882CF2}" type="slidenum">
              <a:rPr lang="en-GB"/>
              <a:t>10</a:t>
            </a:fld>
            <a:endParaRPr lang="en-GB"/>
          </a:p>
        </p:txBody>
      </p:sp>
    </p:spTree>
    <p:extLst>
      <p:ext uri="{BB962C8B-B14F-4D97-AF65-F5344CB8AC3E}">
        <p14:creationId xmlns:p14="http://schemas.microsoft.com/office/powerpoint/2010/main" val="327040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8E676-0323-72BD-F85F-83EC4B678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00904-C913-0056-3748-33E0935A6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653D6-1250-F0FC-18EC-7D0A46CD8D79}"/>
              </a:ext>
            </a:extLst>
          </p:cNvPr>
          <p:cNvSpPr>
            <a:spLocks noGrp="1"/>
          </p:cNvSpPr>
          <p:nvPr>
            <p:ph type="body" idx="1"/>
          </p:nvPr>
        </p:nvSpPr>
        <p:spPr/>
        <p:txBody>
          <a:bodyPr/>
          <a:lstStyle/>
          <a:p>
            <a:r>
              <a:rPr lang="en-US" dirty="0">
                <a:ea typeface="Calibri"/>
                <a:cs typeface="Calibri"/>
              </a:rPr>
              <a:t>Equity and Justice need to work in tandem </a:t>
            </a:r>
          </a:p>
          <a:p>
            <a:endParaRPr lang="en-US" dirty="0">
              <a:ea typeface="Calibri"/>
              <a:cs typeface="Calibri"/>
            </a:endParaRPr>
          </a:p>
          <a:p>
            <a:r>
              <a:rPr lang="en-US" dirty="0">
                <a:ea typeface="Calibri"/>
                <a:cs typeface="Calibri"/>
              </a:rPr>
              <a:t>Need to treat mental health like we would physical health</a:t>
            </a:r>
          </a:p>
        </p:txBody>
      </p:sp>
      <p:sp>
        <p:nvSpPr>
          <p:cNvPr id="4" name="Slide Number Placeholder 3">
            <a:extLst>
              <a:ext uri="{FF2B5EF4-FFF2-40B4-BE49-F238E27FC236}">
                <a16:creationId xmlns:a16="http://schemas.microsoft.com/office/drawing/2014/main" id="{7F49022D-633E-908E-2322-5633FAE4C0E3}"/>
              </a:ext>
            </a:extLst>
          </p:cNvPr>
          <p:cNvSpPr>
            <a:spLocks noGrp="1"/>
          </p:cNvSpPr>
          <p:nvPr>
            <p:ph type="sldNum" sz="quarter" idx="5"/>
          </p:nvPr>
        </p:nvSpPr>
        <p:spPr/>
        <p:txBody>
          <a:bodyPr/>
          <a:lstStyle/>
          <a:p>
            <a:fld id="{DB79B0B6-A4AF-483A-92E2-168AE844D3AB}" type="slidenum">
              <a:t>11</a:t>
            </a:fld>
            <a:endParaRPr lang="en-GB"/>
          </a:p>
        </p:txBody>
      </p:sp>
    </p:spTree>
    <p:extLst>
      <p:ext uri="{BB962C8B-B14F-4D97-AF65-F5344CB8AC3E}">
        <p14:creationId xmlns:p14="http://schemas.microsoft.com/office/powerpoint/2010/main" val="232822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1" y="1708150"/>
            <a:ext cx="11466873" cy="4018118"/>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60001" y="305249"/>
            <a:ext cx="11466875" cy="1068899"/>
          </a:xfrm>
          <a:prstGeom prst="rect">
            <a:avLst/>
          </a:prstGeom>
        </p:spPr>
        <p:txBody>
          <a:bodyPr vert="horz" lIns="0" tIns="0" rIns="0" bIns="0" rtlCol="0" anchor="t">
            <a:noAutofit/>
          </a:bodyPr>
          <a:lstStyle>
            <a:lvl1pPr>
              <a:defRPr sz="2100"/>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3" cy="196850"/>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a:p>
        </p:txBody>
      </p:sp>
    </p:spTree>
    <p:extLst>
      <p:ext uri="{BB962C8B-B14F-4D97-AF65-F5344CB8AC3E}">
        <p14:creationId xmlns:p14="http://schemas.microsoft.com/office/powerpoint/2010/main" val="12877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27/11/2025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27/11/2025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27/11/2025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27/11/2025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samh.org.uk/get-involved/workplace/workplace-wellness-action-pla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zXJ5hoF6R_M?feature=oembed"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ww.seemescotland.org/workplace/request-resource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66646" y="2438399"/>
            <a:ext cx="7901354" cy="1493593"/>
          </a:xfrm>
        </p:spPr>
        <p:txBody>
          <a:bodyPr>
            <a:normAutofit fontScale="90000"/>
          </a:bodyPr>
          <a:lstStyle/>
          <a:p>
            <a:r>
              <a:rPr lang="en-GB">
                <a:latin typeface="Open Sans Extrabold"/>
                <a:ea typeface="Open Sans Extrabold"/>
                <a:cs typeface="Open Sans Extrabold"/>
              </a:rPr>
              <a:t> </a:t>
            </a: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r>
              <a:rPr lang="en-GB">
                <a:latin typeface="Calibri Light"/>
                <a:ea typeface="Calibri Light"/>
                <a:cs typeface="Calibri Light"/>
              </a:rPr>
              <a:t> </a:t>
            </a:r>
            <a:br>
              <a:rPr lang="en-GB">
                <a:latin typeface="Open Sans Extrabold"/>
                <a:ea typeface="Open Sans Extrabold"/>
                <a:cs typeface="Open Sans Extrabold"/>
              </a:rPr>
            </a:br>
            <a:endParaRPr lang="en-GB">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Subtitle 2"/>
          <p:cNvSpPr txBox="1">
            <a:spLocks/>
          </p:cNvSpPr>
          <p:nvPr/>
        </p:nvSpPr>
        <p:spPr>
          <a:xfrm>
            <a:off x="1676400" y="3754438"/>
            <a:ext cx="9144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Open Sans"/>
                <a:ea typeface="Open Sans"/>
                <a:cs typeface="Open Sans"/>
              </a:rPr>
              <a:t> Bryony Mole (she/her) Project Officer for Workplaces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p:cNvSpPr txBox="1">
            <a:spLocks/>
          </p:cNvSpPr>
          <p:nvPr/>
        </p:nvSpPr>
        <p:spPr>
          <a:xfrm>
            <a:off x="1524000" y="2438399"/>
            <a:ext cx="9144000" cy="10715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100" b="1" dirty="0">
                <a:latin typeface="Open Sans"/>
                <a:ea typeface="Calibri Light"/>
                <a:cs typeface="Calibri Light"/>
              </a:rPr>
              <a:t>Anti-Stigma Session: An Anti-Stigma Approach to Workplace Mental Health Inclusion</a:t>
            </a:r>
            <a:r>
              <a:rPr lang="en-GB" sz="1200" b="1" dirty="0">
                <a:latin typeface="Aptos"/>
                <a:ea typeface="Calibri Light"/>
                <a:cs typeface="Calibri Light"/>
              </a:rPr>
              <a:t> </a:t>
            </a:r>
            <a:r>
              <a:rPr lang="en-GB" b="1" dirty="0">
                <a:latin typeface="Open Sans Extrabold"/>
                <a:ea typeface="Calibri Light"/>
                <a:cs typeface="Calibri Light"/>
              </a:rPr>
              <a:t> </a:t>
            </a:r>
          </a:p>
        </p:txBody>
      </p:sp>
    </p:spTree>
    <p:extLst>
      <p:ext uri="{BB962C8B-B14F-4D97-AF65-F5344CB8AC3E}">
        <p14:creationId xmlns:p14="http://schemas.microsoft.com/office/powerpoint/2010/main" val="14909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52FF23-8124-13AE-F57B-28A751B48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B6F9C-F8D1-3839-B900-2C8D10AAC747}"/>
              </a:ext>
            </a:extLst>
          </p:cNvPr>
          <p:cNvSpPr>
            <a:spLocks noGrp="1"/>
          </p:cNvSpPr>
          <p:nvPr>
            <p:ph type="title"/>
          </p:nvPr>
        </p:nvSpPr>
        <p:spPr>
          <a:xfrm>
            <a:off x="660400" y="390525"/>
            <a:ext cx="10515600" cy="1325563"/>
          </a:xfrm>
        </p:spPr>
        <p:txBody>
          <a:bodyPr>
            <a:noAutofit/>
          </a:bodyPr>
          <a:lstStyle/>
          <a:p>
            <a:pPr algn="ctr"/>
            <a:r>
              <a:rPr lang="en-GB" sz="4000">
                <a:latin typeface="Open Sans Extrabold"/>
                <a:ea typeface="Open Sans Extrabold"/>
                <a:cs typeface="Open Sans Extrabold"/>
              </a:rPr>
              <a:t>Whole organisational approach (SCIP) </a:t>
            </a:r>
            <a:endParaRPr lang="en-GB" sz="40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4" name="Content Placeholder 3">
            <a:extLst>
              <a:ext uri="{FF2B5EF4-FFF2-40B4-BE49-F238E27FC236}">
                <a16:creationId xmlns:a16="http://schemas.microsoft.com/office/drawing/2014/main" id="{EBD26E7D-7E99-3815-4A38-F9D20B0A5460}"/>
              </a:ext>
            </a:extLst>
          </p:cNvPr>
          <p:cNvPicPr>
            <a:picLocks noGrp="1" noChangeAspect="1"/>
          </p:cNvPicPr>
          <p:nvPr>
            <p:ph idx="1"/>
          </p:nvPr>
        </p:nvPicPr>
        <p:blipFill>
          <a:blip r:embed="rId4"/>
          <a:stretch>
            <a:fillRect/>
          </a:stretch>
        </p:blipFill>
        <p:spPr>
          <a:xfrm>
            <a:off x="974416" y="1492251"/>
            <a:ext cx="9889154" cy="5101431"/>
          </a:xfrm>
          <a:prstGeom prst="rect">
            <a:avLst/>
          </a:prstGeom>
        </p:spPr>
      </p:pic>
    </p:spTree>
    <p:extLst>
      <p:ext uri="{BB962C8B-B14F-4D97-AF65-F5344CB8AC3E}">
        <p14:creationId xmlns:p14="http://schemas.microsoft.com/office/powerpoint/2010/main" val="110915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F129223-FE5A-AF37-CB03-47BFBB0A8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016E5-9CAA-8245-C645-6C9E1640AE6F}"/>
              </a:ext>
            </a:extLst>
          </p:cNvPr>
          <p:cNvSpPr>
            <a:spLocks noGrp="1"/>
          </p:cNvSpPr>
          <p:nvPr>
            <p:ph type="title"/>
          </p:nvPr>
        </p:nvSpPr>
        <p:spPr>
          <a:xfrm>
            <a:off x="838200" y="365125"/>
            <a:ext cx="9715500" cy="1350963"/>
          </a:xfrm>
        </p:spPr>
        <p:txBody>
          <a:bodyPr>
            <a:noAutofit/>
          </a:bodyPr>
          <a:lstStyle/>
          <a:p>
            <a:pPr algn="ctr"/>
            <a:r>
              <a:rPr lang="en-GB" sz="3200" dirty="0">
                <a:latin typeface="Open Sans Extrabold"/>
                <a:ea typeface="Open Sans Extrabold"/>
                <a:cs typeface="Open Sans Extrabold"/>
              </a:rPr>
              <a:t>Equality vs Equity and Justice</a:t>
            </a:r>
            <a:endParaRPr lang="en-GB" sz="32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Content Placeholder 4" descr="Equity Equality Justice – Eugene Education Foundation">
            <a:extLst>
              <a:ext uri="{FF2B5EF4-FFF2-40B4-BE49-F238E27FC236}">
                <a16:creationId xmlns:a16="http://schemas.microsoft.com/office/drawing/2014/main" id="{24C99790-21DE-7467-656A-0D9D22ED88F0}"/>
              </a:ext>
            </a:extLst>
          </p:cNvPr>
          <p:cNvPicPr>
            <a:picLocks noGrp="1" noChangeAspect="1"/>
          </p:cNvPicPr>
          <p:nvPr>
            <p:ph idx="1"/>
          </p:nvPr>
        </p:nvPicPr>
        <p:blipFill>
          <a:blip r:embed="rId4"/>
          <a:stretch>
            <a:fillRect/>
          </a:stretch>
        </p:blipFill>
        <p:spPr>
          <a:xfrm>
            <a:off x="1369176" y="1712966"/>
            <a:ext cx="8644021" cy="4723708"/>
          </a:xfrm>
          <a:prstGeom prst="rect">
            <a:avLst/>
          </a:prstGeom>
        </p:spPr>
      </p:pic>
    </p:spTree>
    <p:extLst>
      <p:ext uri="{BB962C8B-B14F-4D97-AF65-F5344CB8AC3E}">
        <p14:creationId xmlns:p14="http://schemas.microsoft.com/office/powerpoint/2010/main" val="303333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D2E9BC2-464A-C34C-4079-5506F4EDB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8A2CF-AD0A-DE82-E32C-028133A67181}"/>
              </a:ext>
            </a:extLst>
          </p:cNvPr>
          <p:cNvSpPr>
            <a:spLocks noGrp="1"/>
          </p:cNvSpPr>
          <p:nvPr>
            <p:ph type="title"/>
          </p:nvPr>
        </p:nvSpPr>
        <p:spPr>
          <a:xfrm>
            <a:off x="838200" y="365125"/>
            <a:ext cx="9715500" cy="1350963"/>
          </a:xfrm>
        </p:spPr>
        <p:txBody>
          <a:bodyPr>
            <a:noAutofit/>
          </a:bodyPr>
          <a:lstStyle/>
          <a:p>
            <a:pPr algn="ctr"/>
            <a:r>
              <a:rPr lang="en-GB" sz="3200">
                <a:latin typeface="Open Sans Extrabold"/>
                <a:ea typeface="Open Sans Extrabold"/>
                <a:cs typeface="Open Sans Extrabold"/>
              </a:rPr>
              <a:t>What does a workplace that is inclusive of mental health look like and feel like? </a:t>
            </a:r>
            <a:endParaRPr lang="en-GB" sz="3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3" name="Content Placeholder 2" descr="A pink background with white text&#10;&#10;AI-generated content may be incorrect.">
            <a:extLst>
              <a:ext uri="{FF2B5EF4-FFF2-40B4-BE49-F238E27FC236}">
                <a16:creationId xmlns:a16="http://schemas.microsoft.com/office/drawing/2014/main" id="{50115F93-7CC5-7FB7-338F-F1BD2D3F75F3}"/>
              </a:ext>
            </a:extLst>
          </p:cNvPr>
          <p:cNvPicPr>
            <a:picLocks noGrp="1" noChangeAspect="1"/>
          </p:cNvPicPr>
          <p:nvPr>
            <p:ph idx="1"/>
          </p:nvPr>
        </p:nvPicPr>
        <p:blipFill>
          <a:blip r:embed="rId4"/>
          <a:stretch>
            <a:fillRect/>
          </a:stretch>
        </p:blipFill>
        <p:spPr>
          <a:xfrm>
            <a:off x="511175" y="2390224"/>
            <a:ext cx="6985538" cy="3167466"/>
          </a:xfrm>
          <a:prstGeom prst="rect">
            <a:avLst/>
          </a:prstGeom>
        </p:spPr>
      </p:pic>
      <p:sp>
        <p:nvSpPr>
          <p:cNvPr id="5" name="TextBox 4">
            <a:extLst>
              <a:ext uri="{FF2B5EF4-FFF2-40B4-BE49-F238E27FC236}">
                <a16:creationId xmlns:a16="http://schemas.microsoft.com/office/drawing/2014/main" id="{A5945F4E-4894-9E2F-9ED6-5E83A83FAD26}"/>
              </a:ext>
            </a:extLst>
          </p:cNvPr>
          <p:cNvSpPr txBox="1"/>
          <p:nvPr/>
        </p:nvSpPr>
        <p:spPr>
          <a:xfrm>
            <a:off x="7858769" y="1989558"/>
            <a:ext cx="371656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Open Sans"/>
                <a:ea typeface="Open Sans"/>
                <a:cs typeface="Open Sans"/>
              </a:rPr>
              <a:t>We have found that for workplaces to have an anti-stigma approach to mental health inclusion they should focus on these 7 key areas. </a:t>
            </a:r>
            <a:br>
              <a:rPr lang="en-GB" dirty="0">
                <a:latin typeface="Open Sans"/>
                <a:ea typeface="Open Sans"/>
                <a:cs typeface="Open Sans"/>
              </a:rPr>
            </a:br>
            <a:br>
              <a:rPr lang="en-GB" dirty="0">
                <a:latin typeface="Open Sans"/>
                <a:ea typeface="Open Sans"/>
                <a:cs typeface="Open Sans"/>
              </a:rPr>
            </a:br>
            <a:r>
              <a:rPr lang="en-GB" dirty="0">
                <a:latin typeface="Open Sans"/>
                <a:ea typeface="Open Sans"/>
                <a:cs typeface="Open Sans"/>
              </a:rPr>
              <a:t>Organisations should aim to identify what they are already doing in these areas and where </a:t>
            </a:r>
            <a:r>
              <a:rPr lang="en-GB">
                <a:latin typeface="Open Sans"/>
                <a:ea typeface="Open Sans"/>
                <a:cs typeface="Open Sans"/>
              </a:rPr>
              <a:t>there are gaps that could be addressed. This </a:t>
            </a:r>
            <a:r>
              <a:rPr lang="en-GB" dirty="0">
                <a:latin typeface="Open Sans"/>
                <a:ea typeface="Open Sans"/>
                <a:cs typeface="Open Sans"/>
              </a:rPr>
              <a:t>should where possible be informed by feedback from employees with lived experience. </a:t>
            </a:r>
          </a:p>
        </p:txBody>
      </p:sp>
    </p:spTree>
    <p:extLst>
      <p:ext uri="{BB962C8B-B14F-4D97-AF65-F5344CB8AC3E}">
        <p14:creationId xmlns:p14="http://schemas.microsoft.com/office/powerpoint/2010/main" val="312492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035AB5-D667-E738-39D4-9972FA5CAB88}"/>
            </a:ext>
          </a:extLst>
        </p:cNvPr>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25987-83D0-AC11-CFA4-5A437D541922}"/>
              </a:ext>
            </a:extLst>
          </p:cNvPr>
          <p:cNvSpPr>
            <a:spLocks noGrp="1"/>
          </p:cNvSpPr>
          <p:nvPr>
            <p:ph type="title"/>
          </p:nvPr>
        </p:nvSpPr>
        <p:spPr>
          <a:xfrm>
            <a:off x="761803" y="350196"/>
            <a:ext cx="4646904" cy="1624520"/>
          </a:xfrm>
        </p:spPr>
        <p:txBody>
          <a:bodyPr anchor="ctr">
            <a:normAutofit/>
          </a:bodyPr>
          <a:lstStyle/>
          <a:p>
            <a:pPr algn="ctr"/>
            <a:r>
              <a:rPr lang="en-GB" sz="4000" dirty="0">
                <a:latin typeface="Open Sans Extrabold"/>
                <a:ea typeface="Open Sans Extrabold"/>
                <a:cs typeface="Open Sans Extrabold"/>
              </a:rPr>
              <a:t>Lived Experience Input</a:t>
            </a:r>
            <a:endParaRPr lang="en-GB" sz="4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11B95823-9B66-6702-47EA-4BCAC58128BE}"/>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indent="0">
              <a:buNone/>
            </a:pPr>
            <a:r>
              <a:rPr lang="en-GB" sz="3200" dirty="0">
                <a:latin typeface="Open Sans"/>
                <a:ea typeface="Open Sans"/>
                <a:cs typeface="Open Sans"/>
              </a:rPr>
              <a:t>See Me Volunteer </a:t>
            </a:r>
            <a:endParaRPr lang="en-US" sz="3200">
              <a:latin typeface="Open Sans"/>
              <a:ea typeface="Open Sans"/>
              <a:cs typeface="Open Sans"/>
            </a:endParaRPr>
          </a:p>
          <a:p>
            <a:pPr marL="0" indent="0">
              <a:buNone/>
            </a:pPr>
            <a:r>
              <a:rPr lang="en-GB" sz="3200" b="1" dirty="0">
                <a:latin typeface="Open Sans"/>
                <a:ea typeface="Open Sans"/>
                <a:cs typeface="Open Sans"/>
              </a:rPr>
              <a:t>Gary Gilfillan (he/him) </a:t>
            </a:r>
          </a:p>
          <a:p>
            <a:pPr marL="0" indent="0">
              <a:buNone/>
            </a:pPr>
            <a:endParaRPr lang="en-GB" sz="2000"/>
          </a:p>
        </p:txBody>
      </p:sp>
      <p:pic>
        <p:nvPicPr>
          <p:cNvPr id="7" name="Picture 6" descr="A person and person standing next to a sign&#10;&#10;AI-generated content may be incorrect.">
            <a:extLst>
              <a:ext uri="{FF2B5EF4-FFF2-40B4-BE49-F238E27FC236}">
                <a16:creationId xmlns:a16="http://schemas.microsoft.com/office/drawing/2014/main" id="{6ABA0F1C-EE00-561B-610B-87065D6A23EF}"/>
              </a:ext>
            </a:extLst>
          </p:cNvPr>
          <p:cNvPicPr>
            <a:picLocks noChangeAspect="1"/>
          </p:cNvPicPr>
          <p:nvPr/>
        </p:nvPicPr>
        <p:blipFill>
          <a:blip r:embed="rId3"/>
          <a:srcRect l="9107" r="6613" b="1"/>
          <a:stretch>
            <a:fillRect/>
          </a:stretch>
        </p:blipFill>
        <p:spPr>
          <a:xfrm rot="5400000">
            <a:off x="5718412" y="377588"/>
            <a:ext cx="6858000" cy="6102825"/>
          </a:xfrm>
          <a:prstGeom prst="rect">
            <a:avLst/>
          </a:prstGeom>
        </p:spPr>
      </p:pic>
    </p:spTree>
    <p:extLst>
      <p:ext uri="{BB962C8B-B14F-4D97-AF65-F5344CB8AC3E}">
        <p14:creationId xmlns:p14="http://schemas.microsoft.com/office/powerpoint/2010/main" val="301916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C4E0EEA-CE39-3FDB-810F-5DFBF5582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C5BED-F66A-0C39-E9AD-861AD7FAE936}"/>
              </a:ext>
            </a:extLst>
          </p:cNvPr>
          <p:cNvSpPr>
            <a:spLocks noGrp="1"/>
          </p:cNvSpPr>
          <p:nvPr>
            <p:ph type="title"/>
          </p:nvPr>
        </p:nvSpPr>
        <p:spPr>
          <a:xfrm>
            <a:off x="838200" y="390525"/>
            <a:ext cx="10515600" cy="1325563"/>
          </a:xfrm>
        </p:spPr>
        <p:txBody>
          <a:bodyPr>
            <a:noAutofit/>
          </a:bodyPr>
          <a:lstStyle/>
          <a:p>
            <a:pPr algn="ctr"/>
            <a:r>
              <a:rPr lang="en-GB" sz="4000" b="1" dirty="0">
                <a:latin typeface="Open Sans Extrabold"/>
                <a:ea typeface="Open Sans Extrabold"/>
                <a:cs typeface="Open Sans Extrabold"/>
              </a:rPr>
              <a:t>Personal Level Actions</a:t>
            </a:r>
            <a:r>
              <a:rPr lang="en-GB" sz="4000" dirty="0">
                <a:latin typeface="Open Sans Extrabold"/>
                <a:ea typeface="Open Sans Extrabold"/>
                <a:cs typeface="Open Sans Extrabold"/>
              </a:rPr>
              <a:t> </a:t>
            </a:r>
            <a:endParaRPr lang="en-GB" sz="4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28AA9C26-F762-A974-6E92-FEE93AF48CA6}"/>
              </a:ext>
            </a:extLst>
          </p:cNvPr>
          <p:cNvSpPr>
            <a:spLocks noGrp="1"/>
          </p:cNvSpPr>
          <p:nvPr>
            <p:ph idx="1"/>
          </p:nvPr>
        </p:nvSpPr>
        <p:spPr>
          <a:xfrm>
            <a:off x="838200" y="1609725"/>
            <a:ext cx="10515600" cy="4351338"/>
          </a:xfrm>
        </p:spPr>
        <p:txBody>
          <a:bodyPr vert="horz" lIns="91440" tIns="45720" rIns="91440" bIns="45720" rtlCol="0" anchor="t">
            <a:normAutofit fontScale="92500"/>
          </a:bodyPr>
          <a:lstStyle/>
          <a:p>
            <a:r>
              <a:rPr lang="en-GB" dirty="0"/>
              <a:t>Consider the language you use around mental health, lead with curiosity rather than assumption</a:t>
            </a:r>
          </a:p>
          <a:p>
            <a:r>
              <a:rPr lang="en-GB" dirty="0"/>
              <a:t>Challenge stigmatising language when it happens (when safe to do so) </a:t>
            </a:r>
          </a:p>
          <a:p>
            <a:r>
              <a:rPr lang="en-GB" dirty="0"/>
              <a:t>Engage in content and media that is led by lived experience </a:t>
            </a:r>
          </a:p>
          <a:p>
            <a:r>
              <a:rPr lang="en-GB" dirty="0"/>
              <a:t>Engage with and advocate for mental health training opportunities </a:t>
            </a:r>
          </a:p>
          <a:p>
            <a:r>
              <a:rPr lang="en-GB" dirty="0"/>
              <a:t>Highlight where policies and practices are putting in barriers to accessing support </a:t>
            </a:r>
          </a:p>
          <a:p>
            <a:r>
              <a:rPr lang="en-GB" dirty="0"/>
              <a:t>Where safe to do so, openly share lived experience of mental health </a:t>
            </a:r>
          </a:p>
          <a:p>
            <a:r>
              <a:rPr lang="en-GB" dirty="0"/>
              <a:t>Model supportive conversations </a:t>
            </a:r>
          </a:p>
          <a:p>
            <a:endParaRPr lang="en-GB" dirty="0"/>
          </a:p>
          <a:p>
            <a:endParaRPr lang="en-GB" dirty="0"/>
          </a:p>
          <a:p>
            <a:endParaRPr lang="en-GB" dirty="0"/>
          </a:p>
        </p:txBody>
      </p:sp>
    </p:spTree>
    <p:extLst>
      <p:ext uri="{BB962C8B-B14F-4D97-AF65-F5344CB8AC3E}">
        <p14:creationId xmlns:p14="http://schemas.microsoft.com/office/powerpoint/2010/main" val="180299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E4FE601-48C8-86FA-59E0-315A2FB9D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C1158-47E7-3085-FA41-52ADAD04934A}"/>
              </a:ext>
            </a:extLst>
          </p:cNvPr>
          <p:cNvSpPr>
            <a:spLocks noGrp="1"/>
          </p:cNvSpPr>
          <p:nvPr>
            <p:ph type="title"/>
          </p:nvPr>
        </p:nvSpPr>
        <p:spPr>
          <a:xfrm>
            <a:off x="838200" y="390525"/>
            <a:ext cx="10515600" cy="1325563"/>
          </a:xfrm>
        </p:spPr>
        <p:txBody>
          <a:bodyPr>
            <a:noAutofit/>
          </a:bodyPr>
          <a:lstStyle/>
          <a:p>
            <a:pPr algn="ctr"/>
            <a:r>
              <a:rPr lang="en-GB" sz="4000" b="1" dirty="0">
                <a:latin typeface="Open Sans Extrabold"/>
                <a:ea typeface="Open Sans Extrabold"/>
                <a:cs typeface="Open Sans Extrabold"/>
              </a:rPr>
              <a:t>Institutional/Cultural Level Actions</a:t>
            </a:r>
            <a:r>
              <a:rPr lang="en-GB" sz="4000" dirty="0">
                <a:latin typeface="Open Sans Extrabold"/>
                <a:ea typeface="Open Sans Extrabold"/>
                <a:cs typeface="Open Sans Extrabold"/>
              </a:rPr>
              <a:t> </a:t>
            </a:r>
            <a:endParaRPr lang="en-GB" sz="4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6E2C23B4-9096-8CEC-F3FE-E07F0E4D305E}"/>
              </a:ext>
            </a:extLst>
          </p:cNvPr>
          <p:cNvSpPr>
            <a:spLocks noGrp="1"/>
          </p:cNvSpPr>
          <p:nvPr>
            <p:ph idx="1"/>
          </p:nvPr>
        </p:nvSpPr>
        <p:spPr>
          <a:xfrm>
            <a:off x="838200" y="1609725"/>
            <a:ext cx="10515600" cy="4351338"/>
          </a:xfrm>
        </p:spPr>
        <p:txBody>
          <a:bodyPr vert="horz" lIns="91440" tIns="45720" rIns="91440" bIns="45720" rtlCol="0" anchor="t">
            <a:normAutofit/>
          </a:bodyPr>
          <a:lstStyle/>
          <a:p>
            <a:endParaRPr lang="en-GB" dirty="0"/>
          </a:p>
          <a:p>
            <a:endParaRPr lang="en-GB" dirty="0"/>
          </a:p>
        </p:txBody>
      </p:sp>
      <p:sp>
        <p:nvSpPr>
          <p:cNvPr id="3" name="TextBox 2">
            <a:extLst>
              <a:ext uri="{FF2B5EF4-FFF2-40B4-BE49-F238E27FC236}">
                <a16:creationId xmlns:a16="http://schemas.microsoft.com/office/drawing/2014/main" id="{5C972058-0109-F3ED-5EEC-7869363F5405}"/>
              </a:ext>
            </a:extLst>
          </p:cNvPr>
          <p:cNvSpPr txBox="1"/>
          <p:nvPr/>
        </p:nvSpPr>
        <p:spPr>
          <a:xfrm>
            <a:off x="961482" y="1895397"/>
            <a:ext cx="10274300" cy="378565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2400" dirty="0">
                <a:latin typeface="Open Sans"/>
                <a:ea typeface="Open Sans"/>
                <a:cs typeface="Open Sans"/>
              </a:rPr>
              <a:t>Provide training to all staff on mental health literacy and find trainings that are guided by and contain the voice of lived experience </a:t>
            </a:r>
          </a:p>
          <a:p>
            <a:pPr marL="285750" indent="-285750">
              <a:buFont typeface="Arial" panose="020B0604020202020204" pitchFamily="34" charset="0"/>
              <a:buChar char="•"/>
            </a:pPr>
            <a:r>
              <a:rPr lang="en-GB" sz="2400" dirty="0">
                <a:latin typeface="Open Sans"/>
                <a:ea typeface="Open Sans"/>
                <a:cs typeface="Open Sans"/>
              </a:rPr>
              <a:t>Have dedicated time to discuss with managers how they manage conversations about mental health and reasonable adjustments and provide dedicated training on having open conversations if this is an area where there is a need for development</a:t>
            </a:r>
          </a:p>
          <a:p>
            <a:pPr marL="285750" indent="-285750">
              <a:buFont typeface="Arial" panose="020B0604020202020204" pitchFamily="34" charset="0"/>
              <a:buChar char="•"/>
            </a:pPr>
            <a:r>
              <a:rPr lang="en-GB" sz="2400" dirty="0">
                <a:latin typeface="Open Sans"/>
                <a:ea typeface="Open Sans"/>
                <a:cs typeface="Open Sans"/>
              </a:rPr>
              <a:t>Have proactive methods that support discussions about mental health such as </a:t>
            </a:r>
            <a:r>
              <a:rPr lang="en-GB" sz="2400" dirty="0">
                <a:latin typeface="Open Sans"/>
                <a:ea typeface="Open Sans"/>
                <a:cs typeface="Open Sans"/>
                <a:hlinkClick r:id="rId4"/>
              </a:rPr>
              <a:t>wellness action plans</a:t>
            </a:r>
            <a:r>
              <a:rPr lang="en-GB" sz="2400" dirty="0">
                <a:latin typeface="Open Sans"/>
                <a:ea typeface="Open Sans"/>
                <a:cs typeface="Open Sans"/>
              </a:rPr>
              <a:t> for all staff, including management</a:t>
            </a:r>
          </a:p>
        </p:txBody>
      </p:sp>
    </p:spTree>
    <p:extLst>
      <p:ext uri="{BB962C8B-B14F-4D97-AF65-F5344CB8AC3E}">
        <p14:creationId xmlns:p14="http://schemas.microsoft.com/office/powerpoint/2010/main" val="39237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861609E-79F4-236B-3064-DC4FD0BB5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C996A-F1D3-DA4D-3DF2-71CCFC0A0BC2}"/>
              </a:ext>
            </a:extLst>
          </p:cNvPr>
          <p:cNvSpPr>
            <a:spLocks noGrp="1"/>
          </p:cNvSpPr>
          <p:nvPr>
            <p:ph type="title"/>
          </p:nvPr>
        </p:nvSpPr>
        <p:spPr>
          <a:xfrm>
            <a:off x="838200" y="390525"/>
            <a:ext cx="10515600" cy="1325563"/>
          </a:xfrm>
        </p:spPr>
        <p:txBody>
          <a:bodyPr>
            <a:noAutofit/>
          </a:bodyPr>
          <a:lstStyle/>
          <a:p>
            <a:pPr algn="ctr"/>
            <a:r>
              <a:rPr lang="en-GB" sz="4000" b="1" dirty="0">
                <a:latin typeface="Open Sans Extrabold"/>
                <a:ea typeface="Open Sans Extrabold"/>
                <a:cs typeface="Open Sans Extrabold"/>
              </a:rPr>
              <a:t>Institutional/Cultural Level Actions</a:t>
            </a:r>
            <a:r>
              <a:rPr lang="en-GB" sz="4000" dirty="0">
                <a:latin typeface="Open Sans Extrabold"/>
                <a:ea typeface="Open Sans Extrabold"/>
                <a:cs typeface="Open Sans Extrabold"/>
              </a:rPr>
              <a:t> </a:t>
            </a:r>
            <a:endParaRPr lang="en-GB" sz="4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Content Placeholder 4">
            <a:extLst>
              <a:ext uri="{FF2B5EF4-FFF2-40B4-BE49-F238E27FC236}">
                <a16:creationId xmlns:a16="http://schemas.microsoft.com/office/drawing/2014/main" id="{DCE5EE24-9D25-F050-1FEB-838A1235F44E}"/>
              </a:ext>
            </a:extLst>
          </p:cNvPr>
          <p:cNvSpPr>
            <a:spLocks noGrp="1"/>
          </p:cNvSpPr>
          <p:nvPr>
            <p:ph idx="1"/>
          </p:nvPr>
        </p:nvSpPr>
        <p:spPr>
          <a:xfrm>
            <a:off x="838200" y="1609725"/>
            <a:ext cx="10515600" cy="4351338"/>
          </a:xfrm>
        </p:spPr>
        <p:txBody>
          <a:bodyPr vert="horz" lIns="91440" tIns="45720" rIns="91440" bIns="45720" rtlCol="0" anchor="t">
            <a:normAutofit/>
          </a:bodyPr>
          <a:lstStyle/>
          <a:p>
            <a:endParaRPr lang="en-GB" dirty="0"/>
          </a:p>
          <a:p>
            <a:endParaRPr lang="en-GB" dirty="0"/>
          </a:p>
        </p:txBody>
      </p:sp>
      <p:sp>
        <p:nvSpPr>
          <p:cNvPr id="3" name="TextBox 2">
            <a:extLst>
              <a:ext uri="{FF2B5EF4-FFF2-40B4-BE49-F238E27FC236}">
                <a16:creationId xmlns:a16="http://schemas.microsoft.com/office/drawing/2014/main" id="{EE2DD224-D5F0-5B03-9CF0-8A62AF321137}"/>
              </a:ext>
            </a:extLst>
          </p:cNvPr>
          <p:cNvSpPr txBox="1"/>
          <p:nvPr/>
        </p:nvSpPr>
        <p:spPr>
          <a:xfrm>
            <a:off x="834482" y="1615997"/>
            <a:ext cx="10274300" cy="409342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GB" sz="2000" dirty="0">
              <a:latin typeface="Open Sans"/>
              <a:ea typeface="Open Sans"/>
              <a:cs typeface="Open Sans"/>
            </a:endParaRPr>
          </a:p>
          <a:p>
            <a:pPr marL="285750" indent="-285750">
              <a:buFont typeface="Arial" panose="020B0604020202020204" pitchFamily="34" charset="0"/>
              <a:buChar char="•"/>
            </a:pPr>
            <a:r>
              <a:rPr lang="en-GB" sz="2000" dirty="0">
                <a:latin typeface="Open Sans"/>
                <a:ea typeface="Open Sans"/>
                <a:cs typeface="Open Sans"/>
              </a:rPr>
              <a:t>Regularly review your practices and policies that directly relate to mental health such as absence policies, return to work policies, reasonable adjustment procedures and get feedback on these processes from employees within the organisations</a:t>
            </a:r>
          </a:p>
          <a:p>
            <a:pPr marL="285750" indent="-285750">
              <a:buFont typeface="Arial" panose="020B0604020202020204" pitchFamily="34" charset="0"/>
              <a:buChar char="•"/>
            </a:pPr>
            <a:r>
              <a:rPr lang="en-GB" sz="2000" dirty="0">
                <a:latin typeface="Open Sans"/>
                <a:ea typeface="Open Sans"/>
                <a:cs typeface="Open Sans"/>
              </a:rPr>
              <a:t>Work directly with mental health and disability advocates and charities on reviewing these procedures to identify where there may be barriers to accessing support and disclosure</a:t>
            </a:r>
          </a:p>
          <a:p>
            <a:pPr marL="285750" indent="-285750">
              <a:buFont typeface="Arial" panose="020B0604020202020204" pitchFamily="34" charset="0"/>
              <a:buChar char="•"/>
            </a:pPr>
            <a:r>
              <a:rPr lang="en-GB" sz="2000" dirty="0">
                <a:latin typeface="Open Sans"/>
                <a:ea typeface="Open Sans"/>
                <a:cs typeface="Open Sans"/>
              </a:rPr>
              <a:t>Ensure reducing stigma is a meaningful and measurable part of your organisational wellbeing strategy</a:t>
            </a:r>
          </a:p>
          <a:p>
            <a:pPr marL="285750" indent="-285750">
              <a:buFont typeface="Arial" panose="020B0604020202020204" pitchFamily="34" charset="0"/>
              <a:buChar char="•"/>
            </a:pPr>
            <a:r>
              <a:rPr lang="en-GB" sz="2000" dirty="0">
                <a:latin typeface="Open Sans"/>
                <a:ea typeface="Open Sans"/>
                <a:cs typeface="Open Sans"/>
              </a:rPr>
              <a:t>Share lived experience widely within your organisation and give regular reminders about where people can access and seek support</a:t>
            </a:r>
          </a:p>
          <a:p>
            <a:pPr marL="285750" indent="-285750">
              <a:buFont typeface="Arial" panose="020B0604020202020204" pitchFamily="34" charset="0"/>
              <a:buChar char="•"/>
            </a:pPr>
            <a:r>
              <a:rPr lang="en-GB" sz="2000" dirty="0">
                <a:latin typeface="Open Sans"/>
                <a:ea typeface="Open Sans"/>
                <a:cs typeface="Open Sans"/>
              </a:rPr>
              <a:t>Have a proactive strategy not just a reactive response</a:t>
            </a:r>
          </a:p>
        </p:txBody>
      </p:sp>
    </p:spTree>
    <p:extLst>
      <p:ext uri="{BB962C8B-B14F-4D97-AF65-F5344CB8AC3E}">
        <p14:creationId xmlns:p14="http://schemas.microsoft.com/office/powerpoint/2010/main" val="290275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9779-76DF-CC60-7963-1A0AC11CFA65}"/>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3FB99F5-A154-6C2E-29B6-8B32EBAE3636}"/>
              </a:ext>
            </a:extLst>
          </p:cNvPr>
          <p:cNvSpPr txBox="1">
            <a:spLocks/>
          </p:cNvSpPr>
          <p:nvPr/>
        </p:nvSpPr>
        <p:spPr>
          <a:xfrm>
            <a:off x="580600" y="155050"/>
            <a:ext cx="11050150" cy="1300179"/>
          </a:xfrm>
          <a:prstGeom prst="rect">
            <a:avLst/>
          </a:prstGeom>
        </p:spPr>
        <p:txBody>
          <a:bodyPr lIns="91440" tIns="45720" rIns="91440" bIns="45720" anchor="t"/>
          <a:lstStyle>
            <a:lvl1pPr algn="ctr" defTabSz="857250" rtl="0" eaLnBrk="1" latinLnBrk="0" hangingPunct="1">
              <a:spcBef>
                <a:spcPct val="0"/>
              </a:spcBef>
              <a:buNone/>
              <a:defRPr sz="4125" kern="1200">
                <a:solidFill>
                  <a:schemeClr val="tx1"/>
                </a:solidFill>
                <a:latin typeface="+mj-lt"/>
                <a:ea typeface="+mj-ea"/>
                <a:cs typeface="+mj-cs"/>
              </a:defRPr>
            </a:lvl1pPr>
          </a:lstStyle>
          <a:p>
            <a:pPr>
              <a:defRPr/>
            </a:pPr>
            <a:r>
              <a:rPr lang="en-GB" sz="3600" b="1" dirty="0">
                <a:solidFill>
                  <a:prstClr val="black"/>
                </a:solidFill>
                <a:latin typeface="Open Sans"/>
                <a:ea typeface="Open Sans"/>
                <a:cs typeface="Open Sans"/>
              </a:rPr>
              <a:t>See Me in Work Programme</a:t>
            </a:r>
          </a:p>
        </p:txBody>
      </p:sp>
      <p:pic>
        <p:nvPicPr>
          <p:cNvPr id="2" name="Picture 1" descr="A diagram of a process&#10;&#10;AI-generated content may be incorrect.">
            <a:extLst>
              <a:ext uri="{FF2B5EF4-FFF2-40B4-BE49-F238E27FC236}">
                <a16:creationId xmlns:a16="http://schemas.microsoft.com/office/drawing/2014/main" id="{89F0CE95-4803-AF27-E2F4-FDBA142A8969}"/>
              </a:ext>
            </a:extLst>
          </p:cNvPr>
          <p:cNvPicPr>
            <a:picLocks noChangeAspect="1"/>
          </p:cNvPicPr>
          <p:nvPr/>
        </p:nvPicPr>
        <p:blipFill>
          <a:blip r:embed="rId3"/>
          <a:stretch>
            <a:fillRect/>
          </a:stretch>
        </p:blipFill>
        <p:spPr>
          <a:xfrm>
            <a:off x="8236658" y="880075"/>
            <a:ext cx="2615501" cy="2541399"/>
          </a:xfrm>
          <a:prstGeom prst="rect">
            <a:avLst/>
          </a:prstGeom>
        </p:spPr>
      </p:pic>
      <p:sp>
        <p:nvSpPr>
          <p:cNvPr id="3" name="TextBox 2">
            <a:extLst>
              <a:ext uri="{FF2B5EF4-FFF2-40B4-BE49-F238E27FC236}">
                <a16:creationId xmlns:a16="http://schemas.microsoft.com/office/drawing/2014/main" id="{C1DB2F19-1FE1-841D-F8C9-CDE9BD086814}"/>
              </a:ext>
            </a:extLst>
          </p:cNvPr>
          <p:cNvSpPr txBox="1"/>
          <p:nvPr/>
        </p:nvSpPr>
        <p:spPr>
          <a:xfrm>
            <a:off x="387252" y="1045581"/>
            <a:ext cx="654427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Open Sans"/>
                <a:ea typeface="Calibri"/>
                <a:cs typeface="Calibri"/>
              </a:rPr>
              <a:t>See Me in Work support employers to create the conditions for working environments that are inclusive of mental health, and free from stigma and discrimination through a free 4 stage self-directed programme. This programme focuses on: </a:t>
            </a:r>
          </a:p>
          <a:p>
            <a:endParaRPr lang="en-GB" sz="2000" dirty="0">
              <a:latin typeface="Open Sans"/>
              <a:ea typeface="Calibri"/>
              <a:cs typeface="Calibri"/>
            </a:endParaRPr>
          </a:p>
          <a:p>
            <a:pPr marL="457200" indent="-457200">
              <a:buAutoNum type="arabicPeriod"/>
            </a:pPr>
            <a:r>
              <a:rPr lang="en-GB" sz="2000" dirty="0">
                <a:latin typeface="Open Sans"/>
                <a:ea typeface="Calibri"/>
                <a:cs typeface="Calibri"/>
              </a:rPr>
              <a:t>Assessing the needs of the organisations and employees within the organisation in relation to mental health stigma and discrimination </a:t>
            </a:r>
          </a:p>
          <a:p>
            <a:pPr marL="457200" indent="-457200">
              <a:buAutoNum type="arabicPeriod"/>
            </a:pPr>
            <a:r>
              <a:rPr lang="en-GB" sz="2000" dirty="0">
                <a:latin typeface="Open Sans"/>
                <a:ea typeface="Calibri"/>
                <a:cs typeface="Calibri"/>
              </a:rPr>
              <a:t>Supports the creation of an improvement plan with recommended actions </a:t>
            </a:r>
          </a:p>
          <a:p>
            <a:pPr marL="457200" indent="-457200">
              <a:buAutoNum type="arabicPeriod"/>
            </a:pPr>
            <a:r>
              <a:rPr lang="en-GB" sz="2000" dirty="0">
                <a:latin typeface="Open Sans"/>
                <a:ea typeface="Calibri"/>
                <a:cs typeface="Calibri"/>
              </a:rPr>
              <a:t>Support your action implementation through consultation support calls and sharing resources </a:t>
            </a:r>
          </a:p>
          <a:p>
            <a:pPr marL="457200" indent="-457200">
              <a:buAutoNum type="arabicPeriod"/>
            </a:pPr>
            <a:r>
              <a:rPr lang="en-GB" sz="2000" dirty="0">
                <a:latin typeface="Open Sans"/>
                <a:ea typeface="Calibri"/>
                <a:cs typeface="Calibri"/>
              </a:rPr>
              <a:t>Evaluating the impact of this work on the organisations and identifying next steps for continued development </a:t>
            </a:r>
          </a:p>
        </p:txBody>
      </p:sp>
      <p:pic>
        <p:nvPicPr>
          <p:cNvPr id="4" name="Picture 3" descr="A pink cover with a megaphone&#10;&#10;AI-generated content may be incorrect.">
            <a:extLst>
              <a:ext uri="{FF2B5EF4-FFF2-40B4-BE49-F238E27FC236}">
                <a16:creationId xmlns:a16="http://schemas.microsoft.com/office/drawing/2014/main" id="{7A5EDBDB-C110-C368-5114-B21A18E05FE2}"/>
              </a:ext>
            </a:extLst>
          </p:cNvPr>
          <p:cNvPicPr>
            <a:picLocks noChangeAspect="1"/>
          </p:cNvPicPr>
          <p:nvPr/>
        </p:nvPicPr>
        <p:blipFill>
          <a:blip r:embed="rId4"/>
          <a:stretch>
            <a:fillRect/>
          </a:stretch>
        </p:blipFill>
        <p:spPr>
          <a:xfrm>
            <a:off x="9540374" y="3848745"/>
            <a:ext cx="2229421" cy="2815526"/>
          </a:xfrm>
          <a:prstGeom prst="rect">
            <a:avLst/>
          </a:prstGeom>
        </p:spPr>
      </p:pic>
      <p:pic>
        <p:nvPicPr>
          <p:cNvPr id="6" name="Picture 5" descr="A blue and pink poster with text and graphics&#10;&#10;AI-generated content may be incorrect.">
            <a:extLst>
              <a:ext uri="{FF2B5EF4-FFF2-40B4-BE49-F238E27FC236}">
                <a16:creationId xmlns:a16="http://schemas.microsoft.com/office/drawing/2014/main" id="{E982CCE6-837F-E21B-43A2-2DACC27EDCD9}"/>
              </a:ext>
            </a:extLst>
          </p:cNvPr>
          <p:cNvPicPr>
            <a:picLocks noChangeAspect="1"/>
          </p:cNvPicPr>
          <p:nvPr/>
        </p:nvPicPr>
        <p:blipFill>
          <a:blip r:embed="rId5"/>
          <a:stretch>
            <a:fillRect/>
          </a:stretch>
        </p:blipFill>
        <p:spPr>
          <a:xfrm>
            <a:off x="6931374" y="3659535"/>
            <a:ext cx="2294234" cy="3181028"/>
          </a:xfrm>
          <a:prstGeom prst="rect">
            <a:avLst/>
          </a:prstGeom>
        </p:spPr>
      </p:pic>
    </p:spTree>
    <p:extLst>
      <p:ext uri="{BB962C8B-B14F-4D97-AF65-F5344CB8AC3E}">
        <p14:creationId xmlns:p14="http://schemas.microsoft.com/office/powerpoint/2010/main" val="47582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11D4-5551-A0B4-7D33-E517EF478F89}"/>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B623EF12-47FD-4122-5D04-2365654F047D}"/>
              </a:ext>
            </a:extLst>
          </p:cNvPr>
          <p:cNvSpPr txBox="1">
            <a:spLocks/>
          </p:cNvSpPr>
          <p:nvPr/>
        </p:nvSpPr>
        <p:spPr>
          <a:xfrm>
            <a:off x="580600" y="155050"/>
            <a:ext cx="11050150" cy="1300179"/>
          </a:xfrm>
          <a:prstGeom prst="rect">
            <a:avLst/>
          </a:prstGeom>
        </p:spPr>
        <p:txBody>
          <a:bodyPr lIns="91440" tIns="45720" rIns="91440" bIns="45720" anchor="t"/>
          <a:lstStyle>
            <a:lvl1pPr algn="ctr" defTabSz="857250" rtl="0" eaLnBrk="1" latinLnBrk="0" hangingPunct="1">
              <a:spcBef>
                <a:spcPct val="0"/>
              </a:spcBef>
              <a:buNone/>
              <a:defRPr sz="4125" kern="1200">
                <a:solidFill>
                  <a:schemeClr val="tx1"/>
                </a:solidFill>
                <a:latin typeface="+mj-lt"/>
                <a:ea typeface="+mj-ea"/>
                <a:cs typeface="+mj-cs"/>
              </a:defRPr>
            </a:lvl1pPr>
          </a:lstStyle>
          <a:p>
            <a:pPr>
              <a:defRPr/>
            </a:pPr>
            <a:r>
              <a:rPr lang="en-GB" sz="3600" b="1" dirty="0">
                <a:solidFill>
                  <a:prstClr val="black"/>
                </a:solidFill>
                <a:latin typeface="Open Sans"/>
                <a:ea typeface="Open Sans"/>
                <a:cs typeface="Open Sans"/>
              </a:rPr>
              <a:t>See Me in Work Programme</a:t>
            </a:r>
          </a:p>
        </p:txBody>
      </p:sp>
      <p:pic>
        <p:nvPicPr>
          <p:cNvPr id="5" name="Online Media 4" title="What is the See Me in Work Portal">
            <a:hlinkClick r:id="" action="ppaction://noaction"/>
            <a:extLst>
              <a:ext uri="{FF2B5EF4-FFF2-40B4-BE49-F238E27FC236}">
                <a16:creationId xmlns:a16="http://schemas.microsoft.com/office/drawing/2014/main" id="{83B24D54-A85A-3B5A-06E7-F6EAEE076307}"/>
              </a:ext>
            </a:extLst>
          </p:cNvPr>
          <p:cNvPicPr>
            <a:picLocks noRot="1" noChangeAspect="1"/>
          </p:cNvPicPr>
          <p:nvPr>
            <a:videoFile r:link="rId1"/>
          </p:nvPr>
        </p:nvPicPr>
        <p:blipFill>
          <a:blip r:embed="rId4"/>
          <a:stretch>
            <a:fillRect/>
          </a:stretch>
        </p:blipFill>
        <p:spPr>
          <a:xfrm>
            <a:off x="1719289" y="1241156"/>
            <a:ext cx="8780840" cy="4956875"/>
          </a:xfrm>
          <a:prstGeom prst="rect">
            <a:avLst/>
          </a:prstGeom>
        </p:spPr>
      </p:pic>
    </p:spTree>
    <p:extLst>
      <p:ext uri="{BB962C8B-B14F-4D97-AF65-F5344CB8AC3E}">
        <p14:creationId xmlns:p14="http://schemas.microsoft.com/office/powerpoint/2010/main" val="16590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0DE2B9-C415-3DE6-7E64-D85656DBF7E3}"/>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5C2C97F-AD8A-E15D-E3A5-6CCFAD952D15}"/>
              </a:ext>
            </a:extLst>
          </p:cNvPr>
          <p:cNvSpPr txBox="1">
            <a:spLocks/>
          </p:cNvSpPr>
          <p:nvPr/>
        </p:nvSpPr>
        <p:spPr>
          <a:xfrm>
            <a:off x="302419" y="569096"/>
            <a:ext cx="10515600" cy="1840010"/>
          </a:xfrm>
          <a:prstGeom prst="rect">
            <a:avLst/>
          </a:prstGeom>
        </p:spPr>
        <p:txBody>
          <a:bodyPr vert="horz" lIns="91440" tIns="45720" rIns="91440" bIns="45720" rtlCol="0" anchor="ctr">
            <a:normAutofit/>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algn="l" defTabSz="914400">
              <a:lnSpc>
                <a:spcPct val="90000"/>
              </a:lnSpc>
              <a:spcAft>
                <a:spcPts val="600"/>
              </a:spcAft>
              <a:defRPr/>
            </a:pPr>
            <a:r>
              <a:rPr lang="en-US" sz="5200" b="1" dirty="0">
                <a:latin typeface="Open Sans"/>
                <a:ea typeface="Open Sans"/>
                <a:cs typeface="Open Sans"/>
              </a:rPr>
              <a:t>Employer Case</a:t>
            </a:r>
            <a:r>
              <a:rPr lang="en-US" sz="5200" b="1" kern="1200" dirty="0">
                <a:latin typeface="Open Sans"/>
                <a:ea typeface="Open Sans"/>
                <a:cs typeface="Open Sans"/>
              </a:rPr>
              <a:t> Studies</a:t>
            </a:r>
          </a:p>
        </p:txBody>
      </p:sp>
      <p:pic>
        <p:nvPicPr>
          <p:cNvPr id="8" name="Picture 7" descr="A pink cover with a light bulb&#10;&#10;AI-generated content may be incorrect.">
            <a:extLst>
              <a:ext uri="{FF2B5EF4-FFF2-40B4-BE49-F238E27FC236}">
                <a16:creationId xmlns:a16="http://schemas.microsoft.com/office/drawing/2014/main" id="{B96BA42D-EB57-606C-38C5-AEF46A627489}"/>
              </a:ext>
            </a:extLst>
          </p:cNvPr>
          <p:cNvPicPr>
            <a:picLocks noChangeAspect="1"/>
          </p:cNvPicPr>
          <p:nvPr/>
        </p:nvPicPr>
        <p:blipFill>
          <a:blip r:embed="rId3"/>
          <a:srcRect l="4384" r="3" b="3"/>
          <a:stretch>
            <a:fillRect/>
          </a:stretch>
        </p:blipFill>
        <p:spPr>
          <a:xfrm>
            <a:off x="182787" y="2558694"/>
            <a:ext cx="2827865" cy="3731891"/>
          </a:xfrm>
          <a:prstGeom prst="rect">
            <a:avLst/>
          </a:prstGeom>
        </p:spPr>
      </p:pic>
      <p:pic>
        <p:nvPicPr>
          <p:cNvPr id="5" name="Picture 4" descr="A blue cover with a light bulb&#10;&#10;AI-generated content may be incorrect.">
            <a:extLst>
              <a:ext uri="{FF2B5EF4-FFF2-40B4-BE49-F238E27FC236}">
                <a16:creationId xmlns:a16="http://schemas.microsoft.com/office/drawing/2014/main" id="{B9963ACA-BEA7-B425-F802-216BB40E46F4}"/>
              </a:ext>
            </a:extLst>
          </p:cNvPr>
          <p:cNvPicPr>
            <a:picLocks noChangeAspect="1"/>
          </p:cNvPicPr>
          <p:nvPr/>
        </p:nvPicPr>
        <p:blipFill>
          <a:blip r:embed="rId4"/>
          <a:srcRect l="2225" r="3" b="3"/>
          <a:stretch>
            <a:fillRect/>
          </a:stretch>
        </p:blipFill>
        <p:spPr>
          <a:xfrm>
            <a:off x="3180760" y="2558694"/>
            <a:ext cx="2827865" cy="3731891"/>
          </a:xfrm>
          <a:prstGeom prst="rect">
            <a:avLst/>
          </a:prstGeom>
        </p:spPr>
      </p:pic>
      <p:pic>
        <p:nvPicPr>
          <p:cNvPr id="4" name="Picture 3" descr="A pink cover with a megaphone&#10;&#10;AI-generated content may be incorrect.">
            <a:extLst>
              <a:ext uri="{FF2B5EF4-FFF2-40B4-BE49-F238E27FC236}">
                <a16:creationId xmlns:a16="http://schemas.microsoft.com/office/drawing/2014/main" id="{95FEA81E-D18D-C4E7-55E7-B7D220B3D073}"/>
              </a:ext>
            </a:extLst>
          </p:cNvPr>
          <p:cNvPicPr>
            <a:picLocks noChangeAspect="1"/>
          </p:cNvPicPr>
          <p:nvPr/>
        </p:nvPicPr>
        <p:blipFill>
          <a:blip r:embed="rId5"/>
          <a:srcRect l="4326" r="2126" b="3"/>
          <a:stretch>
            <a:fillRect/>
          </a:stretch>
        </p:blipFill>
        <p:spPr>
          <a:xfrm>
            <a:off x="6178733" y="2558694"/>
            <a:ext cx="2827865" cy="3731891"/>
          </a:xfrm>
          <a:prstGeom prst="rect">
            <a:avLst/>
          </a:prstGeom>
        </p:spPr>
      </p:pic>
      <p:pic>
        <p:nvPicPr>
          <p:cNvPr id="7" name="Picture 6" descr="A blue background with a lamp and books&#10;&#10;AI-generated content may be incorrect.">
            <a:extLst>
              <a:ext uri="{FF2B5EF4-FFF2-40B4-BE49-F238E27FC236}">
                <a16:creationId xmlns:a16="http://schemas.microsoft.com/office/drawing/2014/main" id="{234EE9A3-4E5C-4F92-759C-49032243944A}"/>
              </a:ext>
            </a:extLst>
          </p:cNvPr>
          <p:cNvPicPr>
            <a:picLocks noChangeAspect="1"/>
          </p:cNvPicPr>
          <p:nvPr/>
        </p:nvPicPr>
        <p:blipFill>
          <a:blip r:embed="rId6"/>
          <a:srcRect t="5058" r="-2" b="253"/>
          <a:stretch>
            <a:fillRect/>
          </a:stretch>
        </p:blipFill>
        <p:spPr>
          <a:xfrm>
            <a:off x="9176706" y="2558694"/>
            <a:ext cx="2827865" cy="3731891"/>
          </a:xfrm>
          <a:prstGeom prst="rect">
            <a:avLst/>
          </a:prstGeom>
        </p:spPr>
      </p:pic>
    </p:spTree>
    <p:extLst>
      <p:ext uri="{BB962C8B-B14F-4D97-AF65-F5344CB8AC3E}">
        <p14:creationId xmlns:p14="http://schemas.microsoft.com/office/powerpoint/2010/main" val="289442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BA078424-144F-F904-3DEA-B3EDA246A925}"/>
              </a:ext>
            </a:extLst>
          </p:cNvPr>
          <p:cNvSpPr txBox="1"/>
          <p:nvPr/>
        </p:nvSpPr>
        <p:spPr>
          <a:xfrm>
            <a:off x="482105" y="1531281"/>
            <a:ext cx="8113073" cy="12618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000000"/>
                </a:solidFill>
                <a:latin typeface="Open Sans"/>
                <a:ea typeface="Open Sans"/>
                <a:cs typeface="Open Sans"/>
              </a:rPr>
              <a:t>Keep yourself safe</a:t>
            </a:r>
            <a:endParaRPr lang="en-US" sz="2800" b="1">
              <a:solidFill>
                <a:srgbClr val="000000"/>
              </a:solidFill>
              <a:ea typeface="Calibri"/>
              <a:cs typeface="Calibri"/>
            </a:endParaRPr>
          </a:p>
          <a:p>
            <a:r>
              <a:rPr lang="en-GB" sz="2400">
                <a:solidFill>
                  <a:srgbClr val="000000"/>
                </a:solidFill>
                <a:latin typeface="Open Sans"/>
                <a:ea typeface="Open Sans"/>
                <a:cs typeface="Open Sans"/>
              </a:rPr>
              <a:t>Share only information that is yours to share – take time out if you need to.</a:t>
            </a:r>
            <a:endParaRPr lang="en-GB" sz="2400">
              <a:solidFill>
                <a:srgbClr val="000000"/>
              </a:solidFill>
              <a:ea typeface="Calibri" panose="020F0502020204030204"/>
              <a:cs typeface="Calibri" panose="020F0502020204030204"/>
            </a:endParaRPr>
          </a:p>
        </p:txBody>
      </p:sp>
      <p:sp>
        <p:nvSpPr>
          <p:cNvPr id="6" name="TextBox 1">
            <a:extLst>
              <a:ext uri="{FF2B5EF4-FFF2-40B4-BE49-F238E27FC236}">
                <a16:creationId xmlns:a16="http://schemas.microsoft.com/office/drawing/2014/main" id="{2FA0DF0F-D431-BE87-B85A-93C32D4481B3}"/>
              </a:ext>
            </a:extLst>
          </p:cNvPr>
          <p:cNvSpPr txBox="1"/>
          <p:nvPr/>
        </p:nvSpPr>
        <p:spPr>
          <a:xfrm>
            <a:off x="468703" y="3157268"/>
            <a:ext cx="8114723" cy="12618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000000"/>
                </a:solidFill>
                <a:latin typeface="Open Sans"/>
                <a:ea typeface="Open Sans"/>
                <a:cs typeface="Open Sans"/>
              </a:rPr>
              <a:t>Respect</a:t>
            </a:r>
            <a:r>
              <a:rPr lang="en-US" sz="2800" b="1">
                <a:solidFill>
                  <a:srgbClr val="000000"/>
                </a:solidFill>
                <a:latin typeface="Open Sans"/>
                <a:ea typeface="Open Sans"/>
                <a:cs typeface="Open Sans"/>
              </a:rPr>
              <a:t>​</a:t>
            </a:r>
          </a:p>
          <a:p>
            <a:r>
              <a:rPr lang="en-GB" sz="2400">
                <a:solidFill>
                  <a:srgbClr val="000000"/>
                </a:solidFill>
                <a:latin typeface="Open Sans"/>
                <a:ea typeface="Open Sans"/>
                <a:cs typeface="Open Sans"/>
              </a:rPr>
              <a:t>Everyone has different views and experiences. Treat people how you would like to be treated.​</a:t>
            </a:r>
          </a:p>
        </p:txBody>
      </p:sp>
      <p:sp>
        <p:nvSpPr>
          <p:cNvPr id="7" name="TextBox 2">
            <a:extLst>
              <a:ext uri="{FF2B5EF4-FFF2-40B4-BE49-F238E27FC236}">
                <a16:creationId xmlns:a16="http://schemas.microsoft.com/office/drawing/2014/main" id="{C94CC192-6548-07F7-3F8B-D42E17FE0523}"/>
              </a:ext>
            </a:extLst>
          </p:cNvPr>
          <p:cNvSpPr txBox="1"/>
          <p:nvPr/>
        </p:nvSpPr>
        <p:spPr>
          <a:xfrm>
            <a:off x="483080" y="4997570"/>
            <a:ext cx="8292702" cy="12618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000000"/>
                </a:solidFill>
                <a:latin typeface="Open Sans"/>
                <a:ea typeface="Open Sans"/>
                <a:cs typeface="Open Sans"/>
              </a:rPr>
              <a:t>Confidentiality​</a:t>
            </a:r>
          </a:p>
          <a:p>
            <a:r>
              <a:rPr lang="en-GB" sz="2400">
                <a:solidFill>
                  <a:srgbClr val="000000"/>
                </a:solidFill>
                <a:latin typeface="Open Sans"/>
                <a:ea typeface="Open Sans"/>
                <a:cs typeface="Open Sans"/>
              </a:rPr>
              <a:t>What’s shared here by people shouldn’t be discussed outside.</a:t>
            </a:r>
          </a:p>
        </p:txBody>
      </p:sp>
      <p:sp>
        <p:nvSpPr>
          <p:cNvPr id="3" name="Title 1">
            <a:extLst>
              <a:ext uri="{FF2B5EF4-FFF2-40B4-BE49-F238E27FC236}">
                <a16:creationId xmlns:a16="http://schemas.microsoft.com/office/drawing/2014/main" id="{7B491BBC-5E60-7785-6186-1BC61B107704}"/>
              </a:ext>
            </a:extLst>
          </p:cNvPr>
          <p:cNvSpPr txBox="1">
            <a:spLocks/>
          </p:cNvSpPr>
          <p:nvPr/>
        </p:nvSpPr>
        <p:spPr>
          <a:xfrm>
            <a:off x="450774" y="372174"/>
            <a:ext cx="8332396" cy="648072"/>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000000"/>
                </a:solidFill>
                <a:latin typeface="Open Sans"/>
                <a:ea typeface="Open Sans"/>
                <a:cs typeface="Open Sans"/>
              </a:rPr>
              <a:t>Safer space agreement and content warning</a:t>
            </a:r>
            <a:endParaRPr lang="en-GB" sz="2800" b="1">
              <a:solidFill>
                <a:srgbClr val="000000"/>
              </a:solidFill>
              <a:effectLst>
                <a:outerShdw blurRad="38100" dist="38100" dir="2700000" algn="tl">
                  <a:srgbClr val="000000">
                    <a:alpha val="43137"/>
                  </a:srgbClr>
                </a:outerShdw>
              </a:effectLst>
              <a:latin typeface="Open Sans"/>
              <a:ea typeface="Open Sans"/>
              <a:cs typeface="Open Sans"/>
            </a:endParaRPr>
          </a:p>
        </p:txBody>
      </p:sp>
    </p:spTree>
    <p:extLst>
      <p:ext uri="{BB962C8B-B14F-4D97-AF65-F5344CB8AC3E}">
        <p14:creationId xmlns:p14="http://schemas.microsoft.com/office/powerpoint/2010/main" val="546543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6627"/>
            <a:ext cx="10515600" cy="1325563"/>
          </a:xfrm>
        </p:spPr>
        <p:txBody>
          <a:bodyPr>
            <a:normAutofit/>
          </a:bodyPr>
          <a:lstStyle/>
          <a:p>
            <a:pPr algn="ctr"/>
            <a:r>
              <a:rPr lang="en-GB" sz="4800">
                <a:latin typeface="Open Sans Extrabold"/>
                <a:ea typeface="Open Sans Extrabold"/>
                <a:cs typeface="Open Sans Extrabold"/>
              </a:rPr>
              <a:t>Resources to support</a:t>
            </a:r>
            <a:r>
              <a:rPr lang="en-GB" sz="7200">
                <a:latin typeface="Open Sans Extrabold"/>
                <a:ea typeface="Open Sans Extrabold"/>
                <a:cs typeface="Open Sans Extrabold"/>
              </a:rPr>
              <a:t> </a:t>
            </a:r>
            <a:endParaRPr lang="en-GB" sz="7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4" name="Content Placeholder 3" descr="A white and blue cover with black text&#10;&#10;AI-generated content may be incorrect.">
            <a:extLst>
              <a:ext uri="{FF2B5EF4-FFF2-40B4-BE49-F238E27FC236}">
                <a16:creationId xmlns:a16="http://schemas.microsoft.com/office/drawing/2014/main" id="{FC9E2689-3DA7-9960-4170-AD9344B1193D}"/>
              </a:ext>
            </a:extLst>
          </p:cNvPr>
          <p:cNvPicPr>
            <a:picLocks noGrp="1" noChangeAspect="1"/>
          </p:cNvPicPr>
          <p:nvPr>
            <p:ph idx="1"/>
          </p:nvPr>
        </p:nvPicPr>
        <p:blipFill>
          <a:blip r:embed="rId4"/>
          <a:stretch>
            <a:fillRect/>
          </a:stretch>
        </p:blipFill>
        <p:spPr>
          <a:xfrm>
            <a:off x="686805" y="1391680"/>
            <a:ext cx="2750798" cy="3653915"/>
          </a:xfrm>
          <a:prstGeom prst="rect">
            <a:avLst/>
          </a:prstGeom>
        </p:spPr>
      </p:pic>
      <p:pic>
        <p:nvPicPr>
          <p:cNvPr id="5" name="Picture 4">
            <a:extLst>
              <a:ext uri="{FF2B5EF4-FFF2-40B4-BE49-F238E27FC236}">
                <a16:creationId xmlns:a16="http://schemas.microsoft.com/office/drawing/2014/main" id="{BE6A7DCF-E2B2-FA38-DEC7-53E86BA110EB}"/>
              </a:ext>
            </a:extLst>
          </p:cNvPr>
          <p:cNvPicPr>
            <a:picLocks noChangeAspect="1"/>
          </p:cNvPicPr>
          <p:nvPr/>
        </p:nvPicPr>
        <p:blipFill>
          <a:blip r:embed="rId5"/>
          <a:stretch>
            <a:fillRect/>
          </a:stretch>
        </p:blipFill>
        <p:spPr>
          <a:xfrm>
            <a:off x="4047076" y="1557580"/>
            <a:ext cx="6138459" cy="2515892"/>
          </a:xfrm>
          <a:prstGeom prst="rect">
            <a:avLst/>
          </a:prstGeom>
        </p:spPr>
      </p:pic>
      <p:pic>
        <p:nvPicPr>
          <p:cNvPr id="6" name="Picture 5" descr="A blue and pink poster with text and graphics&#10;&#10;AI-generated content may be incorrect.">
            <a:extLst>
              <a:ext uri="{FF2B5EF4-FFF2-40B4-BE49-F238E27FC236}">
                <a16:creationId xmlns:a16="http://schemas.microsoft.com/office/drawing/2014/main" id="{4F5301B1-0C50-EBBA-10DA-B9D26A47DC26}"/>
              </a:ext>
            </a:extLst>
          </p:cNvPr>
          <p:cNvPicPr>
            <a:picLocks noChangeAspect="1"/>
          </p:cNvPicPr>
          <p:nvPr/>
        </p:nvPicPr>
        <p:blipFill>
          <a:blip r:embed="rId6"/>
          <a:stretch>
            <a:fillRect/>
          </a:stretch>
        </p:blipFill>
        <p:spPr>
          <a:xfrm>
            <a:off x="8649103" y="3427061"/>
            <a:ext cx="2294234" cy="3181028"/>
          </a:xfrm>
          <a:prstGeom prst="rect">
            <a:avLst/>
          </a:prstGeom>
        </p:spPr>
      </p:pic>
      <p:pic>
        <p:nvPicPr>
          <p:cNvPr id="7" name="Picture 6" descr="A blue and white background with black text&#10;&#10;AI-generated content may be incorrect.">
            <a:extLst>
              <a:ext uri="{FF2B5EF4-FFF2-40B4-BE49-F238E27FC236}">
                <a16:creationId xmlns:a16="http://schemas.microsoft.com/office/drawing/2014/main" id="{A45CFD46-C909-DFBA-D107-AA991F2D8888}"/>
              </a:ext>
            </a:extLst>
          </p:cNvPr>
          <p:cNvPicPr>
            <a:picLocks noChangeAspect="1"/>
          </p:cNvPicPr>
          <p:nvPr/>
        </p:nvPicPr>
        <p:blipFill>
          <a:blip r:embed="rId7"/>
          <a:stretch>
            <a:fillRect/>
          </a:stretch>
        </p:blipFill>
        <p:spPr>
          <a:xfrm>
            <a:off x="2061355" y="3213477"/>
            <a:ext cx="2257425" cy="3143250"/>
          </a:xfrm>
          <a:prstGeom prst="rect">
            <a:avLst/>
          </a:prstGeom>
        </p:spPr>
      </p:pic>
      <p:pic>
        <p:nvPicPr>
          <p:cNvPr id="8" name="Picture 7" descr="A pink and orange sign with white text&#10;&#10;AI-generated content may be incorrect.">
            <a:extLst>
              <a:ext uri="{FF2B5EF4-FFF2-40B4-BE49-F238E27FC236}">
                <a16:creationId xmlns:a16="http://schemas.microsoft.com/office/drawing/2014/main" id="{EB616482-4881-7B1E-D6BD-9E929DDC4A96}"/>
              </a:ext>
            </a:extLst>
          </p:cNvPr>
          <p:cNvPicPr>
            <a:picLocks noChangeAspect="1"/>
          </p:cNvPicPr>
          <p:nvPr/>
        </p:nvPicPr>
        <p:blipFill>
          <a:blip r:embed="rId8"/>
          <a:stretch>
            <a:fillRect/>
          </a:stretch>
        </p:blipFill>
        <p:spPr>
          <a:xfrm>
            <a:off x="4839829" y="4066609"/>
            <a:ext cx="3313087" cy="2289391"/>
          </a:xfrm>
          <a:prstGeom prst="rect">
            <a:avLst/>
          </a:prstGeom>
        </p:spPr>
      </p:pic>
    </p:spTree>
    <p:extLst>
      <p:ext uri="{BB962C8B-B14F-4D97-AF65-F5344CB8AC3E}">
        <p14:creationId xmlns:p14="http://schemas.microsoft.com/office/powerpoint/2010/main" val="339889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2785" y="2770505"/>
            <a:ext cx="7259224" cy="2380615"/>
          </a:xfrm>
        </p:spPr>
        <p:txBody>
          <a:bodyPr vert="horz" lIns="91440" tIns="45720" rIns="91440" bIns="45720" rtlCol="0" anchor="t">
            <a:normAutofit/>
          </a:bodyPr>
          <a:lstStyle/>
          <a:p>
            <a:pPr marL="0" indent="0" algn="ctr">
              <a:buNone/>
            </a:pPr>
            <a:r>
              <a:rPr lang="en-US" dirty="0">
                <a:ea typeface="Calibri"/>
                <a:cs typeface="Calibri"/>
              </a:rPr>
              <a:t>Workplace Resources: </a:t>
            </a:r>
            <a:r>
              <a:rPr lang="en-US" dirty="0">
                <a:ea typeface="+mn-lt"/>
                <a:cs typeface="+mn-lt"/>
                <a:hlinkClick r:id="rId3"/>
              </a:rPr>
              <a:t>https://www.seemescotland.org/workplace/request-resources/</a:t>
            </a:r>
            <a:endParaRPr lang="en-US">
              <a:ea typeface="+mn-lt"/>
              <a:cs typeface="+mn-lt"/>
            </a:endParaRPr>
          </a:p>
          <a:p>
            <a:pPr marL="0" indent="0" algn="ctr">
              <a:buNone/>
            </a:pPr>
            <a:r>
              <a:rPr lang="en-US" dirty="0">
                <a:ea typeface="+mn-lt"/>
                <a:cs typeface="+mn-lt"/>
              </a:rPr>
              <a:t>Email: </a:t>
            </a:r>
          </a:p>
          <a:p>
            <a:pPr marL="0" indent="0" algn="ctr">
              <a:buNone/>
            </a:pPr>
            <a:r>
              <a:rPr lang="en-US" dirty="0">
                <a:ea typeface="+mn-lt"/>
                <a:cs typeface="+mn-lt"/>
              </a:rPr>
              <a:t>seemeworkplace@seemescotland.org</a:t>
            </a:r>
            <a:endParaRPr lang="en-US" dirty="0">
              <a:ea typeface="Calibri"/>
              <a:cs typeface="Calibri"/>
            </a:endParaRPr>
          </a:p>
        </p:txBody>
      </p:sp>
    </p:spTree>
    <p:extLst>
      <p:ext uri="{BB962C8B-B14F-4D97-AF65-F5344CB8AC3E}">
        <p14:creationId xmlns:p14="http://schemas.microsoft.com/office/powerpoint/2010/main" val="327779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F47C0D-8B4C-8F29-E7F0-AE63BE7E80BD}"/>
            </a:ext>
          </a:extLst>
        </p:cNvPr>
        <p:cNvGrpSpPr/>
        <p:nvPr/>
      </p:nvGrpSpPr>
      <p:grpSpPr>
        <a:xfrm>
          <a:off x="0" y="0"/>
          <a:ext cx="0" cy="0"/>
          <a:chOff x="0" y="0"/>
          <a:chExt cx="0" cy="0"/>
        </a:xfrm>
      </p:grpSpPr>
      <p:pic>
        <p:nvPicPr>
          <p:cNvPr id="5" name="Picture 4" descr="A person holding a sign&#10;&#10;Description automatically generated">
            <a:extLst>
              <a:ext uri="{FF2B5EF4-FFF2-40B4-BE49-F238E27FC236}">
                <a16:creationId xmlns:a16="http://schemas.microsoft.com/office/drawing/2014/main" id="{EE9DE9B0-AD59-B245-C6EA-D6B64189797E}"/>
              </a:ext>
            </a:extLst>
          </p:cNvPr>
          <p:cNvPicPr>
            <a:picLocks noChangeAspect="1"/>
          </p:cNvPicPr>
          <p:nvPr/>
        </p:nvPicPr>
        <p:blipFill>
          <a:blip r:embed="rId4"/>
          <a:stretch>
            <a:fillRect/>
          </a:stretch>
        </p:blipFill>
        <p:spPr>
          <a:xfrm>
            <a:off x="7530958" y="0"/>
            <a:ext cx="4663820" cy="6858000"/>
          </a:xfrm>
          <a:prstGeom prst="rect">
            <a:avLst/>
          </a:prstGeom>
        </p:spPr>
      </p:pic>
      <p:sp>
        <p:nvSpPr>
          <p:cNvPr id="8" name="TextBox 7">
            <a:extLst>
              <a:ext uri="{FF2B5EF4-FFF2-40B4-BE49-F238E27FC236}">
                <a16:creationId xmlns:a16="http://schemas.microsoft.com/office/drawing/2014/main" id="{D1EBE6DB-12A3-49A2-66C1-00D47A07B3C9}"/>
              </a:ext>
            </a:extLst>
          </p:cNvPr>
          <p:cNvSpPr txBox="1"/>
          <p:nvPr/>
        </p:nvSpPr>
        <p:spPr>
          <a:xfrm>
            <a:off x="1810731" y="370649"/>
            <a:ext cx="50403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000000"/>
                </a:solidFill>
                <a:latin typeface="Open Sans"/>
                <a:ea typeface="Open Sans"/>
                <a:cs typeface="Open Sans"/>
              </a:rPr>
              <a:t>See Me's Purpose</a:t>
            </a:r>
          </a:p>
        </p:txBody>
      </p:sp>
      <p:sp>
        <p:nvSpPr>
          <p:cNvPr id="10" name="Rectangle 9">
            <a:extLst>
              <a:ext uri="{FF2B5EF4-FFF2-40B4-BE49-F238E27FC236}">
                <a16:creationId xmlns:a16="http://schemas.microsoft.com/office/drawing/2014/main" id="{FCA85F7D-3576-4A89-6FBD-4DA6661B74C0}"/>
              </a:ext>
            </a:extLst>
          </p:cNvPr>
          <p:cNvSpPr/>
          <p:nvPr/>
        </p:nvSpPr>
        <p:spPr>
          <a:xfrm>
            <a:off x="356433" y="1658328"/>
            <a:ext cx="6861631" cy="1815882"/>
          </a:xfrm>
          <a:prstGeom prst="rect">
            <a:avLst/>
          </a:prstGeom>
        </p:spPr>
        <p:txBody>
          <a:bodyPr wrap="square" lIns="91440" tIns="45720" rIns="91440" bIns="45720" anchor="t">
            <a:spAutoFit/>
          </a:bodyPr>
          <a:lstStyle/>
          <a:p>
            <a:pPr>
              <a:spcBef>
                <a:spcPts val="1000"/>
              </a:spcBef>
              <a:spcAft>
                <a:spcPts val="500"/>
              </a:spcAft>
            </a:pPr>
            <a:r>
              <a:rPr lang="en-GB" sz="2800" dirty="0">
                <a:latin typeface="Open Sans" panose="020B0606030504020204"/>
              </a:rPr>
              <a:t>A Scotland where people can get the right help at the right time, expect recovery, and fully enjoy their rights, free from stigma and discrimination.</a:t>
            </a:r>
            <a:endParaRPr lang="en-US" dirty="0"/>
          </a:p>
        </p:txBody>
      </p:sp>
      <p:sp>
        <p:nvSpPr>
          <p:cNvPr id="12" name="TextBox 3">
            <a:extLst>
              <a:ext uri="{FF2B5EF4-FFF2-40B4-BE49-F238E27FC236}">
                <a16:creationId xmlns:a16="http://schemas.microsoft.com/office/drawing/2014/main" id="{2597668E-98BD-4FCD-174F-44BD6994BC07}"/>
              </a:ext>
            </a:extLst>
          </p:cNvPr>
          <p:cNvSpPr txBox="1"/>
          <p:nvPr/>
        </p:nvSpPr>
        <p:spPr>
          <a:xfrm>
            <a:off x="430505" y="4804202"/>
            <a:ext cx="643073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a:solidFill>
                  <a:srgbClr val="000000"/>
                </a:solidFill>
                <a:latin typeface="Open Sans"/>
                <a:ea typeface="Open Sans"/>
                <a:cs typeface="Open Sans"/>
              </a:rPr>
              <a:t>People with experience of mental health problems are respected, valued and empowered​ </a:t>
            </a:r>
            <a:r>
              <a:rPr lang="en-GB" sz="2400">
                <a:latin typeface="Open Sans"/>
                <a:ea typeface="Open Sans"/>
                <a:cs typeface="Open Sans"/>
              </a:rPr>
              <a:t> to achieve the outcomes important to them.</a:t>
            </a:r>
          </a:p>
        </p:txBody>
      </p:sp>
      <p:sp>
        <p:nvSpPr>
          <p:cNvPr id="14" name="TextBox 5">
            <a:extLst>
              <a:ext uri="{FF2B5EF4-FFF2-40B4-BE49-F238E27FC236}">
                <a16:creationId xmlns:a16="http://schemas.microsoft.com/office/drawing/2014/main" id="{81FBA534-5B1C-8E80-AAA6-C13420D17056}"/>
              </a:ext>
            </a:extLst>
          </p:cNvPr>
          <p:cNvSpPr txBox="1"/>
          <p:nvPr/>
        </p:nvSpPr>
        <p:spPr>
          <a:xfrm>
            <a:off x="430505" y="3993687"/>
            <a:ext cx="643073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a:solidFill>
                  <a:srgbClr val="000000"/>
                </a:solidFill>
                <a:latin typeface="Open Sans"/>
                <a:ea typeface="Open Sans"/>
                <a:cs typeface="Open Sans"/>
              </a:rPr>
              <a:t>Change behaviours, cultures and systems.</a:t>
            </a:r>
          </a:p>
        </p:txBody>
      </p:sp>
    </p:spTree>
    <p:extLst>
      <p:ext uri="{BB962C8B-B14F-4D97-AF65-F5344CB8AC3E}">
        <p14:creationId xmlns:p14="http://schemas.microsoft.com/office/powerpoint/2010/main" val="417713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BC3F-421F-4209-4B72-4B41C525091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D336EB5-51E7-F7BF-DC7E-9961151BD0A5}"/>
              </a:ext>
            </a:extLst>
          </p:cNvPr>
          <p:cNvSpPr txBox="1">
            <a:spLocks/>
          </p:cNvSpPr>
          <p:nvPr/>
        </p:nvSpPr>
        <p:spPr>
          <a:xfrm>
            <a:off x="411620" y="2674488"/>
            <a:ext cx="10560338" cy="1514188"/>
          </a:xfrm>
          <a:prstGeom prst="rect">
            <a:avLst/>
          </a:prstGeom>
        </p:spPr>
        <p:txBody>
          <a:bodyPr lIns="91440" tIns="45720" rIns="91440" bIns="45720" anchor="t"/>
          <a:lstStyle>
            <a:defPPr>
              <a:defRPr lang="en-US"/>
            </a:defPPr>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pPr>
            <a:r>
              <a:rPr lang="en-US" sz="2400" b="1">
                <a:solidFill>
                  <a:srgbClr val="000000"/>
                </a:solidFill>
                <a:latin typeface="Open Sans"/>
                <a:ea typeface="Open Sans"/>
                <a:cs typeface="Open Sans"/>
              </a:rPr>
              <a:t>Discrimination</a:t>
            </a:r>
            <a:r>
              <a:rPr lang="en-US" sz="2400">
                <a:solidFill>
                  <a:srgbClr val="000000"/>
                </a:solidFill>
                <a:latin typeface="Open Sans"/>
                <a:ea typeface="Open Sans"/>
                <a:cs typeface="Open Sans"/>
              </a:rPr>
              <a:t> - a key part of stigma. It is the inequitable or prejudicial treatment of individuals or groups based on their stigmatised identities. It can be </a:t>
            </a:r>
            <a:r>
              <a:rPr lang="en-GB" sz="2400">
                <a:solidFill>
                  <a:srgbClr val="000000"/>
                </a:solidFill>
                <a:latin typeface="Open Sans"/>
                <a:ea typeface="Open Sans"/>
                <a:cs typeface="Open Sans"/>
              </a:rPr>
              <a:t>intentional (explicit prejudice) and unintentional (underlying in organisations and systems).  </a:t>
            </a:r>
          </a:p>
          <a:p>
            <a:pPr marL="0" indent="0">
              <a:buNone/>
            </a:pPr>
            <a:endParaRPr lang="en-GB" sz="2400" b="1">
              <a:latin typeface="Open Sans"/>
              <a:ea typeface="Open Sans"/>
              <a:cs typeface="Open Sans"/>
            </a:endParaRPr>
          </a:p>
          <a:p>
            <a:pPr marL="0" indent="0">
              <a:buNone/>
            </a:pPr>
            <a:r>
              <a:rPr lang="en-GB" sz="2400">
                <a:latin typeface="Open Sans"/>
                <a:ea typeface="Open Sans"/>
                <a:cs typeface="Open Sans"/>
              </a:rPr>
              <a:t> </a:t>
            </a:r>
            <a:endParaRPr lang="en-GB">
              <a:ea typeface="Calibri"/>
              <a:cs typeface="Calibri"/>
            </a:endParaRPr>
          </a:p>
          <a:p>
            <a:pPr marL="0" indent="0">
              <a:buNone/>
            </a:pPr>
            <a:endParaRPr lang="en-GB" sz="2400">
              <a:latin typeface="Open Sans"/>
              <a:ea typeface="Open Sans"/>
              <a:cs typeface="Open Sans"/>
            </a:endParaRPr>
          </a:p>
        </p:txBody>
      </p:sp>
      <p:sp>
        <p:nvSpPr>
          <p:cNvPr id="3" name="TextBox 6">
            <a:extLst>
              <a:ext uri="{FF2B5EF4-FFF2-40B4-BE49-F238E27FC236}">
                <a16:creationId xmlns:a16="http://schemas.microsoft.com/office/drawing/2014/main" id="{EF01B2A8-CD59-6638-6C53-E32DACE50D51}"/>
              </a:ext>
            </a:extLst>
          </p:cNvPr>
          <p:cNvSpPr txBox="1"/>
          <p:nvPr/>
        </p:nvSpPr>
        <p:spPr>
          <a:xfrm>
            <a:off x="420855" y="327479"/>
            <a:ext cx="8243833"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spcAft>
                <a:spcPts val="500"/>
              </a:spcAft>
            </a:pPr>
            <a:r>
              <a:rPr lang="en-US" sz="2800" b="1">
                <a:latin typeface="Arial"/>
                <a:ea typeface="Open Sans"/>
                <a:cs typeface="Arial"/>
              </a:rPr>
              <a:t>What is stigma and discrimination in the context of mental health? </a:t>
            </a:r>
          </a:p>
        </p:txBody>
      </p:sp>
      <p:sp>
        <p:nvSpPr>
          <p:cNvPr id="7" name="TextBox 6">
            <a:extLst>
              <a:ext uri="{FF2B5EF4-FFF2-40B4-BE49-F238E27FC236}">
                <a16:creationId xmlns:a16="http://schemas.microsoft.com/office/drawing/2014/main" id="{A6489FB5-806F-5780-8C1D-00346714E5A4}"/>
              </a:ext>
            </a:extLst>
          </p:cNvPr>
          <p:cNvSpPr txBox="1"/>
          <p:nvPr/>
        </p:nvSpPr>
        <p:spPr>
          <a:xfrm>
            <a:off x="415160" y="1370756"/>
            <a:ext cx="105734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Open Sans"/>
              </a:rPr>
              <a:t>Stigma</a:t>
            </a:r>
            <a:r>
              <a:rPr lang="en-GB" sz="2400">
                <a:latin typeface="Open Sans"/>
              </a:rPr>
              <a:t> - a social process that involves the damaging labelling, stereotyping, and exclusion of individuals or groups based on perceived differences that deviate from dominant social norms.</a:t>
            </a:r>
            <a:endParaRPr lang="en-US" sz="2400"/>
          </a:p>
        </p:txBody>
      </p:sp>
      <p:pic>
        <p:nvPicPr>
          <p:cNvPr id="5" name="Picture 4">
            <a:extLst>
              <a:ext uri="{FF2B5EF4-FFF2-40B4-BE49-F238E27FC236}">
                <a16:creationId xmlns:a16="http://schemas.microsoft.com/office/drawing/2014/main" id="{6EFB733D-AA7F-3681-C42A-97D6F4A92628}"/>
              </a:ext>
            </a:extLst>
          </p:cNvPr>
          <p:cNvPicPr>
            <a:picLocks noChangeAspect="1"/>
          </p:cNvPicPr>
          <p:nvPr/>
        </p:nvPicPr>
        <p:blipFill>
          <a:blip r:embed="rId3"/>
          <a:stretch>
            <a:fillRect/>
          </a:stretch>
        </p:blipFill>
        <p:spPr>
          <a:xfrm>
            <a:off x="10082733" y="328250"/>
            <a:ext cx="1170533" cy="1042506"/>
          </a:xfrm>
          <a:prstGeom prst="rect">
            <a:avLst/>
          </a:prstGeom>
        </p:spPr>
      </p:pic>
      <p:sp>
        <p:nvSpPr>
          <p:cNvPr id="8" name="TextBox 7">
            <a:extLst>
              <a:ext uri="{FF2B5EF4-FFF2-40B4-BE49-F238E27FC236}">
                <a16:creationId xmlns:a16="http://schemas.microsoft.com/office/drawing/2014/main" id="{50CB4E48-2D4E-064E-C2DB-75E0AA1F5FB0}"/>
              </a:ext>
            </a:extLst>
          </p:cNvPr>
          <p:cNvSpPr txBox="1"/>
          <p:nvPr/>
        </p:nvSpPr>
        <p:spPr>
          <a:xfrm>
            <a:off x="-6096000" y="1731708"/>
            <a:ext cx="6096000" cy="646331"/>
          </a:xfrm>
          <a:prstGeom prst="rect">
            <a:avLst/>
          </a:prstGeom>
          <a:noFill/>
        </p:spPr>
        <p:txBody>
          <a:bodyPr wrap="square">
            <a:spAutoFit/>
          </a:bodyPr>
          <a:lstStyle/>
          <a:p>
            <a:endParaRPr lang="en-GB"/>
          </a:p>
          <a:p>
            <a:endParaRPr lang="en-GB"/>
          </a:p>
        </p:txBody>
      </p:sp>
      <p:sp>
        <p:nvSpPr>
          <p:cNvPr id="6" name="Content Placeholder 2">
            <a:extLst>
              <a:ext uri="{FF2B5EF4-FFF2-40B4-BE49-F238E27FC236}">
                <a16:creationId xmlns:a16="http://schemas.microsoft.com/office/drawing/2014/main" id="{791D6320-63F1-76D6-1CAE-04DA36B8B486}"/>
              </a:ext>
            </a:extLst>
          </p:cNvPr>
          <p:cNvSpPr txBox="1">
            <a:spLocks/>
          </p:cNvSpPr>
          <p:nvPr/>
        </p:nvSpPr>
        <p:spPr>
          <a:xfrm>
            <a:off x="421145" y="4398513"/>
            <a:ext cx="10560338" cy="1514188"/>
          </a:xfrm>
          <a:prstGeom prst="rect">
            <a:avLst/>
          </a:prstGeom>
        </p:spPr>
        <p:txBody>
          <a:bodyPr lIns="91440" tIns="45720" rIns="91440" bIns="45720" anchor="t"/>
          <a:lstStyle>
            <a:defPPr>
              <a:defRPr lang="en-US"/>
            </a:defPPr>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lnSpc>
                <a:spcPct val="90000"/>
              </a:lnSpc>
              <a:spcBef>
                <a:spcPts val="1000"/>
              </a:spcBef>
              <a:buNone/>
            </a:pPr>
            <a:r>
              <a:rPr lang="en-GB" sz="2400" b="1" dirty="0">
                <a:solidFill>
                  <a:srgbClr val="000000"/>
                </a:solidFill>
                <a:latin typeface="Open Sans"/>
                <a:ea typeface="Open Sans"/>
                <a:cs typeface="Open Sans"/>
              </a:rPr>
              <a:t>Intersectional stigma </a:t>
            </a:r>
            <a:r>
              <a:rPr lang="en-GB" sz="2400" dirty="0">
                <a:solidFill>
                  <a:srgbClr val="000000"/>
                </a:solidFill>
                <a:latin typeface="Open Sans"/>
                <a:ea typeface="Open Sans"/>
                <a:cs typeface="Open Sans"/>
              </a:rPr>
              <a:t>- multiple forms of stigma mutually shape the lived experiences and opportunities of groups who are marginalised, and create distinct disadvantages, which cannot be understood in isolation from one another.</a:t>
            </a:r>
          </a:p>
          <a:p>
            <a:pPr marL="0" indent="0">
              <a:lnSpc>
                <a:spcPct val="90000"/>
              </a:lnSpc>
              <a:spcBef>
                <a:spcPts val="1000"/>
              </a:spcBef>
              <a:buNone/>
            </a:pPr>
            <a:endParaRPr lang="en-GB" sz="2400">
              <a:solidFill>
                <a:srgbClr val="000000"/>
              </a:solidFill>
              <a:latin typeface="Open Sans"/>
              <a:ea typeface="Open Sans"/>
              <a:cs typeface="Open Sans"/>
            </a:endParaRPr>
          </a:p>
          <a:p>
            <a:pPr marL="0" indent="0">
              <a:buNone/>
            </a:pPr>
            <a:endParaRPr lang="en-GB" sz="2400">
              <a:solidFill>
                <a:srgbClr val="000000"/>
              </a:solidFill>
              <a:latin typeface="Open Sans"/>
              <a:ea typeface="Open Sans"/>
              <a:cs typeface="Open Sans"/>
            </a:endParaRPr>
          </a:p>
          <a:p>
            <a:pPr marL="0" indent="0">
              <a:buNone/>
            </a:pPr>
            <a:endParaRPr lang="en-GB" sz="2400" b="1">
              <a:latin typeface="Open Sans"/>
              <a:ea typeface="Open Sans"/>
              <a:cs typeface="Open Sans"/>
            </a:endParaRPr>
          </a:p>
          <a:p>
            <a:pPr marL="0" indent="0">
              <a:buNone/>
            </a:pPr>
            <a:r>
              <a:rPr lang="en-GB" sz="2400" dirty="0">
                <a:latin typeface="Open Sans"/>
                <a:ea typeface="Open Sans"/>
                <a:cs typeface="Open Sans"/>
              </a:rPr>
              <a:t> </a:t>
            </a:r>
            <a:endParaRPr lang="en-GB">
              <a:ea typeface="Calibri"/>
              <a:cs typeface="Calibri"/>
            </a:endParaRPr>
          </a:p>
          <a:p>
            <a:pPr marL="0" indent="0">
              <a:buNone/>
            </a:pPr>
            <a:endParaRPr lang="en-GB" sz="2400">
              <a:latin typeface="Open Sans"/>
              <a:ea typeface="Open Sans"/>
              <a:cs typeface="Open Sans"/>
            </a:endParaRPr>
          </a:p>
        </p:txBody>
      </p:sp>
    </p:spTree>
    <p:extLst>
      <p:ext uri="{BB962C8B-B14F-4D97-AF65-F5344CB8AC3E}">
        <p14:creationId xmlns:p14="http://schemas.microsoft.com/office/powerpoint/2010/main" val="427880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10137" y="542369"/>
            <a:ext cx="8064336" cy="857250"/>
          </a:xfrm>
          <a:prstGeom prst="rect">
            <a:avLst/>
          </a:prstGeom>
        </p:spPr>
        <p:txBody>
          <a:bodyPr>
            <a:normAutofit fontScale="90000" lnSpcReduction="20000"/>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defTabSz="642938"/>
            <a:r>
              <a:rPr lang="en-GB" sz="3094" b="1" dirty="0">
                <a:solidFill>
                  <a:prstClr val="black"/>
                </a:solidFill>
                <a:latin typeface="Open Sans" panose="020B0606030504020204" pitchFamily="34" charset="0"/>
                <a:ea typeface="Open Sans" panose="020B0606030504020204" pitchFamily="34" charset="0"/>
                <a:cs typeface="Open Sans" panose="020B0606030504020204" pitchFamily="34" charset="0"/>
              </a:rPr>
              <a:t>Data from the </a:t>
            </a:r>
            <a:r>
              <a:rPr lang="en-GB" sz="3094" b="1" dirty="0">
                <a:solidFill>
                  <a:prstClr val="black"/>
                </a:solidFill>
                <a:latin typeface="Open Sans" pitchFamily="2" charset="0"/>
                <a:ea typeface="Open Sans" pitchFamily="2" charset="0"/>
                <a:cs typeface="Open Sans" pitchFamily="2" charset="0"/>
              </a:rPr>
              <a:t>Scottish Mental Illness Stigma Study…</a:t>
            </a:r>
          </a:p>
        </p:txBody>
      </p:sp>
      <p:sp>
        <p:nvSpPr>
          <p:cNvPr id="7" name="Content Placeholder 2"/>
          <p:cNvSpPr txBox="1">
            <a:spLocks/>
          </p:cNvSpPr>
          <p:nvPr/>
        </p:nvSpPr>
        <p:spPr>
          <a:xfrm>
            <a:off x="3009901" y="2057401"/>
            <a:ext cx="3756135" cy="3394472"/>
          </a:xfrm>
          <a:prstGeom prst="rect">
            <a:avLst/>
          </a:prstGeom>
        </p:spPr>
        <p:txBody>
          <a:bodyPr>
            <a:noAutofit/>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241102" indent="-241102" defTabSz="642938"/>
            <a:endParaRPr lang="en-GB" sz="18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2010138" y="1928945"/>
            <a:ext cx="2371283" cy="3355664"/>
          </a:xfrm>
          <a:prstGeom prst="rect">
            <a:avLst/>
          </a:prstGeom>
        </p:spPr>
      </p:pic>
      <p:pic>
        <p:nvPicPr>
          <p:cNvPr id="8" name="Picture 7"/>
          <p:cNvPicPr>
            <a:picLocks noChangeAspect="1"/>
          </p:cNvPicPr>
          <p:nvPr/>
        </p:nvPicPr>
        <p:blipFill>
          <a:blip r:embed="rId4"/>
          <a:stretch>
            <a:fillRect/>
          </a:stretch>
        </p:blipFill>
        <p:spPr>
          <a:xfrm>
            <a:off x="4887967" y="1656741"/>
            <a:ext cx="5462978" cy="4195792"/>
          </a:xfrm>
          <a:prstGeom prst="rect">
            <a:avLst/>
          </a:prstGeom>
        </p:spPr>
      </p:pic>
    </p:spTree>
    <p:extLst>
      <p:ext uri="{BB962C8B-B14F-4D97-AF65-F5344CB8AC3E}">
        <p14:creationId xmlns:p14="http://schemas.microsoft.com/office/powerpoint/2010/main" val="52892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p:cNvPicPr>
          <p:nvPr/>
        </p:nvPicPr>
        <p:blipFill>
          <a:blip r:embed="rId3"/>
          <a:srcRect/>
          <a:stretch>
            <a:fillRect/>
          </a:stretch>
        </p:blipFill>
        <p:spPr>
          <a:xfrm>
            <a:off x="10429068" y="170790"/>
            <a:ext cx="1009064" cy="1009064"/>
          </a:xfrm>
          <a:prstGeom prst="rect">
            <a:avLst/>
          </a:prstGeom>
        </p:spPr>
      </p:pic>
      <p:sp>
        <p:nvSpPr>
          <p:cNvPr id="18" name="Title 1"/>
          <p:cNvSpPr>
            <a:spLocks noGrp="1"/>
          </p:cNvSpPr>
          <p:nvPr>
            <p:ph type="title"/>
          </p:nvPr>
        </p:nvSpPr>
        <p:spPr>
          <a:xfrm>
            <a:off x="3916204" y="299877"/>
            <a:ext cx="3575464" cy="750890"/>
          </a:xfrm>
        </p:spPr>
        <p:txBody>
          <a:bodyPr>
            <a:noAutofit/>
          </a:bodyPr>
          <a:lstStyle/>
          <a:p>
            <a:r>
              <a:rPr lang="en-US" sz="4000" b="1">
                <a:latin typeface="Open Sans" panose="020B0606030504020204"/>
              </a:rPr>
              <a:t>Employment</a:t>
            </a:r>
            <a:endParaRPr lang="en-GB" sz="4000" b="1"/>
          </a:p>
        </p:txBody>
      </p:sp>
      <p:pic>
        <p:nvPicPr>
          <p:cNvPr id="2" name="Picture 1"/>
          <p:cNvPicPr>
            <a:picLocks noChangeAspect="1"/>
          </p:cNvPicPr>
          <p:nvPr/>
        </p:nvPicPr>
        <p:blipFill>
          <a:blip r:embed="rId4"/>
          <a:stretch>
            <a:fillRect/>
          </a:stretch>
        </p:blipFill>
        <p:spPr>
          <a:xfrm>
            <a:off x="968976" y="1050767"/>
            <a:ext cx="9460092" cy="5288464"/>
          </a:xfrm>
          <a:prstGeom prst="rect">
            <a:avLst/>
          </a:prstGeom>
        </p:spPr>
      </p:pic>
    </p:spTree>
    <p:extLst>
      <p:ext uri="{BB962C8B-B14F-4D97-AF65-F5344CB8AC3E}">
        <p14:creationId xmlns:p14="http://schemas.microsoft.com/office/powerpoint/2010/main" val="197216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99691" y="274638"/>
            <a:ext cx="11315675" cy="740434"/>
          </a:xfrm>
          <a:prstGeom prst="rect">
            <a:avLst/>
          </a:prstGeom>
        </p:spPr>
        <p:txBody>
          <a:bodyPr lIns="91440" tIns="45720" rIns="91440" bIns="45720" anchor="t"/>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US" sz="2800" b="1">
                <a:latin typeface="Open Sans"/>
                <a:ea typeface="Open Sans"/>
                <a:cs typeface="Open Sans"/>
              </a:rPr>
              <a:t>How does stigma operate?</a:t>
            </a:r>
            <a:endParaRPr lang="en-US"/>
          </a:p>
        </p:txBody>
      </p:sp>
      <p:grpSp>
        <p:nvGrpSpPr>
          <p:cNvPr id="21" name="Group 20">
            <a:extLst>
              <a:ext uri="{FF2B5EF4-FFF2-40B4-BE49-F238E27FC236}">
                <a16:creationId xmlns:a16="http://schemas.microsoft.com/office/drawing/2014/main" id="{BDE753C3-0CFF-DC3F-72DE-FE0B937FA581}"/>
              </a:ext>
            </a:extLst>
          </p:cNvPr>
          <p:cNvGrpSpPr/>
          <p:nvPr/>
        </p:nvGrpSpPr>
        <p:grpSpPr>
          <a:xfrm>
            <a:off x="285965" y="4490324"/>
            <a:ext cx="5083275" cy="2130432"/>
            <a:chOff x="846621" y="4705984"/>
            <a:chExt cx="5011641" cy="2072923"/>
          </a:xfrm>
        </p:grpSpPr>
        <p:sp>
          <p:nvSpPr>
            <p:cNvPr id="12" name="Rectangle: Rounded Corners 11">
              <a:extLst>
                <a:ext uri="{FF2B5EF4-FFF2-40B4-BE49-F238E27FC236}">
                  <a16:creationId xmlns:a16="http://schemas.microsoft.com/office/drawing/2014/main" id="{3E526C26-90FA-5F30-D4B2-CC1972EFC7F5}"/>
                </a:ext>
              </a:extLst>
            </p:cNvPr>
            <p:cNvSpPr/>
            <p:nvPr/>
          </p:nvSpPr>
          <p:spPr>
            <a:xfrm>
              <a:off x="846621" y="4705984"/>
              <a:ext cx="5011641" cy="2072923"/>
            </a:xfrm>
            <a:prstGeom prst="roundRect">
              <a:avLst/>
            </a:prstGeom>
            <a:solidFill>
              <a:srgbClr val="22B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C77C5766-5A87-2FFB-E502-F2BCD03296FD}"/>
                </a:ext>
              </a:extLst>
            </p:cNvPr>
            <p:cNvSpPr txBox="1"/>
            <p:nvPr/>
          </p:nvSpPr>
          <p:spPr>
            <a:xfrm>
              <a:off x="913242" y="4730429"/>
              <a:ext cx="4859249" cy="152728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
                <a:buChar char="•"/>
              </a:pPr>
              <a:r>
                <a:rPr lang="en-GB" sz="2400">
                  <a:solidFill>
                    <a:schemeClr val="bg1"/>
                  </a:solidFill>
                  <a:latin typeface="Open Sans"/>
                  <a:cs typeface="Arial"/>
                </a:rPr>
                <a:t>Dangerous, Deranged, Chaotic, Illogical, Unstable, Unpredictabile</a:t>
              </a:r>
              <a:r>
                <a:rPr lang="en-US" sz="2400">
                  <a:solidFill>
                    <a:schemeClr val="bg1"/>
                  </a:solidFill>
                  <a:latin typeface="Open Sans"/>
                  <a:cs typeface="Arial"/>
                </a:rPr>
                <a:t>​</a:t>
              </a:r>
              <a:endParaRPr lang="en-US" sz="2400">
                <a:solidFill>
                  <a:schemeClr val="bg1"/>
                </a:solidFill>
                <a:latin typeface="Open Sans"/>
                <a:ea typeface="Open Sans"/>
                <a:cs typeface="Arial"/>
              </a:endParaRPr>
            </a:p>
            <a:p>
              <a:pPr marL="457200" indent="-457200">
                <a:buFont typeface=""/>
                <a:buChar char="•"/>
              </a:pPr>
              <a:r>
                <a:rPr lang="en-GB" sz="2400">
                  <a:solidFill>
                    <a:schemeClr val="bg1"/>
                  </a:solidFill>
                  <a:latin typeface="Open Sans"/>
                  <a:ea typeface="Open Sans"/>
                  <a:cs typeface="Open Sans"/>
                </a:rPr>
                <a:t>Hostile, Non-compliant</a:t>
              </a:r>
              <a:r>
                <a:rPr lang="en-US" sz="2400">
                  <a:solidFill>
                    <a:schemeClr val="bg1"/>
                  </a:solidFill>
                  <a:latin typeface="Open Sans"/>
                  <a:ea typeface="Open Sans"/>
                  <a:cs typeface="Open Sans"/>
                </a:rPr>
                <a:t> </a:t>
              </a:r>
              <a:endParaRPr lang="en-US" sz="2400">
                <a:solidFill>
                  <a:schemeClr val="bg1"/>
                </a:solidFill>
                <a:latin typeface="Open Sans"/>
                <a:ea typeface="Open Sans"/>
                <a:cs typeface="Arial"/>
              </a:endParaRPr>
            </a:p>
            <a:p>
              <a:pPr marL="457200" indent="-457200">
                <a:buFont typeface=""/>
                <a:buChar char="•"/>
              </a:pPr>
              <a:r>
                <a:rPr lang="en-GB" sz="2400">
                  <a:solidFill>
                    <a:schemeClr val="bg1"/>
                  </a:solidFill>
                  <a:latin typeface="Open Sans"/>
                  <a:cs typeface="Arial"/>
                </a:rPr>
                <a:t>Hysterical</a:t>
              </a:r>
              <a:endParaRPr lang="en-US" sz="2400">
                <a:solidFill>
                  <a:schemeClr val="bg1"/>
                </a:solidFill>
                <a:latin typeface="Open Sans"/>
                <a:ea typeface="Open Sans"/>
                <a:cs typeface="Arial"/>
              </a:endParaRPr>
            </a:p>
          </p:txBody>
        </p:sp>
      </p:grpSp>
      <p:grpSp>
        <p:nvGrpSpPr>
          <p:cNvPr id="18" name="Group 17">
            <a:extLst>
              <a:ext uri="{FF2B5EF4-FFF2-40B4-BE49-F238E27FC236}">
                <a16:creationId xmlns:a16="http://schemas.microsoft.com/office/drawing/2014/main" id="{50A65E6F-F892-2E09-9EC2-02C8D2B4BB14}"/>
              </a:ext>
            </a:extLst>
          </p:cNvPr>
          <p:cNvGrpSpPr/>
          <p:nvPr/>
        </p:nvGrpSpPr>
        <p:grpSpPr>
          <a:xfrm>
            <a:off x="285903" y="3368890"/>
            <a:ext cx="5083335" cy="978839"/>
            <a:chOff x="285903" y="3685192"/>
            <a:chExt cx="5083335" cy="978839"/>
          </a:xfrm>
        </p:grpSpPr>
        <p:sp>
          <p:nvSpPr>
            <p:cNvPr id="11" name="Rectangle: Rounded Corners 10">
              <a:extLst>
                <a:ext uri="{FF2B5EF4-FFF2-40B4-BE49-F238E27FC236}">
                  <a16:creationId xmlns:a16="http://schemas.microsoft.com/office/drawing/2014/main" id="{8568A106-57CD-519C-2E17-35E5EEB986DD}"/>
                </a:ext>
              </a:extLst>
            </p:cNvPr>
            <p:cNvSpPr/>
            <p:nvPr/>
          </p:nvSpPr>
          <p:spPr>
            <a:xfrm>
              <a:off x="285903" y="3685192"/>
              <a:ext cx="5083335" cy="978839"/>
            </a:xfrm>
            <a:prstGeom prst="roundRect">
              <a:avLst/>
            </a:prstGeom>
            <a:solidFill>
              <a:srgbClr val="22B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9838DB38-0D22-191E-AC79-B6302FBF9969}"/>
                </a:ext>
              </a:extLst>
            </p:cNvPr>
            <p:cNvSpPr txBox="1"/>
            <p:nvPr/>
          </p:nvSpPr>
          <p:spPr>
            <a:xfrm>
              <a:off x="297851" y="3775493"/>
              <a:ext cx="5001643" cy="8563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
                <a:buChar char="•"/>
              </a:pPr>
              <a:r>
                <a:rPr lang="en-GB" sz="2400">
                  <a:solidFill>
                    <a:schemeClr val="bg1"/>
                  </a:solidFill>
                  <a:latin typeface="Open Sans"/>
                  <a:cs typeface="Arial"/>
                </a:rPr>
                <a:t>Attention seeking</a:t>
              </a:r>
              <a:r>
                <a:rPr lang="en-US" sz="2400">
                  <a:solidFill>
                    <a:schemeClr val="bg1"/>
                  </a:solidFill>
                  <a:latin typeface="Open Sans"/>
                  <a:cs typeface="Arial"/>
                </a:rPr>
                <a:t>​</a:t>
              </a:r>
            </a:p>
            <a:p>
              <a:pPr marL="457200" indent="-457200">
                <a:buFont typeface=""/>
                <a:buChar char="•"/>
              </a:pPr>
              <a:r>
                <a:rPr lang="en-GB" sz="2400">
                  <a:solidFill>
                    <a:schemeClr val="bg1"/>
                  </a:solidFill>
                  <a:latin typeface="Open Sans"/>
                  <a:cs typeface="Arial"/>
                </a:rPr>
                <a:t>Manipulative</a:t>
              </a:r>
            </a:p>
          </p:txBody>
        </p:sp>
      </p:grpSp>
      <p:sp>
        <p:nvSpPr>
          <p:cNvPr id="8" name="TextBox 7">
            <a:extLst>
              <a:ext uri="{FF2B5EF4-FFF2-40B4-BE49-F238E27FC236}">
                <a16:creationId xmlns:a16="http://schemas.microsoft.com/office/drawing/2014/main" id="{C60FF3E4-63C2-7704-CC3D-60C67824B973}"/>
              </a:ext>
            </a:extLst>
          </p:cNvPr>
          <p:cNvSpPr txBox="1"/>
          <p:nvPr/>
        </p:nvSpPr>
        <p:spPr>
          <a:xfrm>
            <a:off x="281797" y="1733911"/>
            <a:ext cx="50579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Open Sans"/>
              </a:rPr>
              <a:t>Stigmatising Terms</a:t>
            </a:r>
            <a:r>
              <a:rPr lang="en-GB" sz="2400">
                <a:latin typeface="Open Sans"/>
              </a:rPr>
              <a:t> (SMISS 2022)</a:t>
            </a:r>
            <a:endParaRPr lang="en-US"/>
          </a:p>
        </p:txBody>
      </p:sp>
      <p:sp>
        <p:nvSpPr>
          <p:cNvPr id="14" name="TextBox 13">
            <a:extLst>
              <a:ext uri="{FF2B5EF4-FFF2-40B4-BE49-F238E27FC236}">
                <a16:creationId xmlns:a16="http://schemas.microsoft.com/office/drawing/2014/main" id="{C8C8AA0F-572F-CECB-25D8-8B88B8933E5B}"/>
              </a:ext>
            </a:extLst>
          </p:cNvPr>
          <p:cNvSpPr txBox="1"/>
          <p:nvPr/>
        </p:nvSpPr>
        <p:spPr>
          <a:xfrm>
            <a:off x="5786170" y="1162169"/>
            <a:ext cx="63085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Open Sans"/>
                <a:cs typeface="Segoe UI"/>
              </a:rPr>
              <a:t>Judgements and Perceptions</a:t>
            </a:r>
            <a:r>
              <a:rPr lang="en-US" sz="2400">
                <a:latin typeface="Open Sans"/>
                <a:cs typeface="Segoe UI"/>
              </a:rPr>
              <a:t>​</a:t>
            </a:r>
            <a:endParaRPr lang="en-US" sz="2400">
              <a:latin typeface="Open Sans"/>
              <a:ea typeface="Open Sans"/>
              <a:cs typeface="Segoe UI"/>
            </a:endParaRPr>
          </a:p>
          <a:p>
            <a:r>
              <a:rPr lang="en-GB" sz="2400">
                <a:latin typeface="Open Sans"/>
                <a:cs typeface="Segoe UI"/>
              </a:rPr>
              <a:t>Less than human, deserving of low status, personal failure</a:t>
            </a:r>
            <a:endParaRPr lang="en-GB" sz="2400">
              <a:latin typeface="Open Sans"/>
              <a:ea typeface="Open Sans"/>
              <a:cs typeface="Segoe UI"/>
            </a:endParaRPr>
          </a:p>
        </p:txBody>
      </p:sp>
      <p:grpSp>
        <p:nvGrpSpPr>
          <p:cNvPr id="9" name="Group 8">
            <a:extLst>
              <a:ext uri="{FF2B5EF4-FFF2-40B4-BE49-F238E27FC236}">
                <a16:creationId xmlns:a16="http://schemas.microsoft.com/office/drawing/2014/main" id="{E68DC8F2-A262-1734-A8C9-6ED46B7E3203}"/>
              </a:ext>
            </a:extLst>
          </p:cNvPr>
          <p:cNvGrpSpPr/>
          <p:nvPr/>
        </p:nvGrpSpPr>
        <p:grpSpPr>
          <a:xfrm>
            <a:off x="285904" y="2290589"/>
            <a:ext cx="5097712" cy="950085"/>
            <a:chOff x="285904" y="2491872"/>
            <a:chExt cx="5097712" cy="950085"/>
          </a:xfrm>
        </p:grpSpPr>
        <p:sp>
          <p:nvSpPr>
            <p:cNvPr id="10" name="Rectangle: Rounded Corners 9">
              <a:extLst>
                <a:ext uri="{FF2B5EF4-FFF2-40B4-BE49-F238E27FC236}">
                  <a16:creationId xmlns:a16="http://schemas.microsoft.com/office/drawing/2014/main" id="{48158D8F-48E0-C36B-5ED9-76DD11B70DAA}"/>
                </a:ext>
              </a:extLst>
            </p:cNvPr>
            <p:cNvSpPr/>
            <p:nvPr/>
          </p:nvSpPr>
          <p:spPr>
            <a:xfrm>
              <a:off x="285904" y="2491872"/>
              <a:ext cx="5097712" cy="950085"/>
            </a:xfrm>
            <a:prstGeom prst="roundRect">
              <a:avLst/>
            </a:prstGeom>
            <a:solidFill>
              <a:srgbClr val="22BF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CB58C7FD-5279-B758-8CC8-5CF8D0D9280E}"/>
                </a:ext>
              </a:extLst>
            </p:cNvPr>
            <p:cNvSpPr txBox="1"/>
            <p:nvPr/>
          </p:nvSpPr>
          <p:spPr>
            <a:xfrm>
              <a:off x="296174" y="2553420"/>
              <a:ext cx="4267199"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GB" sz="2400">
                  <a:solidFill>
                    <a:schemeClr val="bg1"/>
                  </a:solidFill>
                  <a:latin typeface="Open Sans"/>
                  <a:cs typeface="Arial"/>
                </a:rPr>
                <a:t>Ignorant, Not intelligent</a:t>
              </a:r>
              <a:r>
                <a:rPr lang="en-US" sz="2400">
                  <a:solidFill>
                    <a:schemeClr val="bg1"/>
                  </a:solidFill>
                  <a:latin typeface="Open Sans"/>
                  <a:cs typeface="Arial"/>
                </a:rPr>
                <a:t>​</a:t>
              </a:r>
            </a:p>
            <a:p>
              <a:pPr marL="342900" indent="-342900">
                <a:buFont typeface="Arial,Sans-Serif"/>
                <a:buChar char="•"/>
              </a:pPr>
              <a:r>
                <a:rPr lang="en-GB" sz="2400">
                  <a:solidFill>
                    <a:schemeClr val="bg1"/>
                  </a:solidFill>
                  <a:latin typeface="Open Sans"/>
                  <a:cs typeface="Arial"/>
                </a:rPr>
                <a:t>Lazy</a:t>
              </a:r>
              <a:endParaRPr lang="en-GB" sz="2400">
                <a:solidFill>
                  <a:schemeClr val="bg1"/>
                </a:solidFill>
                <a:latin typeface="Open Sans"/>
                <a:ea typeface="Open Sans"/>
                <a:cs typeface="Arial"/>
              </a:endParaRPr>
            </a:p>
          </p:txBody>
        </p:sp>
      </p:grpSp>
      <p:grpSp>
        <p:nvGrpSpPr>
          <p:cNvPr id="5" name="Group 4">
            <a:extLst>
              <a:ext uri="{FF2B5EF4-FFF2-40B4-BE49-F238E27FC236}">
                <a16:creationId xmlns:a16="http://schemas.microsoft.com/office/drawing/2014/main" id="{D5CCF7D7-593B-6544-E5D2-C4B281D4D631}"/>
              </a:ext>
            </a:extLst>
          </p:cNvPr>
          <p:cNvGrpSpPr/>
          <p:nvPr/>
        </p:nvGrpSpPr>
        <p:grpSpPr>
          <a:xfrm>
            <a:off x="5788444" y="3824737"/>
            <a:ext cx="6347963" cy="1692948"/>
            <a:chOff x="5432844" y="3824737"/>
            <a:chExt cx="6347963" cy="1692948"/>
          </a:xfrm>
        </p:grpSpPr>
        <p:sp>
          <p:nvSpPr>
            <p:cNvPr id="27" name="Rectangle: Rounded Corners 26">
              <a:extLst>
                <a:ext uri="{FF2B5EF4-FFF2-40B4-BE49-F238E27FC236}">
                  <a16:creationId xmlns:a16="http://schemas.microsoft.com/office/drawing/2014/main" id="{76F188BF-26FF-B2E1-A891-962D6A781A9B}"/>
                </a:ext>
              </a:extLst>
            </p:cNvPr>
            <p:cNvSpPr/>
            <p:nvPr/>
          </p:nvSpPr>
          <p:spPr>
            <a:xfrm>
              <a:off x="5432844" y="3824737"/>
              <a:ext cx="6214973" cy="1681072"/>
            </a:xfrm>
            <a:prstGeom prst="roundRect">
              <a:avLst/>
            </a:prstGeom>
            <a:solidFill>
              <a:srgbClr val="18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2EF4A890-B4CC-79A6-45DA-2516D3C03934}"/>
                </a:ext>
              </a:extLst>
            </p:cNvPr>
            <p:cNvSpPr txBox="1"/>
            <p:nvPr/>
          </p:nvSpPr>
          <p:spPr>
            <a:xfrm>
              <a:off x="5543910" y="3948025"/>
              <a:ext cx="6236897"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GB" sz="2400">
                  <a:solidFill>
                    <a:schemeClr val="bg1"/>
                  </a:solidFill>
                  <a:latin typeface="Open Sans"/>
                  <a:ea typeface="Open Sans"/>
                  <a:cs typeface="Open Sans"/>
                </a:rPr>
                <a:t>Infantilising</a:t>
              </a:r>
              <a:endParaRPr lang="en-US">
                <a:solidFill>
                  <a:schemeClr val="bg1"/>
                </a:solidFill>
              </a:endParaRPr>
            </a:p>
            <a:p>
              <a:pPr marL="457200" indent="-457200">
                <a:buFont typeface="Arial,Sans-Serif"/>
                <a:buChar char="•"/>
              </a:pPr>
              <a:r>
                <a:rPr lang="en-GB" sz="2400">
                  <a:solidFill>
                    <a:schemeClr val="bg1"/>
                  </a:solidFill>
                  <a:latin typeface="Open Sans"/>
                  <a:ea typeface="Open Sans"/>
                  <a:cs typeface="Open Sans"/>
                </a:rPr>
                <a:t>Invalidates our experiences​</a:t>
              </a:r>
              <a:r>
                <a:rPr lang="en-US" sz="2400">
                  <a:solidFill>
                    <a:schemeClr val="bg1"/>
                  </a:solidFill>
                  <a:latin typeface="Open Sans"/>
                  <a:ea typeface="Open Sans"/>
                  <a:cs typeface="Open Sans"/>
                </a:rPr>
                <a:t>​</a:t>
              </a:r>
              <a:endParaRPr lang="en-US">
                <a:solidFill>
                  <a:schemeClr val="bg1"/>
                </a:solidFill>
                <a:latin typeface="Aptos" panose="020B0004020202020204"/>
                <a:ea typeface="Open Sans"/>
                <a:cs typeface="Open Sans"/>
              </a:endParaRPr>
            </a:p>
            <a:p>
              <a:pPr marL="457200" indent="-457200">
                <a:buFont typeface="Arial,Sans-Serif"/>
                <a:buChar char="•"/>
              </a:pPr>
              <a:r>
                <a:rPr lang="en-GB" sz="2400">
                  <a:solidFill>
                    <a:schemeClr val="bg1"/>
                  </a:solidFill>
                  <a:latin typeface="Open Sans"/>
                  <a:ea typeface="Open Sans"/>
                  <a:cs typeface="Open Sans"/>
                </a:rPr>
                <a:t>Questions our ability to participate in decision-making</a:t>
              </a:r>
              <a:r>
                <a:rPr lang="en-US" sz="2400">
                  <a:solidFill>
                    <a:schemeClr val="bg1"/>
                  </a:solidFill>
                  <a:latin typeface="Open Sans"/>
                  <a:ea typeface="Open Sans"/>
                  <a:cs typeface="Open Sans"/>
                </a:rPr>
                <a:t>​​</a:t>
              </a:r>
              <a:endParaRPr lang="en-US">
                <a:solidFill>
                  <a:schemeClr val="bg1"/>
                </a:solidFill>
                <a:latin typeface="Aptos" panose="020B0004020202020204"/>
                <a:ea typeface="Open Sans"/>
                <a:cs typeface="Open Sans"/>
              </a:endParaRPr>
            </a:p>
          </p:txBody>
        </p:sp>
      </p:grpSp>
      <p:sp>
        <p:nvSpPr>
          <p:cNvPr id="25" name="Arrow: Right 24">
            <a:extLst>
              <a:ext uri="{FF2B5EF4-FFF2-40B4-BE49-F238E27FC236}">
                <a16:creationId xmlns:a16="http://schemas.microsoft.com/office/drawing/2014/main" id="{67216055-7E89-98CE-91E4-CE2EA9D5CC5D}"/>
              </a:ext>
            </a:extLst>
          </p:cNvPr>
          <p:cNvSpPr/>
          <p:nvPr/>
        </p:nvSpPr>
        <p:spPr>
          <a:xfrm>
            <a:off x="5274024" y="4009227"/>
            <a:ext cx="583721" cy="35406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9AD7780-E9E7-49EE-E918-211C4EB0BD94}"/>
              </a:ext>
            </a:extLst>
          </p:cNvPr>
          <p:cNvGrpSpPr/>
          <p:nvPr/>
        </p:nvGrpSpPr>
        <p:grpSpPr>
          <a:xfrm>
            <a:off x="5788599" y="2474138"/>
            <a:ext cx="6349485" cy="1228287"/>
            <a:chOff x="5432999" y="2474138"/>
            <a:chExt cx="6349485" cy="1228287"/>
          </a:xfrm>
        </p:grpSpPr>
        <p:sp>
          <p:nvSpPr>
            <p:cNvPr id="13" name="Rectangle: Rounded Corners 12">
              <a:extLst>
                <a:ext uri="{FF2B5EF4-FFF2-40B4-BE49-F238E27FC236}">
                  <a16:creationId xmlns:a16="http://schemas.microsoft.com/office/drawing/2014/main" id="{ED072388-B7C1-8DBB-AC23-D82FB01CBD31}"/>
                </a:ext>
              </a:extLst>
            </p:cNvPr>
            <p:cNvSpPr/>
            <p:nvPr/>
          </p:nvSpPr>
          <p:spPr>
            <a:xfrm>
              <a:off x="5432999" y="2474138"/>
              <a:ext cx="6198777" cy="1228287"/>
            </a:xfrm>
            <a:prstGeom prst="roundRect">
              <a:avLst/>
            </a:prstGeom>
            <a:solidFill>
              <a:srgbClr val="18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15BE318C-8D05-F2D6-938B-1431CB3846CB}"/>
                </a:ext>
              </a:extLst>
            </p:cNvPr>
            <p:cNvSpPr txBox="1"/>
            <p:nvPr/>
          </p:nvSpPr>
          <p:spPr>
            <a:xfrm>
              <a:off x="5559964" y="2546708"/>
              <a:ext cx="6222520"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GB" sz="2400">
                  <a:solidFill>
                    <a:schemeClr val="bg1"/>
                  </a:solidFill>
                  <a:latin typeface="Open Sans"/>
                  <a:cs typeface="Arial"/>
                </a:rPr>
                <a:t>Undermined intelligence,</a:t>
              </a:r>
              <a:r>
                <a:rPr lang="en-GB" sz="2400">
                  <a:solidFill>
                    <a:schemeClr val="bg1"/>
                  </a:solidFill>
                  <a:latin typeface="Open Sans"/>
                  <a:cs typeface="Open Sans"/>
                </a:rPr>
                <a:t> worthiness, and agency</a:t>
              </a:r>
            </a:p>
            <a:p>
              <a:pPr marL="457200" indent="-457200">
                <a:buFont typeface="Arial,Sans-Serif"/>
                <a:buChar char="•"/>
              </a:pPr>
              <a:r>
                <a:rPr lang="en-GB" sz="2400">
                  <a:solidFill>
                    <a:schemeClr val="bg1"/>
                  </a:solidFill>
                  <a:latin typeface="Open Sans"/>
                  <a:ea typeface="Open Sans"/>
                  <a:cs typeface="Open Sans"/>
                </a:rPr>
                <a:t>Expectations to be "productive"</a:t>
              </a:r>
            </a:p>
          </p:txBody>
        </p:sp>
      </p:grpSp>
      <p:grpSp>
        <p:nvGrpSpPr>
          <p:cNvPr id="6" name="Group 5">
            <a:extLst>
              <a:ext uri="{FF2B5EF4-FFF2-40B4-BE49-F238E27FC236}">
                <a16:creationId xmlns:a16="http://schemas.microsoft.com/office/drawing/2014/main" id="{B19E8D11-ED09-CD49-D22F-F75DB1DDD886}"/>
              </a:ext>
            </a:extLst>
          </p:cNvPr>
          <p:cNvGrpSpPr/>
          <p:nvPr/>
        </p:nvGrpSpPr>
        <p:grpSpPr>
          <a:xfrm>
            <a:off x="5791439" y="5736669"/>
            <a:ext cx="6503118" cy="848025"/>
            <a:chOff x="5435839" y="5736669"/>
            <a:chExt cx="6503118" cy="848025"/>
          </a:xfrm>
        </p:grpSpPr>
        <p:sp>
          <p:nvSpPr>
            <p:cNvPr id="17" name="Rectangle: Rounded Corners 16">
              <a:extLst>
                <a:ext uri="{FF2B5EF4-FFF2-40B4-BE49-F238E27FC236}">
                  <a16:creationId xmlns:a16="http://schemas.microsoft.com/office/drawing/2014/main" id="{9F5C0836-78E7-21DA-2DD9-76DBFEF2E3E7}"/>
                </a:ext>
              </a:extLst>
            </p:cNvPr>
            <p:cNvSpPr/>
            <p:nvPr/>
          </p:nvSpPr>
          <p:spPr>
            <a:xfrm>
              <a:off x="5435839" y="5736669"/>
              <a:ext cx="6209990" cy="848025"/>
            </a:xfrm>
            <a:prstGeom prst="roundRect">
              <a:avLst/>
            </a:prstGeom>
            <a:solidFill>
              <a:srgbClr val="18B2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24C94BBF-6785-B92B-85F8-AF7735B6DC96}"/>
                </a:ext>
              </a:extLst>
            </p:cNvPr>
            <p:cNvSpPr txBox="1"/>
            <p:nvPr/>
          </p:nvSpPr>
          <p:spPr>
            <a:xfrm>
              <a:off x="5673305" y="5745193"/>
              <a:ext cx="6265652"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GB" sz="2400">
                  <a:solidFill>
                    <a:schemeClr val="bg1"/>
                  </a:solidFill>
                  <a:latin typeface="Open Sans"/>
                  <a:cs typeface="Arial"/>
                </a:rPr>
                <a:t>Instilling fear and threat</a:t>
              </a:r>
              <a:r>
                <a:rPr lang="en-US" sz="2400">
                  <a:solidFill>
                    <a:schemeClr val="bg1"/>
                  </a:solidFill>
                  <a:latin typeface="Open Sans"/>
                  <a:cs typeface="Arial"/>
                </a:rPr>
                <a:t>​</a:t>
              </a:r>
            </a:p>
            <a:p>
              <a:pPr marL="457200" indent="-457200">
                <a:buFont typeface="Arial,Sans-Serif"/>
                <a:buChar char="•"/>
              </a:pPr>
              <a:r>
                <a:rPr lang="en-GB" sz="2400">
                  <a:solidFill>
                    <a:schemeClr val="bg1"/>
                  </a:solidFill>
                  <a:latin typeface="Open Sans"/>
                  <a:cs typeface="Arial"/>
                </a:rPr>
                <a:t>Out of social control </a:t>
              </a:r>
            </a:p>
          </p:txBody>
        </p:sp>
      </p:grpSp>
      <p:sp>
        <p:nvSpPr>
          <p:cNvPr id="24" name="Arrow: Right 23">
            <a:extLst>
              <a:ext uri="{FF2B5EF4-FFF2-40B4-BE49-F238E27FC236}">
                <a16:creationId xmlns:a16="http://schemas.microsoft.com/office/drawing/2014/main" id="{F5613037-21BD-2323-6361-82D173C56CB5}"/>
              </a:ext>
            </a:extLst>
          </p:cNvPr>
          <p:cNvSpPr/>
          <p:nvPr/>
        </p:nvSpPr>
        <p:spPr>
          <a:xfrm>
            <a:off x="5259647" y="2859039"/>
            <a:ext cx="583721" cy="35406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89E0A33E-91FF-F069-3850-8129BC76B98B}"/>
              </a:ext>
            </a:extLst>
          </p:cNvPr>
          <p:cNvSpPr/>
          <p:nvPr/>
        </p:nvSpPr>
        <p:spPr>
          <a:xfrm>
            <a:off x="5274024" y="5978926"/>
            <a:ext cx="583721" cy="35406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85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FA81F0-89DB-FB22-7B82-9FAFD6F51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2DC91-61A9-9511-95D3-53AB9AA6A349}"/>
              </a:ext>
            </a:extLst>
          </p:cNvPr>
          <p:cNvSpPr>
            <a:spLocks noGrp="1"/>
          </p:cNvSpPr>
          <p:nvPr>
            <p:ph type="title"/>
          </p:nvPr>
        </p:nvSpPr>
        <p:spPr>
          <a:xfrm>
            <a:off x="838200" y="365125"/>
            <a:ext cx="9715500" cy="1350963"/>
          </a:xfrm>
        </p:spPr>
        <p:txBody>
          <a:bodyPr>
            <a:noAutofit/>
          </a:bodyPr>
          <a:lstStyle/>
          <a:p>
            <a:pPr algn="ctr"/>
            <a:r>
              <a:rPr lang="en-GB" sz="3200" dirty="0">
                <a:latin typeface="Open Sans Extrabold"/>
                <a:ea typeface="Open Sans Extrabold"/>
                <a:cs typeface="Open Sans Extrabold"/>
              </a:rPr>
              <a:t>What impact does mental health stigma and discrimination have? </a:t>
            </a:r>
            <a:endParaRPr lang="en-GB" sz="32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Content Placeholder 3">
            <a:extLst>
              <a:ext uri="{FF2B5EF4-FFF2-40B4-BE49-F238E27FC236}">
                <a16:creationId xmlns:a16="http://schemas.microsoft.com/office/drawing/2014/main" id="{921A3BDA-4D18-F742-0FDC-5544E1CE6097}"/>
              </a:ext>
            </a:extLst>
          </p:cNvPr>
          <p:cNvSpPr>
            <a:spLocks noGrp="1"/>
          </p:cNvSpPr>
          <p:nvPr>
            <p:ph idx="1"/>
          </p:nvPr>
        </p:nvSpPr>
        <p:spPr>
          <a:xfrm>
            <a:off x="1042987" y="1557338"/>
            <a:ext cx="9817100" cy="2878138"/>
          </a:xfrm>
        </p:spPr>
        <p:txBody>
          <a:bodyPr vert="horz" lIns="91440" tIns="45720" rIns="91440" bIns="45720" rtlCol="0" anchor="t">
            <a:noAutofit/>
          </a:bodyPr>
          <a:lstStyle/>
          <a:p>
            <a:pPr>
              <a:lnSpc>
                <a:spcPct val="100000"/>
              </a:lnSpc>
            </a:pPr>
            <a:r>
              <a:rPr lang="en-GB" sz="2000" dirty="0">
                <a:latin typeface="Open Sans"/>
                <a:ea typeface="Open Sans"/>
                <a:cs typeface="Open Sans"/>
              </a:rPr>
              <a:t>People who have faced stigma and discrimination are less likely to seek support from mental health services or access workplace mental health support </a:t>
            </a:r>
            <a:endParaRPr lang="en-US" sz="2000">
              <a:latin typeface="Open Sans"/>
              <a:ea typeface="Open Sans"/>
              <a:cs typeface="Open Sans"/>
            </a:endParaRPr>
          </a:p>
          <a:p>
            <a:pPr>
              <a:lnSpc>
                <a:spcPct val="100000"/>
              </a:lnSpc>
            </a:pPr>
            <a:r>
              <a:rPr lang="en-GB" sz="2000" dirty="0">
                <a:latin typeface="Open Sans"/>
                <a:ea typeface="Open Sans"/>
                <a:cs typeface="Open Sans"/>
              </a:rPr>
              <a:t>People who have faced stigma and discrimination often discuss not wanting to disclose their mental illness to friends and family members </a:t>
            </a:r>
          </a:p>
          <a:p>
            <a:pPr>
              <a:lnSpc>
                <a:spcPct val="100000"/>
              </a:lnSpc>
            </a:pPr>
            <a:r>
              <a:rPr lang="en-GB" sz="2000" dirty="0">
                <a:latin typeface="Open Sans"/>
                <a:ea typeface="Open Sans"/>
                <a:cs typeface="Open Sans"/>
              </a:rPr>
              <a:t>People who have faced stigma and discrimination are less likely to reach out for support before reaching a crisis point </a:t>
            </a:r>
          </a:p>
          <a:p>
            <a:pPr>
              <a:lnSpc>
                <a:spcPct val="100000"/>
              </a:lnSpc>
            </a:pPr>
            <a:r>
              <a:rPr lang="en-GB" sz="2000" dirty="0">
                <a:latin typeface="Open Sans"/>
                <a:ea typeface="Open Sans"/>
                <a:cs typeface="Open Sans"/>
              </a:rPr>
              <a:t>Are more likely to feel hesitation when applying for new jobs out of fear of future experiences of discrimination</a:t>
            </a:r>
          </a:p>
          <a:p>
            <a:pPr>
              <a:lnSpc>
                <a:spcPct val="100000"/>
              </a:lnSpc>
            </a:pPr>
            <a:r>
              <a:rPr lang="en-GB" sz="2000" dirty="0">
                <a:latin typeface="Open Sans"/>
                <a:ea typeface="Open Sans"/>
                <a:cs typeface="Open Sans"/>
              </a:rPr>
              <a:t>Public stigma can become internalised into self-stigma where people believe the negative messages about mental illness which has a severe impact on their self-worth </a:t>
            </a:r>
          </a:p>
          <a:p>
            <a:pPr marL="0" indent="0">
              <a:lnSpc>
                <a:spcPct val="100000"/>
              </a:lnSpc>
              <a:buNone/>
            </a:pPr>
            <a:r>
              <a:rPr lang="en-GB" sz="2000" b="1" dirty="0">
                <a:latin typeface="Open Sans"/>
                <a:ea typeface="Open Sans"/>
                <a:cs typeface="Open Sans"/>
              </a:rPr>
              <a:t>Despite this impact we have found that many organisations mental health improvement and inclusion plans do not explicitly have any mention of how to reduce stigma and discrimination </a:t>
            </a:r>
          </a:p>
          <a:p>
            <a:endParaRPr lang="en-GB" dirty="0"/>
          </a:p>
        </p:txBody>
      </p:sp>
    </p:spTree>
    <p:extLst>
      <p:ext uri="{BB962C8B-B14F-4D97-AF65-F5344CB8AC3E}">
        <p14:creationId xmlns:p14="http://schemas.microsoft.com/office/powerpoint/2010/main" val="84894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atin typeface="Open Sans Extrabold"/>
                <a:ea typeface="Open Sans Extrabold"/>
                <a:cs typeface="Open Sans Extrabold"/>
              </a:rPr>
              <a:t>How do we stop stigma?</a:t>
            </a:r>
            <a:endParaRPr lang="en-GB">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Content Placeholder 4">
            <a:extLst>
              <a:ext uri="{FF2B5EF4-FFF2-40B4-BE49-F238E27FC236}">
                <a16:creationId xmlns:a16="http://schemas.microsoft.com/office/drawing/2014/main" id="{B0DC7B5E-8714-E2C4-AA20-24AC507E9FE9}"/>
              </a:ext>
            </a:extLst>
          </p:cNvPr>
          <p:cNvPicPr>
            <a:picLocks noGrp="1" noChangeAspect="1"/>
          </p:cNvPicPr>
          <p:nvPr>
            <p:ph idx="1"/>
          </p:nvPr>
        </p:nvPicPr>
        <p:blipFill>
          <a:blip r:embed="rId3"/>
          <a:stretch>
            <a:fillRect/>
          </a:stretch>
        </p:blipFill>
        <p:spPr>
          <a:xfrm>
            <a:off x="1903797" y="1489829"/>
            <a:ext cx="8849355" cy="4803371"/>
          </a:xfrm>
          <a:prstGeom prst="rect">
            <a:avLst/>
          </a:prstGeom>
        </p:spPr>
      </p:pic>
    </p:spTree>
    <p:extLst>
      <p:ext uri="{BB962C8B-B14F-4D97-AF65-F5344CB8AC3E}">
        <p14:creationId xmlns:p14="http://schemas.microsoft.com/office/powerpoint/2010/main" val="227861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0717112931441AA04D8373345528B" ma:contentTypeVersion="17" ma:contentTypeDescription="Create a new document." ma:contentTypeScope="" ma:versionID="3b94fb7a832802ee21bae81d77debbec">
  <xsd:schema xmlns:xsd="http://www.w3.org/2001/XMLSchema" xmlns:xs="http://www.w3.org/2001/XMLSchema" xmlns:p="http://schemas.microsoft.com/office/2006/metadata/properties" xmlns:ns2="7f866925-5af0-41b3-8a82-cd164ae5b33a" xmlns:ns3="8de163be-544f-4d78-9548-5de911d1fe4e" targetNamespace="http://schemas.microsoft.com/office/2006/metadata/properties" ma:root="true" ma:fieldsID="4ff3495145256718a496bb2bf2464356" ns2:_="" ns3:_="">
    <xsd:import namespace="7f866925-5af0-41b3-8a82-cd164ae5b33a"/>
    <xsd:import namespace="8de163be-544f-4d78-9548-5de911d1fe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testingcolum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66925-5af0-41b3-8a82-cd164ae5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46b3295-d9ac-4334-9ea6-cebb094ad23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description="" ma:internalName="MediaServiceOCR" ma:readOnly="true">
      <xsd:simpleType>
        <xsd:restriction base="dms:Note">
          <xsd:maxLength value="255"/>
        </xsd:restriction>
      </xsd:simpleType>
    </xsd:element>
    <xsd:element name="testingcolumn" ma:index="21" nillable="true" ma:displayName="testing column" ma:default="1" ma:format="Dropdown" ma:internalName="testingcolumn">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e163be-544f-4d78-9548-5de911d1fe4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91b86e-5e7d-408f-91d6-f361329516ef}" ma:internalName="TaxCatchAll" ma:showField="CatchAllData" ma:web="8de163be-544f-4d78-9548-5de911d1fe4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ingcolumn xmlns="7f866925-5af0-41b3-8a82-cd164ae5b33a">true</testingcolumn>
    <TaxCatchAll xmlns="8de163be-544f-4d78-9548-5de911d1fe4e" xsi:nil="true"/>
    <lcf76f155ced4ddcb4097134ff3c332f xmlns="7f866925-5af0-41b3-8a82-cd164ae5b3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FB7587-EA30-4465-A72B-981CE46AC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66925-5af0-41b3-8a82-cd164ae5b33a"/>
    <ds:schemaRef ds:uri="8de163be-544f-4d78-9548-5de911d1f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D1A5D7-4926-4B3E-8F9B-B267B9FAB2E1}">
  <ds:schemaRefs>
    <ds:schemaRef ds:uri="http://schemas.microsoft.com/sharepoint/v3/contenttype/forms"/>
  </ds:schemaRefs>
</ds:datastoreItem>
</file>

<file path=customXml/itemProps3.xml><?xml version="1.0" encoding="utf-8"?>
<ds:datastoreItem xmlns:ds="http://schemas.openxmlformats.org/officeDocument/2006/customXml" ds:itemID="{01980FA0-6D4D-4B99-815E-21895135C0AA}">
  <ds:schemaRefs>
    <ds:schemaRef ds:uri="http://schemas.microsoft.com/office/2006/metadata/properties"/>
    <ds:schemaRef ds:uri="http://schemas.microsoft.com/office/infopath/2007/PartnerControls"/>
    <ds:schemaRef ds:uri="7f866925-5af0-41b3-8a82-cd164ae5b33a"/>
    <ds:schemaRef ds:uri="8de163be-544f-4d78-9548-5de911d1fe4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vt:lpstr>
      <vt:lpstr>PowerPoint Presentation</vt:lpstr>
      <vt:lpstr>PowerPoint Presentation</vt:lpstr>
      <vt:lpstr>PowerPoint Presentation</vt:lpstr>
      <vt:lpstr>PowerPoint Presentation</vt:lpstr>
      <vt:lpstr>Employment</vt:lpstr>
      <vt:lpstr>PowerPoint Presentation</vt:lpstr>
      <vt:lpstr>What impact does mental health stigma and discrimination have? </vt:lpstr>
      <vt:lpstr>How do we stop stigma?</vt:lpstr>
      <vt:lpstr>Whole organisational approach (SCIP) </vt:lpstr>
      <vt:lpstr>Equality vs Equity and Justice</vt:lpstr>
      <vt:lpstr>What does a workplace that is inclusive of mental health look like and feel like? </vt:lpstr>
      <vt:lpstr>Lived Experience Input</vt:lpstr>
      <vt:lpstr>Personal Level Actions </vt:lpstr>
      <vt:lpstr>Institutional/Cultural Level Actions </vt:lpstr>
      <vt:lpstr>Institutional/Cultural Level Actions </vt:lpstr>
      <vt:lpstr>PowerPoint Presentation</vt:lpstr>
      <vt:lpstr>PowerPoint Presentation</vt:lpstr>
      <vt:lpstr>PowerPoint Presentation</vt:lpstr>
      <vt:lpstr>Resources to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469</cp:revision>
  <dcterms:created xsi:type="dcterms:W3CDTF">2013-07-15T20:26:40Z</dcterms:created>
  <dcterms:modified xsi:type="dcterms:W3CDTF">2025-11-27T10:41:22Z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0x0101005910717112931441AA04D8373345528B</vt:lpwstr>
  </property>
  <property fmtid="{D5CDD505-2E9C-101B-9397-08002B2CF9AE}" pid="3" name="MediaServiceImageTags">
    <vt:lpwstr/>
  </property>
</Properties>
</file>