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32"/>
  </p:notesMasterIdLst>
  <p:sldIdLst>
    <p:sldId id="272" r:id="rId6"/>
    <p:sldId id="269" r:id="rId7"/>
    <p:sldId id="268" r:id="rId8"/>
    <p:sldId id="271" r:id="rId9"/>
    <p:sldId id="280" r:id="rId10"/>
    <p:sldId id="286" r:id="rId11"/>
    <p:sldId id="281" r:id="rId12"/>
    <p:sldId id="282" r:id="rId13"/>
    <p:sldId id="270" r:id="rId14"/>
    <p:sldId id="283" r:id="rId15"/>
    <p:sldId id="277" r:id="rId16"/>
    <p:sldId id="284" r:id="rId17"/>
    <p:sldId id="285"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1" autoAdjust="0"/>
    <p:restoredTop sz="64005" autoAdjust="0"/>
  </p:normalViewPr>
  <p:slideViewPr>
    <p:cSldViewPr snapToGrid="0">
      <p:cViewPr varScale="1">
        <p:scale>
          <a:sx n="44" d="100"/>
          <a:sy n="44" d="100"/>
        </p:scale>
        <p:origin x="1484" y="32"/>
      </p:cViewPr>
      <p:guideLst/>
    </p:cSldViewPr>
  </p:slideViewPr>
  <p:outlineViewPr>
    <p:cViewPr>
      <p:scale>
        <a:sx n="33" d="100"/>
        <a:sy n="33" d="100"/>
      </p:scale>
      <p:origin x="0" y="-8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FA043C-995B-4F77-A9AB-42801F27A458}" type="datetimeFigureOut">
              <a:rPr lang="en-GB" smtClean="0"/>
              <a:t>29/11/2023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ED6FE8-957B-40D1-A778-9793F251A2CB}" type="slidenum">
              <a:rPr lang="en-GB" smtClean="0"/>
              <a:t>‹#›</a:t>
            </a:fld>
            <a:endParaRPr lang="en-GB"/>
          </a:p>
        </p:txBody>
      </p:sp>
    </p:spTree>
    <p:extLst>
      <p:ext uri="{BB962C8B-B14F-4D97-AF65-F5344CB8AC3E}">
        <p14:creationId xmlns:p14="http://schemas.microsoft.com/office/powerpoint/2010/main" val="60304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Workplaces have been a core part of see </a:t>
            </a:r>
            <a:r>
              <a:rPr lang="en-GB" sz="1200" kern="1200" dirty="0" err="1" smtClean="0">
                <a:solidFill>
                  <a:schemeClr val="tx1"/>
                </a:solidFill>
                <a:effectLst/>
                <a:latin typeface="+mn-lt"/>
                <a:ea typeface="+mn-ea"/>
                <a:cs typeface="+mn-cs"/>
              </a:rPr>
              <a:t>me’s</a:t>
            </a:r>
            <a:r>
              <a:rPr lang="en-GB" sz="1200" kern="1200" dirty="0" smtClean="0">
                <a:solidFill>
                  <a:schemeClr val="tx1"/>
                </a:solidFill>
                <a:effectLst/>
                <a:latin typeface="+mn-lt"/>
                <a:ea typeface="+mn-ea"/>
                <a:cs typeface="+mn-cs"/>
              </a:rPr>
              <a:t> work for over a decade because we know that this is one of the settings where people experiencing mental health problems are also experiencing high levels of stigma and discrimination. And we also know that experiencing mental health stigma and discrimination at work is having a greater impact on people’s lives outside of work.</a:t>
            </a:r>
          </a:p>
          <a:p>
            <a:r>
              <a:rPr lang="en-GB" sz="1200" kern="1200" dirty="0" smtClean="0">
                <a:solidFill>
                  <a:schemeClr val="tx1"/>
                </a:solidFill>
                <a:effectLst/>
                <a:latin typeface="+mn-lt"/>
                <a:ea typeface="+mn-ea"/>
                <a:cs typeface="+mn-cs"/>
              </a:rPr>
              <a:t>People experiencing stigma and discrimination at work are less likely to apply for promotion opportunities. Less likely to speak up and ask for help when they need it. More likely to leave work before they are ready and more likely to hold themselves back from future employment opportunities as a result of the anticipation that they will be treated the same way again.</a:t>
            </a:r>
          </a:p>
          <a:p>
            <a:r>
              <a:rPr lang="en-GB" sz="1200" kern="1200" dirty="0" smtClean="0">
                <a:solidFill>
                  <a:schemeClr val="tx1"/>
                </a:solidFill>
                <a:effectLst/>
                <a:latin typeface="+mn-lt"/>
                <a:ea typeface="+mn-ea"/>
                <a:cs typeface="+mn-cs"/>
              </a:rPr>
              <a:t>We are seeing attitudes shifting when it comes to mental health. many organisations understand the impacts of poor mental health in the workplace and that there is a strong business case for getting it right but creating the culture change that is needed to eradicate mental health stigma in workplaces is not an overnight task and it can be challenging to know where to start.</a:t>
            </a:r>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4</a:t>
            </a:fld>
            <a:endParaRPr lang="en-GB"/>
          </a:p>
        </p:txBody>
      </p:sp>
    </p:spTree>
    <p:extLst>
      <p:ext uri="{BB962C8B-B14F-4D97-AF65-F5344CB8AC3E}">
        <p14:creationId xmlns:p14="http://schemas.microsoft.com/office/powerpoint/2010/main" val="46877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Resource Links:</a:t>
            </a:r>
          </a:p>
          <a:p>
            <a:r>
              <a:rPr lang="en-GB" sz="1200" kern="1200" dirty="0" smtClean="0">
                <a:solidFill>
                  <a:schemeClr val="tx1"/>
                </a:solidFill>
                <a:effectLst/>
                <a:latin typeface="+mn-lt"/>
                <a:ea typeface="+mn-ea"/>
                <a:cs typeface="+mn-cs"/>
              </a:rPr>
              <a:t>e-Learning - https://www.seemescotland.org/workplace/resources-and-e-learning/e-learning</a:t>
            </a:r>
          </a:p>
          <a:p>
            <a:r>
              <a:rPr lang="en-GB" sz="1200" kern="1200" dirty="0" smtClean="0">
                <a:solidFill>
                  <a:schemeClr val="tx1"/>
                </a:solidFill>
                <a:effectLst/>
                <a:latin typeface="+mn-lt"/>
                <a:ea typeface="+mn-ea"/>
                <a:cs typeface="+mn-cs"/>
              </a:rPr>
              <a:t>Let’s Chat &amp; Self Assessment</a:t>
            </a:r>
            <a:r>
              <a:rPr lang="en-GB" sz="1200" kern="1200" baseline="0" dirty="0" smtClean="0">
                <a:solidFill>
                  <a:schemeClr val="tx1"/>
                </a:solidFill>
                <a:effectLst/>
                <a:latin typeface="+mn-lt"/>
                <a:ea typeface="+mn-ea"/>
                <a:cs typeface="+mn-cs"/>
              </a:rPr>
              <a:t> Tool </a:t>
            </a:r>
            <a:r>
              <a:rPr lang="en-GB" sz="1200" kern="1200" dirty="0" smtClean="0">
                <a:solidFill>
                  <a:schemeClr val="tx1"/>
                </a:solidFill>
                <a:effectLst/>
                <a:latin typeface="+mn-lt"/>
                <a:ea typeface="+mn-ea"/>
                <a:cs typeface="+mn-cs"/>
              </a:rPr>
              <a:t>- https://www.seemescotland.org/workplace/resources-and-e-learning/tools-and-packs</a:t>
            </a:r>
          </a:p>
          <a:p>
            <a:r>
              <a:rPr lang="en-GB" sz="1200" kern="1200" dirty="0" smtClean="0">
                <a:solidFill>
                  <a:schemeClr val="tx1"/>
                </a:solidFill>
                <a:effectLst/>
                <a:latin typeface="+mn-lt"/>
                <a:ea typeface="+mn-ea"/>
                <a:cs typeface="+mn-cs"/>
              </a:rPr>
              <a:t>Spotlight On - https://www.seemescotland.org/workplace/see-me-in-work/spotlight-on</a:t>
            </a:r>
          </a:p>
          <a:p>
            <a:r>
              <a:rPr lang="en-GB" sz="1200" kern="1200" dirty="0" smtClean="0">
                <a:solidFill>
                  <a:schemeClr val="tx1"/>
                </a:solidFill>
                <a:effectLst/>
                <a:latin typeface="+mn-lt"/>
                <a:ea typeface="+mn-ea"/>
                <a:cs typeface="+mn-cs"/>
              </a:rPr>
              <a:t>See Me in Work - https://www.seemescotland.org/workplace/see-me-in-work</a:t>
            </a:r>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13</a:t>
            </a:fld>
            <a:endParaRPr lang="en-GB"/>
          </a:p>
        </p:txBody>
      </p:sp>
    </p:spTree>
    <p:extLst>
      <p:ext uri="{BB962C8B-B14F-4D97-AF65-F5344CB8AC3E}">
        <p14:creationId xmlns:p14="http://schemas.microsoft.com/office/powerpoint/2010/main" val="1155485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51F99-8844-452A-BACD-8F54EEED3D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780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51F99-8844-452A-BACD-8F54EEED3D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448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51F99-8844-452A-BACD-8F54EEED3D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679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51F99-8844-452A-BACD-8F54EEED3D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086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51F99-8844-452A-BACD-8F54EEED3D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511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51F99-8844-452A-BACD-8F54EEED3D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173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0" dirty="0"/>
          </a:p>
          <a:p>
            <a:endParaRPr lang="en-US" altLang="en-US" sz="12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51F99-8844-452A-BACD-8F54EEED3D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3362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endParaRPr lang="en-US" altLang="en-US" sz="12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51F99-8844-452A-BACD-8F54EEED3D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339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aseline="0" dirty="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aseline="0" dirty="0">
              <a:ea typeface="ＭＳ Ｐゴシック" panose="020B0600070205080204" pitchFamily="34" charset="-128"/>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51F99-8844-452A-BACD-8F54EEED3D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77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Line managers are the gatekeepers for mental health support in the workplace.  </a:t>
            </a:r>
          </a:p>
          <a:p>
            <a:r>
              <a:rPr lang="en-GB" sz="1200" kern="1200" dirty="0" smtClean="0">
                <a:solidFill>
                  <a:schemeClr val="tx1"/>
                </a:solidFill>
                <a:effectLst/>
                <a:latin typeface="+mn-lt"/>
                <a:ea typeface="+mn-ea"/>
                <a:cs typeface="+mn-cs"/>
              </a:rPr>
              <a:t>They are usually the first point of contact for most employees and how supported an employee feels is often dependant on that individual relationship.</a:t>
            </a:r>
          </a:p>
          <a:p>
            <a:r>
              <a:rPr lang="en-GB" sz="1200" kern="1200" dirty="0" smtClean="0">
                <a:solidFill>
                  <a:schemeClr val="tx1"/>
                </a:solidFill>
                <a:effectLst/>
                <a:latin typeface="+mn-lt"/>
                <a:ea typeface="+mn-ea"/>
                <a:cs typeface="+mn-cs"/>
              </a:rPr>
              <a:t>An employee who discloses they’re struggling to a line manager with a good understanding of available support and procedures will likely have a much better experience than disclosing to a line manager who does not. </a:t>
            </a:r>
          </a:p>
          <a:p>
            <a:r>
              <a:rPr lang="en-GB" sz="1200" kern="1200" dirty="0" smtClean="0">
                <a:solidFill>
                  <a:schemeClr val="tx1"/>
                </a:solidFill>
                <a:effectLst/>
                <a:latin typeface="+mn-lt"/>
                <a:ea typeface="+mn-ea"/>
                <a:cs typeface="+mn-cs"/>
              </a:rPr>
              <a:t>And as we’ll see later on, having a negative experience like this at work can lead to a reluctance to seek further help in the future, can lead to employees feeling unsupported, needing to take time off and even leaving the business.</a:t>
            </a:r>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5</a:t>
            </a:fld>
            <a:endParaRPr lang="en-GB"/>
          </a:p>
        </p:txBody>
      </p:sp>
    </p:spTree>
    <p:extLst>
      <p:ext uri="{BB962C8B-B14F-4D97-AF65-F5344CB8AC3E}">
        <p14:creationId xmlns:p14="http://schemas.microsoft.com/office/powerpoint/2010/main" val="3729678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ltLang="en-US" sz="12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51F99-8844-452A-BACD-8F54EEED3D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032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51F99-8844-452A-BACD-8F54EEED3D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335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51F99-8844-452A-BACD-8F54EEED3D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204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 let’s have a look at what we actually mean at see me when we talk about informed and supportive line management. Firstly when we talk about line managers this could be any employee whose role involves having direct reports. So the job title might not always have the word manager in it </a:t>
            </a:r>
            <a:r>
              <a:rPr lang="en-GB" sz="1200" kern="1200" dirty="0" err="1" smtClean="0">
                <a:solidFill>
                  <a:schemeClr val="tx1"/>
                </a:solidFill>
                <a:effectLst/>
                <a:latin typeface="+mn-lt"/>
                <a:ea typeface="+mn-ea"/>
                <a:cs typeface="+mn-cs"/>
              </a:rPr>
              <a:t>it</a:t>
            </a:r>
            <a:r>
              <a:rPr lang="en-GB" sz="1200" kern="1200" dirty="0" smtClean="0">
                <a:solidFill>
                  <a:schemeClr val="tx1"/>
                </a:solidFill>
                <a:effectLst/>
                <a:latin typeface="+mn-lt"/>
                <a:ea typeface="+mn-ea"/>
                <a:cs typeface="+mn-cs"/>
              </a:rPr>
              <a:t> can also include supervisors, team leaders, coordinators, foreman, superintendents etc. </a:t>
            </a:r>
          </a:p>
          <a:p>
            <a:r>
              <a:rPr lang="en-GB" sz="1200" kern="1200" dirty="0" smtClean="0">
                <a:solidFill>
                  <a:schemeClr val="tx1"/>
                </a:solidFill>
                <a:effectLst/>
                <a:latin typeface="+mn-lt"/>
                <a:ea typeface="+mn-ea"/>
                <a:cs typeface="+mn-cs"/>
              </a:rPr>
              <a:t>Whatever the job title if that employee has responsibility for the oversight other colleagues, they are a line manager.</a:t>
            </a:r>
          </a:p>
          <a:p>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6</a:t>
            </a:fld>
            <a:endParaRPr lang="en-GB"/>
          </a:p>
        </p:txBody>
      </p:sp>
    </p:spTree>
    <p:extLst>
      <p:ext uri="{BB962C8B-B14F-4D97-AF65-F5344CB8AC3E}">
        <p14:creationId xmlns:p14="http://schemas.microsoft.com/office/powerpoint/2010/main" val="1514240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 well-informed line manager has a good knowledge of the organisation’s strategic goals and internal policies and procedures they understand that they play a key role in upholding the organisation’s legal obligations as an employer and that they have a legal duty of care for their direct reports under the equality act 2010 and the health and safety at work act 1974.</a:t>
            </a:r>
          </a:p>
          <a:p>
            <a:r>
              <a:rPr lang="en-GB" sz="1200" kern="1200" dirty="0" smtClean="0">
                <a:solidFill>
                  <a:schemeClr val="tx1"/>
                </a:solidFill>
                <a:effectLst/>
                <a:latin typeface="+mn-lt"/>
                <a:ea typeface="+mn-ea"/>
                <a:cs typeface="+mn-cs"/>
              </a:rPr>
              <a:t>And they also understand that a big part of their role involves managing team dynamics, which requires a different set of skills and leading by example.</a:t>
            </a:r>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7</a:t>
            </a:fld>
            <a:endParaRPr lang="en-GB"/>
          </a:p>
        </p:txBody>
      </p:sp>
    </p:spTree>
    <p:extLst>
      <p:ext uri="{BB962C8B-B14F-4D97-AF65-F5344CB8AC3E}">
        <p14:creationId xmlns:p14="http://schemas.microsoft.com/office/powerpoint/2010/main" val="1146396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 supportive line manager is able to open conversations about mental health with colleagues, listen to concerns or disclosures without judgement and provide a compassionate response.</a:t>
            </a:r>
          </a:p>
          <a:p>
            <a:r>
              <a:rPr lang="en-GB" sz="1200" kern="1200" dirty="0" smtClean="0">
                <a:solidFill>
                  <a:schemeClr val="tx1"/>
                </a:solidFill>
                <a:effectLst/>
                <a:latin typeface="+mn-lt"/>
                <a:ea typeface="+mn-ea"/>
                <a:cs typeface="+mn-cs"/>
              </a:rPr>
              <a:t>They are confident in explaining what their role is in relation to discussing support and work with their colleague to identify and review reasonable adjustments needed to help them stay in work</a:t>
            </a:r>
          </a:p>
          <a:p>
            <a:r>
              <a:rPr lang="en-GB" sz="1200" kern="1200" dirty="0" smtClean="0">
                <a:solidFill>
                  <a:schemeClr val="tx1"/>
                </a:solidFill>
                <a:effectLst/>
                <a:latin typeface="+mn-lt"/>
                <a:ea typeface="+mn-ea"/>
                <a:cs typeface="+mn-cs"/>
              </a:rPr>
              <a:t>and role model anti-stigma and discrimination attitudes and behaviours that contribute to a mental health-inclusive culture.</a:t>
            </a:r>
          </a:p>
          <a:p>
            <a:r>
              <a:rPr lang="en-GB" sz="1200" kern="1200" dirty="0" smtClean="0">
                <a:solidFill>
                  <a:schemeClr val="tx1"/>
                </a:solidFill>
                <a:effectLst/>
                <a:latin typeface="+mn-lt"/>
                <a:ea typeface="+mn-ea"/>
                <a:cs typeface="+mn-cs"/>
              </a:rPr>
              <a:t>Line managers also have a duty to themselves to look after their own mental health at work. Leading by example means more than just talking about mental health, but taking action to prioritise someone’s own wellbeing.</a:t>
            </a:r>
          </a:p>
          <a:p>
            <a:r>
              <a:rPr lang="en-GB" sz="1200" kern="1200" dirty="0" smtClean="0">
                <a:solidFill>
                  <a:schemeClr val="tx1"/>
                </a:solidFill>
                <a:effectLst/>
                <a:latin typeface="+mn-lt"/>
                <a:ea typeface="+mn-ea"/>
                <a:cs typeface="+mn-cs"/>
              </a:rPr>
              <a:t>Line managers and supervisors who talk openly about mental health, sharing their own stories (where safe and possible) encourage and empower others to open up, creating a trusting and supportive, two-way feedback environment where it is safe to talk about mental health.</a:t>
            </a:r>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8</a:t>
            </a:fld>
            <a:endParaRPr lang="en-GB"/>
          </a:p>
        </p:txBody>
      </p:sp>
    </p:spTree>
    <p:extLst>
      <p:ext uri="{BB962C8B-B14F-4D97-AF65-F5344CB8AC3E}">
        <p14:creationId xmlns:p14="http://schemas.microsoft.com/office/powerpoint/2010/main" val="138179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When an organisation ensures its line managers have the knowledge, skills and empathy required to support the mental health needs of the workforce it creates a more positive team environment. Employees who see their organisation (via line managers) taking action to prioritise workplace wellbeing will be more engaged, and more likely to take part in wellbeing initiatives.</a:t>
            </a:r>
          </a:p>
          <a:p>
            <a:r>
              <a:rPr lang="en-GB" sz="1200" kern="1200" dirty="0" smtClean="0">
                <a:solidFill>
                  <a:schemeClr val="tx1"/>
                </a:solidFill>
                <a:effectLst/>
                <a:latin typeface="+mn-lt"/>
                <a:ea typeface="+mn-ea"/>
                <a:cs typeface="+mn-cs"/>
              </a:rPr>
              <a:t>more employees seeking help early will reduce long-term absence rates and relieve workload pressures on other colleagues.</a:t>
            </a:r>
          </a:p>
          <a:p>
            <a:r>
              <a:rPr lang="en-GB" sz="1200" kern="1200" dirty="0" smtClean="0">
                <a:solidFill>
                  <a:schemeClr val="tx1"/>
                </a:solidFill>
                <a:effectLst/>
                <a:latin typeface="+mn-lt"/>
                <a:ea typeface="+mn-ea"/>
                <a:cs typeface="+mn-cs"/>
              </a:rPr>
              <a:t>It’s well-documented that employees with good mental wellbeing are more likely to be creative, loyal and productive. And recent data from Deloitte highlights that there is a global trend when it comes to recruitment with more than 80% of respondents saying they consider an employer’s mental health support or policies before accepting a job.</a:t>
            </a:r>
          </a:p>
          <a:p>
            <a:r>
              <a:rPr lang="en-GB" sz="1200" kern="1200" dirty="0" smtClean="0">
                <a:solidFill>
                  <a:schemeClr val="tx1"/>
                </a:solidFill>
                <a:effectLst/>
                <a:latin typeface="+mn-lt"/>
                <a:ea typeface="+mn-ea"/>
                <a:cs typeface="+mn-cs"/>
              </a:rPr>
              <a:t>[Deloitte survey - https://www.deloitte.com/global/en/issues/work/content/genzmillennialsurvey.html]</a:t>
            </a:r>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9</a:t>
            </a:fld>
            <a:endParaRPr lang="en-GB"/>
          </a:p>
        </p:txBody>
      </p:sp>
    </p:spTree>
    <p:extLst>
      <p:ext uri="{BB962C8B-B14F-4D97-AF65-F5344CB8AC3E}">
        <p14:creationId xmlns:p14="http://schemas.microsoft.com/office/powerpoint/2010/main" val="252071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We’ve made quite a strong case here for making sure line managers have got access to the knowledge skills and support they need. But a surprising amount of employers are still lacking the knowledge that Health and safety in the workplace is no longer just about slips, trips and physical harm, but also extends to the psychological harm that can result from extended exposure to work related pressure and stress.</a:t>
            </a:r>
          </a:p>
          <a:p>
            <a:r>
              <a:rPr lang="en-GB" sz="1200" kern="1200" dirty="0" smtClean="0">
                <a:solidFill>
                  <a:schemeClr val="tx1"/>
                </a:solidFill>
                <a:effectLst/>
                <a:latin typeface="+mn-lt"/>
                <a:ea typeface="+mn-ea"/>
                <a:cs typeface="+mn-cs"/>
              </a:rPr>
              <a:t>And that failure to make reasonable adjustments for employees with mental health conditions is a specific form of unlawful discrimination outlined in the Equality Act 2010.</a:t>
            </a:r>
          </a:p>
          <a:p>
            <a:r>
              <a:rPr lang="en-GB" sz="1200" kern="1200" dirty="0" smtClean="0">
                <a:solidFill>
                  <a:schemeClr val="tx1"/>
                </a:solidFill>
                <a:effectLst/>
                <a:latin typeface="+mn-lt"/>
                <a:ea typeface="+mn-ea"/>
                <a:cs typeface="+mn-cs"/>
              </a:rPr>
              <a:t>Many organisations now have mandatory induction training available for new starters that introduces these topics but people are often promoted to managerial roles internally because of their technical or business skills. It may have been some time since the initial training and it might not have been knowledge that the employee was required to call on a regular basis.</a:t>
            </a:r>
          </a:p>
          <a:p>
            <a:r>
              <a:rPr lang="en-GB" sz="1200" kern="1200" dirty="0" smtClean="0">
                <a:solidFill>
                  <a:schemeClr val="tx1"/>
                </a:solidFill>
                <a:effectLst/>
                <a:latin typeface="+mn-lt"/>
                <a:ea typeface="+mn-ea"/>
                <a:cs typeface="+mn-cs"/>
              </a:rPr>
              <a:t>When the recruitment and induction process for managerial positions as well as learning and development available once managers are in post, does not explicitly outline the expectations and legal duties of the role in relation to employee mental health, that important knowledge is missing. Potentially leading to the unlawful discrimination of employees.</a:t>
            </a:r>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10</a:t>
            </a:fld>
            <a:endParaRPr lang="en-GB"/>
          </a:p>
        </p:txBody>
      </p:sp>
    </p:spTree>
    <p:extLst>
      <p:ext uri="{BB962C8B-B14F-4D97-AF65-F5344CB8AC3E}">
        <p14:creationId xmlns:p14="http://schemas.microsoft.com/office/powerpoint/2010/main" val="2788964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I’ve summarised here just a few examples of the most common mistakes made by line managers, usually as a result of that lack of knowledge and understanding.</a:t>
            </a:r>
          </a:p>
          <a:p>
            <a:r>
              <a:rPr lang="en-GB" sz="1200" kern="1200" dirty="0" smtClean="0">
                <a:solidFill>
                  <a:schemeClr val="tx1"/>
                </a:solidFill>
                <a:effectLst/>
                <a:latin typeface="+mn-lt"/>
                <a:ea typeface="+mn-ea"/>
                <a:cs typeface="+mn-cs"/>
              </a:rPr>
              <a:t>Refusing a request for a reasonable adjustment – either because they think it’s not fair on the rest of the team OR because they think that workplace adjustments are only for employees with physical disabilities. </a:t>
            </a:r>
          </a:p>
          <a:p>
            <a:r>
              <a:rPr lang="en-GB" sz="1200" kern="1200" dirty="0" smtClean="0">
                <a:solidFill>
                  <a:schemeClr val="tx1"/>
                </a:solidFill>
                <a:effectLst/>
                <a:latin typeface="+mn-lt"/>
                <a:ea typeface="+mn-ea"/>
                <a:cs typeface="+mn-cs"/>
              </a:rPr>
              <a:t>Withholding work related opportunities  - like promotions or taking on new work/projects because they have assumed that the employee won’t be able to cope</a:t>
            </a:r>
          </a:p>
          <a:p>
            <a:r>
              <a:rPr lang="en-GB" sz="1200" kern="1200" dirty="0" smtClean="0">
                <a:solidFill>
                  <a:schemeClr val="tx1"/>
                </a:solidFill>
                <a:effectLst/>
                <a:latin typeface="+mn-lt"/>
                <a:ea typeface="+mn-ea"/>
                <a:cs typeface="+mn-cs"/>
              </a:rPr>
              <a:t>Avoiding or ignoring the employee – either because they don’t feel comfortable having conversations about mental health or because they are worried that they’ll say the wrong thing.</a:t>
            </a:r>
          </a:p>
          <a:p>
            <a:r>
              <a:rPr lang="en-GB" sz="1200" kern="1200" dirty="0" smtClean="0">
                <a:solidFill>
                  <a:schemeClr val="tx1"/>
                </a:solidFill>
                <a:effectLst/>
                <a:latin typeface="+mn-lt"/>
                <a:ea typeface="+mn-ea"/>
                <a:cs typeface="+mn-cs"/>
              </a:rPr>
              <a:t>Moving them into another role without discussing it with them.</a:t>
            </a:r>
          </a:p>
          <a:p>
            <a:r>
              <a:rPr lang="en-GB" sz="1200" kern="1200" dirty="0" smtClean="0">
                <a:solidFill>
                  <a:schemeClr val="tx1"/>
                </a:solidFill>
                <a:effectLst/>
                <a:latin typeface="+mn-lt"/>
                <a:ea typeface="+mn-ea"/>
                <a:cs typeface="+mn-cs"/>
              </a:rPr>
              <a:t>Breaching confidentiality – by sharing details of the employee’s situation with colleagues, without their consent. Sometimes this is done with good intentions but other times, it’s just down to workplace gossip.</a:t>
            </a:r>
          </a:p>
          <a:p>
            <a:r>
              <a:rPr lang="en-GB" sz="1200" kern="1200" dirty="0" smtClean="0">
                <a:solidFill>
                  <a:schemeClr val="tx1"/>
                </a:solidFill>
                <a:effectLst/>
                <a:latin typeface="+mn-lt"/>
                <a:ea typeface="+mn-ea"/>
                <a:cs typeface="+mn-cs"/>
              </a:rPr>
              <a:t>Not allowing time off – to attend counselling or therapy sessions, this can sometimes be down to a misunderstanding that therapy also counts as a medical appointment.</a:t>
            </a:r>
          </a:p>
          <a:p>
            <a:r>
              <a:rPr lang="en-GB" sz="1200" kern="1200" dirty="0" smtClean="0">
                <a:solidFill>
                  <a:schemeClr val="tx1"/>
                </a:solidFill>
                <a:effectLst/>
                <a:latin typeface="+mn-lt"/>
                <a:ea typeface="+mn-ea"/>
                <a:cs typeface="+mn-cs"/>
              </a:rPr>
              <a:t>We’ve already touched on the business cost of is higher absence rates, higher staff turnover, a less engaged and productive workforce and some in cases an expensive and damaging employment tribunal.</a:t>
            </a:r>
          </a:p>
          <a:p>
            <a:r>
              <a:rPr lang="en-GB" sz="1200" kern="1200" dirty="0" smtClean="0">
                <a:solidFill>
                  <a:schemeClr val="tx1"/>
                </a:solidFill>
                <a:effectLst/>
                <a:latin typeface="+mn-lt"/>
                <a:ea typeface="+mn-ea"/>
                <a:cs typeface="+mn-cs"/>
              </a:rPr>
              <a:t>But there is a much bigger cost: [Next Slide]</a:t>
            </a:r>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11</a:t>
            </a:fld>
            <a:endParaRPr lang="en-GB"/>
          </a:p>
        </p:txBody>
      </p:sp>
    </p:spTree>
    <p:extLst>
      <p:ext uri="{BB962C8B-B14F-4D97-AF65-F5344CB8AC3E}">
        <p14:creationId xmlns:p14="http://schemas.microsoft.com/office/powerpoint/2010/main" val="1675299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quotes from SMISS</a:t>
            </a:r>
          </a:p>
          <a:p>
            <a:r>
              <a:rPr lang="en-GB" sz="1200" kern="1200" dirty="0" smtClean="0">
                <a:solidFill>
                  <a:schemeClr val="tx1"/>
                </a:solidFill>
                <a:effectLst/>
                <a:latin typeface="+mn-lt"/>
                <a:ea typeface="+mn-ea"/>
                <a:cs typeface="+mn-cs"/>
              </a:rPr>
              <a:t>it’s clear to see just how important this topic is and just how important is the role that line managers play in creating and sustaining mentally healthy workplaces that are free from stigma and discrimination and I’m assuming that your all here today because you also understand how important it is. as I mentioned earlier see me have been working closely with employers and employees on this agenda for over a decade, we know how important this topic is we want to make sure that the knowledge about what works and resources we’ve developed off the back of that knowledge are available to as many people in Scotland as possible, which is why we’ve launched this programme of webinars and online master classes that will be running until March 2024.</a:t>
            </a:r>
          </a:p>
          <a:p>
            <a:r>
              <a:rPr lang="en-GB" sz="1200" kern="1200" dirty="0" smtClean="0">
                <a:solidFill>
                  <a:schemeClr val="tx1"/>
                </a:solidFill>
                <a:effectLst/>
                <a:latin typeface="+mn-lt"/>
                <a:ea typeface="+mn-ea"/>
                <a:cs typeface="+mn-cs"/>
              </a:rPr>
              <a:t>I’m delighted to say that I’ll shortly be passing over to Bill from the equality and human rights commission for a deeper dive into the topic of the equality act and reasonable adjustments. But before I handover I’d like to quickly highlight some practical resources that are available on the see me website.</a:t>
            </a:r>
            <a:endParaRPr lang="en-GB" dirty="0"/>
          </a:p>
        </p:txBody>
      </p:sp>
      <p:sp>
        <p:nvSpPr>
          <p:cNvPr id="4" name="Slide Number Placeholder 3"/>
          <p:cNvSpPr>
            <a:spLocks noGrp="1"/>
          </p:cNvSpPr>
          <p:nvPr>
            <p:ph type="sldNum" sz="quarter" idx="10"/>
          </p:nvPr>
        </p:nvSpPr>
        <p:spPr/>
        <p:txBody>
          <a:bodyPr/>
          <a:lstStyle/>
          <a:p>
            <a:fld id="{68ED6FE8-957B-40D1-A778-9793F251A2CB}" type="slidenum">
              <a:rPr lang="en-GB" smtClean="0"/>
              <a:t>12</a:t>
            </a:fld>
            <a:endParaRPr lang="en-GB"/>
          </a:p>
        </p:txBody>
      </p:sp>
    </p:spTree>
    <p:extLst>
      <p:ext uri="{BB962C8B-B14F-4D97-AF65-F5344CB8AC3E}">
        <p14:creationId xmlns:p14="http://schemas.microsoft.com/office/powerpoint/2010/main" val="1635559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251FC06-80FF-47A4-826D-AC1227CED57C}"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EB5C6-5CB5-47A0-BFC8-D421136B8DC0}" type="slidenum">
              <a:rPr lang="en-GB" smtClean="0"/>
              <a:t>‹#›</a:t>
            </a:fld>
            <a:endParaRPr lang="en-GB"/>
          </a:p>
        </p:txBody>
      </p:sp>
    </p:spTree>
    <p:extLst>
      <p:ext uri="{BB962C8B-B14F-4D97-AF65-F5344CB8AC3E}">
        <p14:creationId xmlns:p14="http://schemas.microsoft.com/office/powerpoint/2010/main" val="338461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51FC06-80FF-47A4-826D-AC1227CED57C}"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EB5C6-5CB5-47A0-BFC8-D421136B8DC0}" type="slidenum">
              <a:rPr lang="en-GB" smtClean="0"/>
              <a:t>‹#›</a:t>
            </a:fld>
            <a:endParaRPr lang="en-GB"/>
          </a:p>
        </p:txBody>
      </p:sp>
    </p:spTree>
    <p:extLst>
      <p:ext uri="{BB962C8B-B14F-4D97-AF65-F5344CB8AC3E}">
        <p14:creationId xmlns:p14="http://schemas.microsoft.com/office/powerpoint/2010/main" val="3552210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51FC06-80FF-47A4-826D-AC1227CED57C}"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EB5C6-5CB5-47A0-BFC8-D421136B8DC0}" type="slidenum">
              <a:rPr lang="en-GB" smtClean="0"/>
              <a:t>‹#›</a:t>
            </a:fld>
            <a:endParaRPr lang="en-GB"/>
          </a:p>
        </p:txBody>
      </p:sp>
    </p:spTree>
    <p:extLst>
      <p:ext uri="{BB962C8B-B14F-4D97-AF65-F5344CB8AC3E}">
        <p14:creationId xmlns:p14="http://schemas.microsoft.com/office/powerpoint/2010/main" val="3930368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38A9AE-9A68-4CD9-92F1-92E26CD3AD98}"/>
              </a:ext>
            </a:extLst>
          </p:cNvPr>
          <p:cNvSpPr/>
          <p:nvPr userDrawn="1"/>
        </p:nvSpPr>
        <p:spPr>
          <a:xfrm>
            <a:off x="0" y="-32085"/>
            <a:ext cx="12192000" cy="34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FD9762D-45E2-471A-9D0C-34BBE6F86BC7}"/>
              </a:ext>
            </a:extLst>
          </p:cNvPr>
          <p:cNvSpPr/>
          <p:nvPr userDrawn="1"/>
        </p:nvSpPr>
        <p:spPr>
          <a:xfrm>
            <a:off x="524657" y="4896000"/>
            <a:ext cx="3364955" cy="14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62CECC-812A-4205-A02D-AE94D686B5AB}"/>
              </a:ext>
            </a:extLst>
          </p:cNvPr>
          <p:cNvSpPr>
            <a:spLocks noGrp="1"/>
          </p:cNvSpPr>
          <p:nvPr>
            <p:ph type="ctrTitle" hasCustomPrompt="1"/>
          </p:nvPr>
        </p:nvSpPr>
        <p:spPr>
          <a:xfrm>
            <a:off x="524656" y="2278505"/>
            <a:ext cx="3456000" cy="1240839"/>
          </a:xfrm>
          <a:solidFill>
            <a:schemeClr val="bg1"/>
          </a:solidFill>
        </p:spPr>
        <p:txBody>
          <a:bodyPr wrap="square" lIns="288000" tIns="108000" rIns="108000" bIns="0" anchor="t">
            <a:spAutoFit/>
          </a:bodyPr>
          <a:lstStyle>
            <a:lvl1pPr algn="l">
              <a:lnSpc>
                <a:spcPts val="9360"/>
              </a:lnSpc>
              <a:defRPr sz="7800">
                <a:solidFill>
                  <a:schemeClr val="tx2"/>
                </a:solidFill>
              </a:defRPr>
            </a:lvl1pPr>
          </a:lstStyle>
          <a:p>
            <a:r>
              <a:rPr lang="en-US" dirty="0"/>
              <a:t>Title of</a:t>
            </a:r>
            <a:endParaRPr lang="en-GB" dirty="0"/>
          </a:p>
        </p:txBody>
      </p:sp>
      <p:sp>
        <p:nvSpPr>
          <p:cNvPr id="3" name="Subtitle 2">
            <a:extLst>
              <a:ext uri="{FF2B5EF4-FFF2-40B4-BE49-F238E27FC236}">
                <a16:creationId xmlns:a16="http://schemas.microsoft.com/office/drawing/2014/main" id="{53948F01-6AB4-43BE-9CD1-BF2F9829B91C}"/>
              </a:ext>
            </a:extLst>
          </p:cNvPr>
          <p:cNvSpPr>
            <a:spLocks noGrp="1"/>
          </p:cNvSpPr>
          <p:nvPr>
            <p:ph type="subTitle" idx="1" hasCustomPrompt="1"/>
          </p:nvPr>
        </p:nvSpPr>
        <p:spPr>
          <a:xfrm>
            <a:off x="524656" y="3492000"/>
            <a:ext cx="5976000" cy="1404000"/>
          </a:xfrm>
          <a:solidFill>
            <a:schemeClr val="bg1"/>
          </a:solidFill>
        </p:spPr>
        <p:txBody>
          <a:bodyPr wrap="none" lIns="288000" tIns="108000" rIns="108000" bIns="0"/>
          <a:lstStyle>
            <a:lvl1pPr marL="0" indent="0" algn="l">
              <a:lnSpc>
                <a:spcPts val="9360"/>
              </a:lnSpc>
              <a:spcAft>
                <a:spcPts val="0"/>
              </a:spcAft>
              <a:buNone/>
              <a:defRPr sz="7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a:t>
            </a:r>
            <a:endParaRPr lang="en-GB" dirty="0"/>
          </a:p>
        </p:txBody>
      </p:sp>
      <p:sp>
        <p:nvSpPr>
          <p:cNvPr id="9" name="Text Placeholder 8">
            <a:extLst>
              <a:ext uri="{FF2B5EF4-FFF2-40B4-BE49-F238E27FC236}">
                <a16:creationId xmlns:a16="http://schemas.microsoft.com/office/drawing/2014/main" id="{F89A3E3E-D654-49D1-B228-704BD9D6E356}"/>
              </a:ext>
            </a:extLst>
          </p:cNvPr>
          <p:cNvSpPr>
            <a:spLocks noGrp="1"/>
          </p:cNvSpPr>
          <p:nvPr>
            <p:ph type="body" sz="quarter" idx="13" hasCustomPrompt="1"/>
          </p:nvPr>
        </p:nvSpPr>
        <p:spPr>
          <a:xfrm>
            <a:off x="752475" y="5267868"/>
            <a:ext cx="3023336" cy="986906"/>
          </a:xfrm>
        </p:spPr>
        <p:txBody>
          <a:bodyPr/>
          <a:lstStyle>
            <a:lvl1pPr marL="0" indent="0">
              <a:lnSpc>
                <a:spcPts val="2160"/>
              </a:lnSpc>
              <a:spcBef>
                <a:spcPts val="0"/>
              </a:spcBef>
              <a:spcAft>
                <a:spcPts val="0"/>
              </a:spcAft>
              <a:buNone/>
              <a:defRPr sz="1800">
                <a:solidFill>
                  <a:schemeClr val="tx2"/>
                </a:solidFill>
              </a:defRPr>
            </a:lvl1pPr>
            <a:lvl2pPr marL="0" indent="0">
              <a:lnSpc>
                <a:spcPts val="2160"/>
              </a:lnSpc>
              <a:spcBef>
                <a:spcPts val="0"/>
              </a:spcBef>
              <a:buNone/>
              <a:defRPr sz="1800"/>
            </a:lvl2pPr>
            <a:lvl3pPr marL="0" indent="0">
              <a:lnSpc>
                <a:spcPts val="2160"/>
              </a:lnSpc>
              <a:spcBef>
                <a:spcPts val="0"/>
              </a:spcBef>
              <a:buNone/>
              <a:defRPr sz="1800"/>
            </a:lvl3pPr>
            <a:lvl4pPr marL="0" indent="0">
              <a:lnSpc>
                <a:spcPts val="2160"/>
              </a:lnSpc>
              <a:spcBef>
                <a:spcPts val="0"/>
              </a:spcBef>
              <a:buNone/>
              <a:defRPr sz="1800"/>
            </a:lvl4pPr>
            <a:lvl5pPr marL="0" indent="0">
              <a:lnSpc>
                <a:spcPts val="2160"/>
              </a:lnSpc>
              <a:spcBef>
                <a:spcPts val="0"/>
              </a:spcBef>
              <a:buNone/>
              <a:defRPr sz="1800"/>
            </a:lvl5pPr>
          </a:lstStyle>
          <a:p>
            <a:pPr lvl="0"/>
            <a:r>
              <a:rPr lang="en-US" dirty="0"/>
              <a:t>Presenter name</a:t>
            </a:r>
          </a:p>
          <a:p>
            <a:pPr lvl="0"/>
            <a:r>
              <a:rPr lang="en-US" dirty="0"/>
              <a:t>Job title or organisation in full</a:t>
            </a:r>
          </a:p>
          <a:p>
            <a:pPr lvl="0"/>
            <a:r>
              <a:rPr lang="en-US" dirty="0"/>
              <a:t>DD Month YYYY</a:t>
            </a:r>
          </a:p>
        </p:txBody>
      </p:sp>
      <p:sp>
        <p:nvSpPr>
          <p:cNvPr id="14" name="TextBox 13">
            <a:extLst>
              <a:ext uri="{FF2B5EF4-FFF2-40B4-BE49-F238E27FC236}">
                <a16:creationId xmlns:a16="http://schemas.microsoft.com/office/drawing/2014/main" id="{C45D528E-D56B-4B90-B3F0-42DF04AF535F}"/>
              </a:ext>
            </a:extLst>
          </p:cNvPr>
          <p:cNvSpPr txBox="1"/>
          <p:nvPr userDrawn="1"/>
        </p:nvSpPr>
        <p:spPr>
          <a:xfrm>
            <a:off x="7804764" y="6116274"/>
            <a:ext cx="3850105" cy="276999"/>
          </a:xfrm>
          <a:prstGeom prst="rect">
            <a:avLst/>
          </a:prstGeom>
          <a:noFill/>
        </p:spPr>
        <p:txBody>
          <a:bodyPr wrap="square" lIns="0" tIns="0" rIns="0" bIns="0" rtlCol="0">
            <a:spAutoFit/>
          </a:bodyPr>
          <a:lstStyle/>
          <a:p>
            <a:pPr algn="r"/>
            <a:r>
              <a:rPr lang="en-GB" b="1" dirty="0">
                <a:solidFill>
                  <a:schemeClr val="bg1"/>
                </a:solidFill>
              </a:rPr>
              <a:t>equalityhumanrights.com</a:t>
            </a:r>
          </a:p>
        </p:txBody>
      </p:sp>
      <p:cxnSp>
        <p:nvCxnSpPr>
          <p:cNvPr id="16" name="Straight Connector 15">
            <a:extLst>
              <a:ext uri="{FF2B5EF4-FFF2-40B4-BE49-F238E27FC236}">
                <a16:creationId xmlns:a16="http://schemas.microsoft.com/office/drawing/2014/main" id="{B43600FB-3D67-4519-9FB4-4C8D7BFFFB6C}"/>
              </a:ext>
            </a:extLst>
          </p:cNvPr>
          <p:cNvCxnSpPr/>
          <p:nvPr userDrawn="1"/>
        </p:nvCxnSpPr>
        <p:spPr>
          <a:xfrm>
            <a:off x="746448" y="5142419"/>
            <a:ext cx="234000"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4"/>
          </p:nvPr>
        </p:nvSpPr>
        <p:spPr>
          <a:xfrm>
            <a:off x="8550000" y="543600"/>
            <a:ext cx="3106800" cy="795600"/>
          </a:xfrm>
        </p:spPr>
        <p:txBody>
          <a:bodyPr/>
          <a:lstStyle/>
          <a:p>
            <a:r>
              <a:rPr lang="en-US"/>
              <a:t>Click icon to add picture</a:t>
            </a:r>
            <a:endParaRPr lang="en-GB"/>
          </a:p>
        </p:txBody>
      </p:sp>
    </p:spTree>
    <p:extLst>
      <p:ext uri="{BB962C8B-B14F-4D97-AF65-F5344CB8AC3E}">
        <p14:creationId xmlns:p14="http://schemas.microsoft.com/office/powerpoint/2010/main" val="2863583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A">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8B7508-A3A3-4074-85FD-89CFE3FFD498}"/>
              </a:ext>
            </a:extLst>
          </p:cNvPr>
          <p:cNvSpPr/>
          <p:nvPr userDrawn="1"/>
        </p:nvSpPr>
        <p:spPr>
          <a:xfrm>
            <a:off x="0" y="-1"/>
            <a:ext cx="12192000" cy="3502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62CECC-812A-4205-A02D-AE94D686B5AB}"/>
              </a:ext>
            </a:extLst>
          </p:cNvPr>
          <p:cNvSpPr>
            <a:spLocks noGrp="1"/>
          </p:cNvSpPr>
          <p:nvPr>
            <p:ph type="ctrTitle" hasCustomPrompt="1"/>
          </p:nvPr>
        </p:nvSpPr>
        <p:spPr>
          <a:xfrm>
            <a:off x="532799" y="2278504"/>
            <a:ext cx="6120000" cy="1404000"/>
          </a:xfrm>
          <a:solidFill>
            <a:schemeClr val="tx2"/>
          </a:solidFill>
          <a:ln>
            <a:noFill/>
          </a:ln>
        </p:spPr>
        <p:txBody>
          <a:bodyPr wrap="none" lIns="288000" tIns="108000" rIns="0" bIns="144000" anchor="t">
            <a:normAutofit/>
          </a:bodyPr>
          <a:lstStyle>
            <a:lvl1pPr algn="l">
              <a:lnSpc>
                <a:spcPts val="9360"/>
              </a:lnSpc>
              <a:defRPr sz="7800">
                <a:solidFill>
                  <a:schemeClr val="bg1"/>
                </a:solidFill>
              </a:defRPr>
            </a:lvl1pPr>
          </a:lstStyle>
          <a:p>
            <a:r>
              <a:rPr lang="en-US" dirty="0"/>
              <a:t>Divider page</a:t>
            </a:r>
            <a:endParaRPr lang="en-GB" dirty="0"/>
          </a:p>
        </p:txBody>
      </p:sp>
      <p:sp>
        <p:nvSpPr>
          <p:cNvPr id="3" name="Subtitle 2">
            <a:extLst>
              <a:ext uri="{FF2B5EF4-FFF2-40B4-BE49-F238E27FC236}">
                <a16:creationId xmlns:a16="http://schemas.microsoft.com/office/drawing/2014/main" id="{53948F01-6AB4-43BE-9CD1-BF2F9829B91C}"/>
              </a:ext>
            </a:extLst>
          </p:cNvPr>
          <p:cNvSpPr>
            <a:spLocks noGrp="1"/>
          </p:cNvSpPr>
          <p:nvPr>
            <p:ph type="subTitle" idx="1" hasCustomPrompt="1"/>
          </p:nvPr>
        </p:nvSpPr>
        <p:spPr>
          <a:xfrm>
            <a:off x="532800" y="3671998"/>
            <a:ext cx="5904000" cy="1224001"/>
          </a:xfrm>
          <a:solidFill>
            <a:schemeClr val="tx2"/>
          </a:solidFill>
          <a:ln>
            <a:noFill/>
          </a:ln>
        </p:spPr>
        <p:txBody>
          <a:bodyPr wrap="none" lIns="288000" tIns="108000" rIns="108000" bIns="0">
            <a:normAutofit/>
          </a:bodyPr>
          <a:lstStyle>
            <a:lvl1pPr marL="0" indent="0" algn="l">
              <a:lnSpc>
                <a:spcPts val="7400"/>
              </a:lnSpc>
              <a:spcAft>
                <a:spcPts val="0"/>
              </a:spcAft>
              <a:buNone/>
              <a:defRPr sz="7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lorem ipsum</a:t>
            </a:r>
          </a:p>
        </p:txBody>
      </p:sp>
      <p:sp>
        <p:nvSpPr>
          <p:cNvPr id="15" name="Footer Placeholder 4">
            <a:extLst>
              <a:ext uri="{FF2B5EF4-FFF2-40B4-BE49-F238E27FC236}">
                <a16:creationId xmlns:a16="http://schemas.microsoft.com/office/drawing/2014/main" id="{E806CEBA-92B5-4A88-A06E-6A6F9AF9F91C}"/>
              </a:ext>
            </a:extLst>
          </p:cNvPr>
          <p:cNvSpPr>
            <a:spLocks noGrp="1"/>
          </p:cNvSpPr>
          <p:nvPr>
            <p:ph type="ftr" sz="quarter" idx="11"/>
          </p:nvPr>
        </p:nvSpPr>
        <p:spPr>
          <a:xfrm>
            <a:off x="5159829" y="6392168"/>
            <a:ext cx="6108343" cy="275831"/>
          </a:xfrm>
        </p:spPr>
        <p:txBody>
          <a:bodyPr/>
          <a:lstStyle/>
          <a:p>
            <a:r>
              <a:rPr lang="en-GB" b="1" dirty="0"/>
              <a:t>Presentation title </a:t>
            </a:r>
            <a:r>
              <a:rPr lang="en-GB" dirty="0"/>
              <a:t>Section name </a:t>
            </a:r>
          </a:p>
        </p:txBody>
      </p:sp>
      <p:sp>
        <p:nvSpPr>
          <p:cNvPr id="17" name="Slide Number Placeholder 5">
            <a:extLst>
              <a:ext uri="{FF2B5EF4-FFF2-40B4-BE49-F238E27FC236}">
                <a16:creationId xmlns:a16="http://schemas.microsoft.com/office/drawing/2014/main" id="{AD7021D9-F093-4199-856C-63BB1FACA109}"/>
              </a:ext>
            </a:extLst>
          </p:cNvPr>
          <p:cNvSpPr>
            <a:spLocks noGrp="1"/>
          </p:cNvSpPr>
          <p:nvPr>
            <p:ph type="sldNum" sz="quarter" idx="12"/>
          </p:nvPr>
        </p:nvSpPr>
        <p:spPr>
          <a:xfrm>
            <a:off x="11309598" y="6393600"/>
            <a:ext cx="378395" cy="279768"/>
          </a:xfrm>
        </p:spPr>
        <p:txBody>
          <a:bodyPr/>
          <a:lstStyle/>
          <a:p>
            <a:fld id="{B3D29D02-703E-4631-95A9-4E3B059CE6D1}" type="slidenum">
              <a:rPr lang="en-GB" smtClean="0"/>
              <a:t>‹#›</a:t>
            </a:fld>
            <a:endParaRPr lang="en-GB"/>
          </a:p>
        </p:txBody>
      </p:sp>
      <p:cxnSp>
        <p:nvCxnSpPr>
          <p:cNvPr id="18" name="Straight Connector 17">
            <a:extLst>
              <a:ext uri="{FF2B5EF4-FFF2-40B4-BE49-F238E27FC236}">
                <a16:creationId xmlns:a16="http://schemas.microsoft.com/office/drawing/2014/main" id="{7130B28F-B8D4-48EF-B6E1-5E0F32355B19}"/>
              </a:ext>
            </a:extLst>
          </p:cNvPr>
          <p:cNvCxnSpPr/>
          <p:nvPr userDrawn="1"/>
        </p:nvCxnSpPr>
        <p:spPr>
          <a:xfrm>
            <a:off x="532800" y="6322819"/>
            <a:ext cx="11124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400C27C-0F1B-47C4-957B-0F1F42A97A83}"/>
              </a:ext>
            </a:extLst>
          </p:cNvPr>
          <p:cNvSpPr txBox="1"/>
          <p:nvPr userDrawn="1"/>
        </p:nvSpPr>
        <p:spPr>
          <a:xfrm>
            <a:off x="531363" y="6376536"/>
            <a:ext cx="3806461" cy="200055"/>
          </a:xfrm>
          <a:prstGeom prst="rect">
            <a:avLst/>
          </a:prstGeom>
          <a:noFill/>
        </p:spPr>
        <p:txBody>
          <a:bodyPr wrap="square" lIns="0" tIns="0" rIns="0" bIns="0" rtlCol="0">
            <a:spAutoFit/>
          </a:bodyPr>
          <a:lstStyle/>
          <a:p>
            <a:pPr algn="l"/>
            <a:r>
              <a:rPr lang="en-GB" sz="1300" b="1" dirty="0">
                <a:solidFill>
                  <a:schemeClr val="tx2"/>
                </a:solidFill>
              </a:rPr>
              <a:t>Equality and Human Rights Commission</a:t>
            </a:r>
          </a:p>
        </p:txBody>
      </p:sp>
    </p:spTree>
    <p:extLst>
      <p:ext uri="{BB962C8B-B14F-4D97-AF65-F5344CB8AC3E}">
        <p14:creationId xmlns:p14="http://schemas.microsoft.com/office/powerpoint/2010/main" val="1263992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38A9AE-9A68-4CD9-92F1-92E26CD3AD98}"/>
              </a:ext>
            </a:extLst>
          </p:cNvPr>
          <p:cNvSpPr/>
          <p:nvPr userDrawn="1"/>
        </p:nvSpPr>
        <p:spPr>
          <a:xfrm>
            <a:off x="4303294" y="0"/>
            <a:ext cx="7888705" cy="6857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6">
            <a:extLst>
              <a:ext uri="{FF2B5EF4-FFF2-40B4-BE49-F238E27FC236}">
                <a16:creationId xmlns:a16="http://schemas.microsoft.com/office/drawing/2014/main" id="{678456FA-F0E9-4DD7-8870-29B134F5B8B4}"/>
              </a:ext>
            </a:extLst>
          </p:cNvPr>
          <p:cNvSpPr>
            <a:spLocks noGrp="1"/>
          </p:cNvSpPr>
          <p:nvPr>
            <p:ph type="pic" sz="quarter" idx="14"/>
          </p:nvPr>
        </p:nvSpPr>
        <p:spPr>
          <a:xfrm>
            <a:off x="4303295" y="0"/>
            <a:ext cx="7888705" cy="6857994"/>
          </a:xfrm>
          <a:custGeom>
            <a:avLst/>
            <a:gdLst>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511126 w 7888705"/>
              <a:gd name="connsiteY6" fmla="*/ 6346868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60910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205950 w 8094655"/>
              <a:gd name="connsiteY0" fmla="*/ 0 h 6857994"/>
              <a:gd name="connsiteX1" fmla="*/ 8094655 w 8094655"/>
              <a:gd name="connsiteY1" fmla="*/ 0 h 6857994"/>
              <a:gd name="connsiteX2" fmla="*/ 8094655 w 8094655"/>
              <a:gd name="connsiteY2" fmla="*/ 6857994 h 6857994"/>
              <a:gd name="connsiteX3" fmla="*/ 205950 w 8094655"/>
              <a:gd name="connsiteY3" fmla="*/ 6857994 h 6857994"/>
              <a:gd name="connsiteX4" fmla="*/ 205950 w 8094655"/>
              <a:gd name="connsiteY4" fmla="*/ 0 h 6857994"/>
              <a:gd name="connsiteX5" fmla="*/ 521813 w 8094655"/>
              <a:gd name="connsiteY5" fmla="*/ 6317514 h 6857994"/>
              <a:gd name="connsiteX6" fmla="*/ 521388 w 8094655"/>
              <a:gd name="connsiteY6" fmla="*/ 6332636 h 6857994"/>
              <a:gd name="connsiteX7" fmla="*/ 7564479 w 8094655"/>
              <a:gd name="connsiteY7" fmla="*/ 6331431 h 6857994"/>
              <a:gd name="connsiteX8" fmla="*/ 7562097 w 8094655"/>
              <a:gd name="connsiteY8" fmla="*/ 6315820 h 6857994"/>
              <a:gd name="connsiteX9" fmla="*/ 521813 w 809465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88381 w 7888705"/>
              <a:gd name="connsiteY5" fmla="*/ 6320012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88381 w 7888705"/>
              <a:gd name="connsiteY9" fmla="*/ 6320012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20817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48651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1143 w 7888705"/>
              <a:gd name="connsiteY8" fmla="*/ 631582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3094351 w 7888705"/>
              <a:gd name="connsiteY9" fmla="*/ 6318354 h 6857994"/>
              <a:gd name="connsiteX10" fmla="*/ 290879 w 7888705"/>
              <a:gd name="connsiteY10"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46612 w 7888705"/>
              <a:gd name="connsiteY8" fmla="*/ 630102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70676 w 7888705"/>
              <a:gd name="connsiteY8" fmla="*/ 6325092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403155 w 7888705"/>
              <a:gd name="connsiteY8" fmla="*/ 6322594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65680 w 7888705"/>
              <a:gd name="connsiteY8" fmla="*/ 6320096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7404 w 7888705"/>
              <a:gd name="connsiteY7" fmla="*/ 6330115 h 6857994"/>
              <a:gd name="connsiteX8" fmla="*/ 7365680 w 7888705"/>
              <a:gd name="connsiteY8" fmla="*/ 6320096 h 6857994"/>
              <a:gd name="connsiteX9" fmla="*/ 290879 w 7888705"/>
              <a:gd name="connsiteY9" fmla="*/ 6322510 h 68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8705" h="6857994">
                <a:moveTo>
                  <a:pt x="0" y="0"/>
                </a:moveTo>
                <a:lnTo>
                  <a:pt x="7888705" y="0"/>
                </a:lnTo>
                <a:lnTo>
                  <a:pt x="7888705" y="6857994"/>
                </a:lnTo>
                <a:lnTo>
                  <a:pt x="0" y="6857994"/>
                </a:lnTo>
                <a:lnTo>
                  <a:pt x="0" y="0"/>
                </a:lnTo>
                <a:close/>
                <a:moveTo>
                  <a:pt x="290879" y="6322510"/>
                </a:moveTo>
                <a:cubicBezTo>
                  <a:pt x="287367" y="6322234"/>
                  <a:pt x="292193" y="6330895"/>
                  <a:pt x="292953" y="6330137"/>
                </a:cubicBezTo>
                <a:lnTo>
                  <a:pt x="7367404" y="6330115"/>
                </a:lnTo>
                <a:cubicBezTo>
                  <a:pt x="7367443" y="6327410"/>
                  <a:pt x="7365641" y="6322801"/>
                  <a:pt x="7365680" y="6320096"/>
                </a:cubicBezTo>
                <a:lnTo>
                  <a:pt x="290879" y="6322510"/>
                </a:lnTo>
                <a:close/>
              </a:path>
            </a:pathLst>
          </a:custGeom>
          <a:noFill/>
          <a:ln>
            <a:noFill/>
          </a:ln>
        </p:spPr>
        <p:txBody>
          <a:bodyPr anchor="ctr"/>
          <a:lstStyle>
            <a:lvl1pPr algn="ctr">
              <a:defRPr>
                <a:solidFill>
                  <a:schemeClr val="bg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2D62CECC-812A-4205-A02D-AE94D686B5AB}"/>
              </a:ext>
            </a:extLst>
          </p:cNvPr>
          <p:cNvSpPr>
            <a:spLocks noGrp="1"/>
          </p:cNvSpPr>
          <p:nvPr>
            <p:ph type="ctrTitle" hasCustomPrompt="1"/>
          </p:nvPr>
        </p:nvSpPr>
        <p:spPr>
          <a:xfrm>
            <a:off x="244042" y="1106909"/>
            <a:ext cx="6333221" cy="3024000"/>
          </a:xfrm>
          <a:solidFill>
            <a:schemeClr val="bg1"/>
          </a:solidFill>
          <a:ln>
            <a:noFill/>
          </a:ln>
        </p:spPr>
        <p:txBody>
          <a:bodyPr wrap="square" lIns="288000" tIns="396000" rIns="0" bIns="144000" anchor="t">
            <a:noAutofit/>
          </a:bodyPr>
          <a:lstStyle>
            <a:lvl1pPr marL="0" marR="0" indent="0" algn="l" defTabSz="914400" rtl="0" eaLnBrk="1" fontAlgn="auto" latinLnBrk="0" hangingPunct="1">
              <a:lnSpc>
                <a:spcPts val="9360"/>
              </a:lnSpc>
              <a:spcBef>
                <a:spcPct val="0"/>
              </a:spcBef>
              <a:spcAft>
                <a:spcPts val="0"/>
              </a:spcAft>
              <a:buClrTx/>
              <a:buSzTx/>
              <a:buFontTx/>
              <a:buNone/>
              <a:tabLst/>
              <a:defRPr sz="7800">
                <a:solidFill>
                  <a:schemeClr val="accent2"/>
                </a:solidFill>
              </a:defRPr>
            </a:lvl1pPr>
          </a:lstStyle>
          <a:p>
            <a:pPr marL="0" marR="0" lvl="0" indent="0" algn="l" defTabSz="914400" rtl="0" eaLnBrk="1" fontAlgn="auto" latinLnBrk="0" hangingPunct="1">
              <a:lnSpc>
                <a:spcPts val="9360"/>
              </a:lnSpc>
              <a:spcBef>
                <a:spcPct val="0"/>
              </a:spcBef>
              <a:spcAft>
                <a:spcPts val="0"/>
              </a:spcAft>
              <a:buClrTx/>
              <a:buSzTx/>
              <a:buFontTx/>
              <a:buNone/>
              <a:tabLst/>
              <a:defRPr/>
            </a:pPr>
            <a:r>
              <a:rPr lang="en-US" dirty="0"/>
              <a:t>Divider page </a:t>
            </a:r>
            <a:r>
              <a:rPr lang="en-GB" dirty="0"/>
              <a:t>lorem ipsum</a:t>
            </a:r>
            <a:br>
              <a:rPr lang="en-GB" dirty="0"/>
            </a:br>
            <a:endParaRPr lang="en-GB" dirty="0"/>
          </a:p>
        </p:txBody>
      </p:sp>
      <p:sp>
        <p:nvSpPr>
          <p:cNvPr id="15" name="Footer Placeholder 4">
            <a:extLst>
              <a:ext uri="{FF2B5EF4-FFF2-40B4-BE49-F238E27FC236}">
                <a16:creationId xmlns:a16="http://schemas.microsoft.com/office/drawing/2014/main" id="{E806CEBA-92B5-4A88-A06E-6A6F9AF9F91C}"/>
              </a:ext>
            </a:extLst>
          </p:cNvPr>
          <p:cNvSpPr>
            <a:spLocks noGrp="1"/>
          </p:cNvSpPr>
          <p:nvPr>
            <p:ph type="ftr" sz="quarter" idx="11"/>
          </p:nvPr>
        </p:nvSpPr>
        <p:spPr>
          <a:xfrm>
            <a:off x="5159829" y="6392168"/>
            <a:ext cx="6108343" cy="275831"/>
          </a:xfrm>
        </p:spPr>
        <p:txBody>
          <a:bodyPr/>
          <a:lstStyle>
            <a:lvl1pPr>
              <a:defRPr>
                <a:solidFill>
                  <a:schemeClr val="bg1"/>
                </a:solidFill>
              </a:defRPr>
            </a:lvl1pPr>
          </a:lstStyle>
          <a:p>
            <a:r>
              <a:rPr lang="en-GB" b="1" dirty="0"/>
              <a:t>Presentation title </a:t>
            </a:r>
            <a:r>
              <a:rPr lang="en-GB" dirty="0"/>
              <a:t>Section name </a:t>
            </a:r>
          </a:p>
        </p:txBody>
      </p:sp>
      <p:sp>
        <p:nvSpPr>
          <p:cNvPr id="17" name="Slide Number Placeholder 5">
            <a:extLst>
              <a:ext uri="{FF2B5EF4-FFF2-40B4-BE49-F238E27FC236}">
                <a16:creationId xmlns:a16="http://schemas.microsoft.com/office/drawing/2014/main" id="{AD7021D9-F093-4199-856C-63BB1FACA109}"/>
              </a:ext>
            </a:extLst>
          </p:cNvPr>
          <p:cNvSpPr>
            <a:spLocks noGrp="1"/>
          </p:cNvSpPr>
          <p:nvPr>
            <p:ph type="sldNum" sz="quarter" idx="12"/>
          </p:nvPr>
        </p:nvSpPr>
        <p:spPr>
          <a:xfrm>
            <a:off x="11309598" y="6393600"/>
            <a:ext cx="378395" cy="279768"/>
          </a:xfrm>
        </p:spPr>
        <p:txBody>
          <a:bodyPr/>
          <a:lstStyle>
            <a:lvl1pPr>
              <a:defRPr>
                <a:solidFill>
                  <a:schemeClr val="bg1"/>
                </a:solidFill>
              </a:defRPr>
            </a:lvl1pPr>
          </a:lstStyle>
          <a:p>
            <a:fld id="{B3D29D02-703E-4631-95A9-4E3B059CE6D1}" type="slidenum">
              <a:rPr lang="en-GB" smtClean="0"/>
              <a:pPr/>
              <a:t>‹#›</a:t>
            </a:fld>
            <a:endParaRPr lang="en-GB"/>
          </a:p>
        </p:txBody>
      </p:sp>
      <p:cxnSp>
        <p:nvCxnSpPr>
          <p:cNvPr id="18" name="Straight Connector 17">
            <a:extLst>
              <a:ext uri="{FF2B5EF4-FFF2-40B4-BE49-F238E27FC236}">
                <a16:creationId xmlns:a16="http://schemas.microsoft.com/office/drawing/2014/main" id="{7130B28F-B8D4-48EF-B6E1-5E0F32355B19}"/>
              </a:ext>
            </a:extLst>
          </p:cNvPr>
          <p:cNvCxnSpPr/>
          <p:nvPr userDrawn="1"/>
        </p:nvCxnSpPr>
        <p:spPr>
          <a:xfrm>
            <a:off x="532800" y="6322819"/>
            <a:ext cx="35964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400C27C-0F1B-47C4-957B-0F1F42A97A83}"/>
              </a:ext>
            </a:extLst>
          </p:cNvPr>
          <p:cNvSpPr txBox="1"/>
          <p:nvPr userDrawn="1"/>
        </p:nvSpPr>
        <p:spPr>
          <a:xfrm>
            <a:off x="531363" y="6376536"/>
            <a:ext cx="3806461" cy="200055"/>
          </a:xfrm>
          <a:prstGeom prst="rect">
            <a:avLst/>
          </a:prstGeom>
          <a:noFill/>
        </p:spPr>
        <p:txBody>
          <a:bodyPr wrap="square" lIns="0" tIns="0" rIns="0" bIns="0" rtlCol="0">
            <a:spAutoFit/>
          </a:bodyPr>
          <a:lstStyle/>
          <a:p>
            <a:pPr algn="l"/>
            <a:r>
              <a:rPr lang="en-GB" sz="1300" b="1" dirty="0">
                <a:solidFill>
                  <a:schemeClr val="tx2"/>
                </a:solidFill>
              </a:rPr>
              <a:t>Equality and Human Rights Commission</a:t>
            </a:r>
          </a:p>
        </p:txBody>
      </p:sp>
    </p:spTree>
    <p:extLst>
      <p:ext uri="{BB962C8B-B14F-4D97-AF65-F5344CB8AC3E}">
        <p14:creationId xmlns:p14="http://schemas.microsoft.com/office/powerpoint/2010/main" val="1010516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Full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38A9AE-9A68-4CD9-92F1-92E26CD3AD98}"/>
              </a:ext>
            </a:extLst>
          </p:cNvPr>
          <p:cNvSpPr/>
          <p:nvPr userDrawn="1"/>
        </p:nvSpPr>
        <p:spPr>
          <a:xfrm>
            <a:off x="0" y="-4460"/>
            <a:ext cx="12192000" cy="6862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icture Placeholder 6">
            <a:extLst>
              <a:ext uri="{FF2B5EF4-FFF2-40B4-BE49-F238E27FC236}">
                <a16:creationId xmlns:a16="http://schemas.microsoft.com/office/drawing/2014/main" id="{F8752851-9890-4F7F-B3A0-71FF150E3BF5}"/>
              </a:ext>
            </a:extLst>
          </p:cNvPr>
          <p:cNvSpPr>
            <a:spLocks noGrp="1"/>
          </p:cNvSpPr>
          <p:nvPr>
            <p:ph type="pic" sz="quarter" idx="16"/>
          </p:nvPr>
        </p:nvSpPr>
        <p:spPr>
          <a:xfrm>
            <a:off x="0" y="-4460"/>
            <a:ext cx="12204000" cy="6862460"/>
          </a:xfrm>
          <a:custGeom>
            <a:avLst/>
            <a:gdLst>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511126 w 7888705"/>
              <a:gd name="connsiteY6" fmla="*/ 6346868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60910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205950 w 8094655"/>
              <a:gd name="connsiteY0" fmla="*/ 0 h 6857994"/>
              <a:gd name="connsiteX1" fmla="*/ 8094655 w 8094655"/>
              <a:gd name="connsiteY1" fmla="*/ 0 h 6857994"/>
              <a:gd name="connsiteX2" fmla="*/ 8094655 w 8094655"/>
              <a:gd name="connsiteY2" fmla="*/ 6857994 h 6857994"/>
              <a:gd name="connsiteX3" fmla="*/ 205950 w 8094655"/>
              <a:gd name="connsiteY3" fmla="*/ 6857994 h 6857994"/>
              <a:gd name="connsiteX4" fmla="*/ 205950 w 8094655"/>
              <a:gd name="connsiteY4" fmla="*/ 0 h 6857994"/>
              <a:gd name="connsiteX5" fmla="*/ 521813 w 8094655"/>
              <a:gd name="connsiteY5" fmla="*/ 6317514 h 6857994"/>
              <a:gd name="connsiteX6" fmla="*/ 521388 w 8094655"/>
              <a:gd name="connsiteY6" fmla="*/ 6332636 h 6857994"/>
              <a:gd name="connsiteX7" fmla="*/ 7564479 w 8094655"/>
              <a:gd name="connsiteY7" fmla="*/ 6331431 h 6857994"/>
              <a:gd name="connsiteX8" fmla="*/ 7562097 w 8094655"/>
              <a:gd name="connsiteY8" fmla="*/ 6315820 h 6857994"/>
              <a:gd name="connsiteX9" fmla="*/ 521813 w 809465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88381 w 7888705"/>
              <a:gd name="connsiteY5" fmla="*/ 6320012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88381 w 7888705"/>
              <a:gd name="connsiteY9" fmla="*/ 6320012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20817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48651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1143 w 7888705"/>
              <a:gd name="connsiteY8" fmla="*/ 631582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3094351 w 7888705"/>
              <a:gd name="connsiteY9" fmla="*/ 6318354 h 6857994"/>
              <a:gd name="connsiteX10" fmla="*/ 290879 w 7888705"/>
              <a:gd name="connsiteY10"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46612 w 7888705"/>
              <a:gd name="connsiteY8" fmla="*/ 630102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70676 w 7888705"/>
              <a:gd name="connsiteY8" fmla="*/ 6325092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403155 w 7888705"/>
              <a:gd name="connsiteY8" fmla="*/ 6322594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65680 w 7888705"/>
              <a:gd name="connsiteY8" fmla="*/ 6320096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7404 w 7888705"/>
              <a:gd name="connsiteY7" fmla="*/ 6330115 h 6857994"/>
              <a:gd name="connsiteX8" fmla="*/ 7365680 w 7888705"/>
              <a:gd name="connsiteY8" fmla="*/ 6320096 h 6857994"/>
              <a:gd name="connsiteX9" fmla="*/ 290879 w 7888705"/>
              <a:gd name="connsiteY9" fmla="*/ 6322510 h 6857994"/>
              <a:gd name="connsiteX0" fmla="*/ 51170 w 7939875"/>
              <a:gd name="connsiteY0" fmla="*/ 0 h 6857994"/>
              <a:gd name="connsiteX1" fmla="*/ 7939875 w 7939875"/>
              <a:gd name="connsiteY1" fmla="*/ 0 h 6857994"/>
              <a:gd name="connsiteX2" fmla="*/ 7939875 w 7939875"/>
              <a:gd name="connsiteY2" fmla="*/ 6857994 h 6857994"/>
              <a:gd name="connsiteX3" fmla="*/ 0 w 7939875"/>
              <a:gd name="connsiteY3" fmla="*/ 6857994 h 6857994"/>
              <a:gd name="connsiteX4" fmla="*/ 51170 w 7939875"/>
              <a:gd name="connsiteY4" fmla="*/ 0 h 6857994"/>
              <a:gd name="connsiteX5" fmla="*/ 342049 w 7939875"/>
              <a:gd name="connsiteY5" fmla="*/ 6322510 h 6857994"/>
              <a:gd name="connsiteX6" fmla="*/ 344123 w 7939875"/>
              <a:gd name="connsiteY6" fmla="*/ 6330137 h 6857994"/>
              <a:gd name="connsiteX7" fmla="*/ 7418574 w 7939875"/>
              <a:gd name="connsiteY7" fmla="*/ 6330115 h 6857994"/>
              <a:gd name="connsiteX8" fmla="*/ 7416850 w 7939875"/>
              <a:gd name="connsiteY8" fmla="*/ 6320096 h 6857994"/>
              <a:gd name="connsiteX9" fmla="*/ 342049 w 7939875"/>
              <a:gd name="connsiteY9" fmla="*/ 6322510 h 6857994"/>
              <a:gd name="connsiteX0" fmla="*/ 0 w 7939875"/>
              <a:gd name="connsiteY0" fmla="*/ 0 h 6862454"/>
              <a:gd name="connsiteX1" fmla="*/ 7939875 w 7939875"/>
              <a:gd name="connsiteY1" fmla="*/ 4460 h 6862454"/>
              <a:gd name="connsiteX2" fmla="*/ 7939875 w 7939875"/>
              <a:gd name="connsiteY2" fmla="*/ 686245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74994 w 7939875"/>
              <a:gd name="connsiteY2" fmla="*/ 6853533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74994 w 7939875"/>
              <a:gd name="connsiteY2" fmla="*/ 685799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69309 w 7939875"/>
              <a:gd name="connsiteY2" fmla="*/ 686245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774994"/>
              <a:gd name="connsiteY0" fmla="*/ 0 h 6862454"/>
              <a:gd name="connsiteX1" fmla="*/ 7774994 w 7774994"/>
              <a:gd name="connsiteY1" fmla="*/ 0 h 6862454"/>
              <a:gd name="connsiteX2" fmla="*/ 7769309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74994"/>
              <a:gd name="connsiteY0" fmla="*/ 0 h 6862454"/>
              <a:gd name="connsiteX1" fmla="*/ 7774994 w 7774994"/>
              <a:gd name="connsiteY1" fmla="*/ 0 h 6862454"/>
              <a:gd name="connsiteX2" fmla="*/ 7772152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74994"/>
              <a:gd name="connsiteY0" fmla="*/ 0 h 6862454"/>
              <a:gd name="connsiteX1" fmla="*/ 7774994 w 7774994"/>
              <a:gd name="connsiteY1" fmla="*/ 0 h 6862454"/>
              <a:gd name="connsiteX2" fmla="*/ 7757915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58096"/>
              <a:gd name="connsiteY0" fmla="*/ 0 h 6862454"/>
              <a:gd name="connsiteX1" fmla="*/ 7756689 w 7758096"/>
              <a:gd name="connsiteY1" fmla="*/ 0 h 6862454"/>
              <a:gd name="connsiteX2" fmla="*/ 7757915 w 7758096"/>
              <a:gd name="connsiteY2" fmla="*/ 6862454 h 6862454"/>
              <a:gd name="connsiteX3" fmla="*/ 0 w 7758096"/>
              <a:gd name="connsiteY3" fmla="*/ 6862454 h 6862454"/>
              <a:gd name="connsiteX4" fmla="*/ 0 w 7758096"/>
              <a:gd name="connsiteY4" fmla="*/ 0 h 6862454"/>
              <a:gd name="connsiteX5" fmla="*/ 342049 w 7758096"/>
              <a:gd name="connsiteY5" fmla="*/ 6326970 h 6862454"/>
              <a:gd name="connsiteX6" fmla="*/ 344123 w 7758096"/>
              <a:gd name="connsiteY6" fmla="*/ 6334597 h 6862454"/>
              <a:gd name="connsiteX7" fmla="*/ 7418574 w 7758096"/>
              <a:gd name="connsiteY7" fmla="*/ 6334575 h 6862454"/>
              <a:gd name="connsiteX8" fmla="*/ 7416850 w 7758096"/>
              <a:gd name="connsiteY8" fmla="*/ 6324556 h 6862454"/>
              <a:gd name="connsiteX9" fmla="*/ 342049 w 7758096"/>
              <a:gd name="connsiteY9" fmla="*/ 6326970 h 68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8096" h="6862454">
                <a:moveTo>
                  <a:pt x="0" y="0"/>
                </a:moveTo>
                <a:lnTo>
                  <a:pt x="7756689" y="0"/>
                </a:lnTo>
                <a:cubicBezTo>
                  <a:pt x="7755742" y="2287485"/>
                  <a:pt x="7758862" y="4574969"/>
                  <a:pt x="7757915" y="6862454"/>
                </a:cubicBezTo>
                <a:lnTo>
                  <a:pt x="0" y="6862454"/>
                </a:lnTo>
                <a:lnTo>
                  <a:pt x="0" y="0"/>
                </a:lnTo>
                <a:close/>
                <a:moveTo>
                  <a:pt x="342049" y="6326970"/>
                </a:moveTo>
                <a:cubicBezTo>
                  <a:pt x="338537" y="6326694"/>
                  <a:pt x="343363" y="6335355"/>
                  <a:pt x="344123" y="6334597"/>
                </a:cubicBezTo>
                <a:lnTo>
                  <a:pt x="7418574" y="6334575"/>
                </a:lnTo>
                <a:cubicBezTo>
                  <a:pt x="7418613" y="6331870"/>
                  <a:pt x="7416811" y="6327261"/>
                  <a:pt x="7416850" y="6324556"/>
                </a:cubicBezTo>
                <a:lnTo>
                  <a:pt x="342049" y="6326970"/>
                </a:lnTo>
                <a:close/>
              </a:path>
            </a:pathLst>
          </a:custGeom>
          <a:noFill/>
          <a:ln>
            <a:noFill/>
          </a:ln>
        </p:spPr>
        <p:txBody>
          <a:bodyPr anchor="ctr"/>
          <a:lstStyle>
            <a:lvl1pPr algn="ctr">
              <a:defRPr/>
            </a:lvl1pPr>
          </a:lstStyle>
          <a:p>
            <a:r>
              <a:rPr lang="en-US"/>
              <a:t>Click icon to add picture</a:t>
            </a:r>
            <a:endParaRPr lang="en-GB" dirty="0"/>
          </a:p>
        </p:txBody>
      </p:sp>
      <p:sp>
        <p:nvSpPr>
          <p:cNvPr id="2" name="Title 1">
            <a:extLst>
              <a:ext uri="{FF2B5EF4-FFF2-40B4-BE49-F238E27FC236}">
                <a16:creationId xmlns:a16="http://schemas.microsoft.com/office/drawing/2014/main" id="{2D62CECC-812A-4205-A02D-AE94D686B5AB}"/>
              </a:ext>
            </a:extLst>
          </p:cNvPr>
          <p:cNvSpPr>
            <a:spLocks noGrp="1"/>
          </p:cNvSpPr>
          <p:nvPr>
            <p:ph type="ctrTitle" hasCustomPrompt="1"/>
          </p:nvPr>
        </p:nvSpPr>
        <p:spPr>
          <a:xfrm>
            <a:off x="532799" y="532800"/>
            <a:ext cx="6120000" cy="1404000"/>
          </a:xfrm>
          <a:solidFill>
            <a:schemeClr val="accent2"/>
          </a:solidFill>
          <a:ln>
            <a:noFill/>
          </a:ln>
        </p:spPr>
        <p:txBody>
          <a:bodyPr wrap="none" lIns="288000" tIns="108000" rIns="0" bIns="144000" anchor="t">
            <a:normAutofit/>
          </a:bodyPr>
          <a:lstStyle>
            <a:lvl1pPr algn="l">
              <a:lnSpc>
                <a:spcPts val="9360"/>
              </a:lnSpc>
              <a:defRPr sz="7800">
                <a:solidFill>
                  <a:schemeClr val="bg1"/>
                </a:solidFill>
              </a:defRPr>
            </a:lvl1pPr>
          </a:lstStyle>
          <a:p>
            <a:r>
              <a:rPr lang="en-US" dirty="0"/>
              <a:t>Divider page</a:t>
            </a:r>
            <a:endParaRPr lang="en-GB" dirty="0"/>
          </a:p>
        </p:txBody>
      </p:sp>
      <p:sp>
        <p:nvSpPr>
          <p:cNvPr id="3" name="Subtitle 2">
            <a:extLst>
              <a:ext uri="{FF2B5EF4-FFF2-40B4-BE49-F238E27FC236}">
                <a16:creationId xmlns:a16="http://schemas.microsoft.com/office/drawing/2014/main" id="{53948F01-6AB4-43BE-9CD1-BF2F9829B91C}"/>
              </a:ext>
            </a:extLst>
          </p:cNvPr>
          <p:cNvSpPr>
            <a:spLocks noGrp="1"/>
          </p:cNvSpPr>
          <p:nvPr>
            <p:ph type="subTitle" idx="1" hasCustomPrompt="1"/>
          </p:nvPr>
        </p:nvSpPr>
        <p:spPr>
          <a:xfrm>
            <a:off x="532800" y="1926000"/>
            <a:ext cx="5904000" cy="1224001"/>
          </a:xfrm>
          <a:solidFill>
            <a:schemeClr val="accent2"/>
          </a:solidFill>
          <a:ln>
            <a:noFill/>
          </a:ln>
        </p:spPr>
        <p:txBody>
          <a:bodyPr wrap="none" lIns="288000" tIns="108000" rIns="108000" bIns="0">
            <a:normAutofit/>
          </a:bodyPr>
          <a:lstStyle>
            <a:lvl1pPr marL="0" indent="0" algn="l">
              <a:lnSpc>
                <a:spcPts val="7400"/>
              </a:lnSpc>
              <a:spcAft>
                <a:spcPts val="0"/>
              </a:spcAft>
              <a:buNone/>
              <a:defRPr sz="7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lorem ipsum</a:t>
            </a:r>
          </a:p>
        </p:txBody>
      </p:sp>
      <p:sp>
        <p:nvSpPr>
          <p:cNvPr id="11" name="Footer Placeholder 2">
            <a:extLst>
              <a:ext uri="{FF2B5EF4-FFF2-40B4-BE49-F238E27FC236}">
                <a16:creationId xmlns:a16="http://schemas.microsoft.com/office/drawing/2014/main" id="{582E5B82-F41C-4EA2-98E1-4D13CAB56062}"/>
              </a:ext>
            </a:extLst>
          </p:cNvPr>
          <p:cNvSpPr>
            <a:spLocks noGrp="1"/>
          </p:cNvSpPr>
          <p:nvPr>
            <p:ph type="ftr" sz="quarter" idx="11"/>
          </p:nvPr>
        </p:nvSpPr>
        <p:spPr>
          <a:xfrm>
            <a:off x="5159829" y="6392168"/>
            <a:ext cx="6108343" cy="275831"/>
          </a:xfrm>
          <a:noFill/>
        </p:spPr>
        <p:txBody>
          <a:bodyPr/>
          <a:lstStyle>
            <a:lvl1pPr>
              <a:defRPr>
                <a:solidFill>
                  <a:schemeClr val="bg1"/>
                </a:solidFill>
              </a:defRPr>
            </a:lvl1pPr>
          </a:lstStyle>
          <a:p>
            <a:r>
              <a:rPr lang="en-GB" b="1" dirty="0"/>
              <a:t>Presentation title </a:t>
            </a:r>
            <a:r>
              <a:rPr lang="en-GB" dirty="0"/>
              <a:t>Section name </a:t>
            </a:r>
          </a:p>
        </p:txBody>
      </p:sp>
      <p:sp>
        <p:nvSpPr>
          <p:cNvPr id="14" name="Slide Number Placeholder 3">
            <a:extLst>
              <a:ext uri="{FF2B5EF4-FFF2-40B4-BE49-F238E27FC236}">
                <a16:creationId xmlns:a16="http://schemas.microsoft.com/office/drawing/2014/main" id="{19D0375A-7D3F-4018-ABC1-7617E58EC833}"/>
              </a:ext>
            </a:extLst>
          </p:cNvPr>
          <p:cNvSpPr>
            <a:spLocks noGrp="1"/>
          </p:cNvSpPr>
          <p:nvPr>
            <p:ph type="sldNum" sz="quarter" idx="12"/>
          </p:nvPr>
        </p:nvSpPr>
        <p:spPr>
          <a:xfrm>
            <a:off x="11309598" y="6393600"/>
            <a:ext cx="378395" cy="279768"/>
          </a:xfrm>
        </p:spPr>
        <p:txBody>
          <a:bodyPr/>
          <a:lstStyle>
            <a:lvl1pPr>
              <a:defRPr>
                <a:solidFill>
                  <a:schemeClr val="bg1"/>
                </a:solidFill>
              </a:defRPr>
            </a:lvl1pPr>
          </a:lstStyle>
          <a:p>
            <a:fld id="{B3D29D02-703E-4631-95A9-4E3B059CE6D1}" type="slidenum">
              <a:rPr lang="en-GB" smtClean="0"/>
              <a:pPr/>
              <a:t>‹#›</a:t>
            </a:fld>
            <a:endParaRPr lang="en-GB"/>
          </a:p>
        </p:txBody>
      </p:sp>
      <p:sp>
        <p:nvSpPr>
          <p:cNvPr id="20" name="Text Placeholder 9">
            <a:extLst>
              <a:ext uri="{FF2B5EF4-FFF2-40B4-BE49-F238E27FC236}">
                <a16:creationId xmlns:a16="http://schemas.microsoft.com/office/drawing/2014/main" id="{8020A74D-468B-46AC-A14D-E9619DC3A33F}"/>
              </a:ext>
            </a:extLst>
          </p:cNvPr>
          <p:cNvSpPr>
            <a:spLocks noGrp="1"/>
          </p:cNvSpPr>
          <p:nvPr>
            <p:ph type="body" sz="quarter" idx="15" hasCustomPrompt="1"/>
          </p:nvPr>
        </p:nvSpPr>
        <p:spPr>
          <a:xfrm>
            <a:off x="531813" y="6375600"/>
            <a:ext cx="3551725" cy="292394"/>
          </a:xfrm>
        </p:spPr>
        <p:txBody>
          <a:bodyPr/>
          <a:lstStyle>
            <a:lvl1pPr>
              <a:lnSpc>
                <a:spcPct val="100000"/>
              </a:lnSpc>
              <a:spcAft>
                <a:spcPts val="0"/>
              </a:spcAft>
              <a:defRPr sz="1300" b="1">
                <a:solidFill>
                  <a:schemeClr val="bg1"/>
                </a:solidFill>
              </a:defRPr>
            </a:lvl1pPr>
          </a:lstStyle>
          <a:p>
            <a:pPr lvl="0"/>
            <a:r>
              <a:rPr lang="en-GB" dirty="0"/>
              <a:t>Equality and Human Rights Commission</a:t>
            </a:r>
          </a:p>
        </p:txBody>
      </p:sp>
      <p:sp>
        <p:nvSpPr>
          <p:cNvPr id="8" name="Picture Placeholder 6">
            <a:extLst>
              <a:ext uri="{FF2B5EF4-FFF2-40B4-BE49-F238E27FC236}">
                <a16:creationId xmlns:a16="http://schemas.microsoft.com/office/drawing/2014/main" id="{678456FA-F0E9-4DD7-8870-29B134F5B8B4}"/>
              </a:ext>
            </a:extLst>
          </p:cNvPr>
          <p:cNvSpPr>
            <a:spLocks noGrp="1"/>
          </p:cNvSpPr>
          <p:nvPr>
            <p:ph type="pic" sz="quarter" idx="14"/>
          </p:nvPr>
        </p:nvSpPr>
        <p:spPr>
          <a:xfrm>
            <a:off x="1" y="0"/>
            <a:ext cx="12204000" cy="6857994"/>
          </a:xfrm>
          <a:custGeom>
            <a:avLst/>
            <a:gdLst>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511126 w 7888705"/>
              <a:gd name="connsiteY6" fmla="*/ 6346868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60910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205950 w 8094655"/>
              <a:gd name="connsiteY0" fmla="*/ 0 h 6857994"/>
              <a:gd name="connsiteX1" fmla="*/ 8094655 w 8094655"/>
              <a:gd name="connsiteY1" fmla="*/ 0 h 6857994"/>
              <a:gd name="connsiteX2" fmla="*/ 8094655 w 8094655"/>
              <a:gd name="connsiteY2" fmla="*/ 6857994 h 6857994"/>
              <a:gd name="connsiteX3" fmla="*/ 205950 w 8094655"/>
              <a:gd name="connsiteY3" fmla="*/ 6857994 h 6857994"/>
              <a:gd name="connsiteX4" fmla="*/ 205950 w 8094655"/>
              <a:gd name="connsiteY4" fmla="*/ 0 h 6857994"/>
              <a:gd name="connsiteX5" fmla="*/ 521813 w 8094655"/>
              <a:gd name="connsiteY5" fmla="*/ 6317514 h 6857994"/>
              <a:gd name="connsiteX6" fmla="*/ 521388 w 8094655"/>
              <a:gd name="connsiteY6" fmla="*/ 6332636 h 6857994"/>
              <a:gd name="connsiteX7" fmla="*/ 7564479 w 8094655"/>
              <a:gd name="connsiteY7" fmla="*/ 6331431 h 6857994"/>
              <a:gd name="connsiteX8" fmla="*/ 7562097 w 8094655"/>
              <a:gd name="connsiteY8" fmla="*/ 6315820 h 6857994"/>
              <a:gd name="connsiteX9" fmla="*/ 521813 w 809465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88381 w 7888705"/>
              <a:gd name="connsiteY5" fmla="*/ 6320012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88381 w 7888705"/>
              <a:gd name="connsiteY9" fmla="*/ 6320012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20817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48651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1143 w 7888705"/>
              <a:gd name="connsiteY8" fmla="*/ 631582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3094351 w 7888705"/>
              <a:gd name="connsiteY9" fmla="*/ 6318354 h 6857994"/>
              <a:gd name="connsiteX10" fmla="*/ 290879 w 7888705"/>
              <a:gd name="connsiteY10"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46612 w 7888705"/>
              <a:gd name="connsiteY8" fmla="*/ 630102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70676 w 7888705"/>
              <a:gd name="connsiteY8" fmla="*/ 6325092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403155 w 7888705"/>
              <a:gd name="connsiteY8" fmla="*/ 6322594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65680 w 7888705"/>
              <a:gd name="connsiteY8" fmla="*/ 6320096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7404 w 7888705"/>
              <a:gd name="connsiteY7" fmla="*/ 6330115 h 6857994"/>
              <a:gd name="connsiteX8" fmla="*/ 7365680 w 7888705"/>
              <a:gd name="connsiteY8" fmla="*/ 6320096 h 6857994"/>
              <a:gd name="connsiteX9" fmla="*/ 290879 w 7888705"/>
              <a:gd name="connsiteY9" fmla="*/ 6322510 h 68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8705" h="6857994">
                <a:moveTo>
                  <a:pt x="0" y="0"/>
                </a:moveTo>
                <a:lnTo>
                  <a:pt x="7888705" y="0"/>
                </a:lnTo>
                <a:lnTo>
                  <a:pt x="7888705" y="6857994"/>
                </a:lnTo>
                <a:lnTo>
                  <a:pt x="0" y="6857994"/>
                </a:lnTo>
                <a:lnTo>
                  <a:pt x="0" y="0"/>
                </a:lnTo>
                <a:close/>
                <a:moveTo>
                  <a:pt x="290879" y="6322510"/>
                </a:moveTo>
                <a:cubicBezTo>
                  <a:pt x="287367" y="6322234"/>
                  <a:pt x="292193" y="6330895"/>
                  <a:pt x="292953" y="6330137"/>
                </a:cubicBezTo>
                <a:lnTo>
                  <a:pt x="7367404" y="6330115"/>
                </a:lnTo>
                <a:cubicBezTo>
                  <a:pt x="7367443" y="6327410"/>
                  <a:pt x="7365641" y="6322801"/>
                  <a:pt x="7365680" y="6320096"/>
                </a:cubicBezTo>
                <a:lnTo>
                  <a:pt x="290879" y="6322510"/>
                </a:lnTo>
                <a:close/>
              </a:path>
            </a:pathLst>
          </a:custGeom>
          <a:noFill/>
          <a:ln>
            <a:noFill/>
          </a:ln>
        </p:spPr>
        <p:txBody>
          <a:bodyPr anchor="ctr"/>
          <a:lstStyle>
            <a:lvl1pPr algn="ctr">
              <a:defRPr>
                <a:solidFill>
                  <a:schemeClr val="bg1"/>
                </a:solidFill>
              </a:defRPr>
            </a:lvl1pPr>
          </a:lstStyle>
          <a:p>
            <a:r>
              <a:rPr lang="en-US"/>
              <a:t>Click icon to add picture</a:t>
            </a:r>
            <a:endParaRPr lang="en-GB" dirty="0"/>
          </a:p>
        </p:txBody>
      </p:sp>
    </p:spTree>
    <p:extLst>
      <p:ext uri="{BB962C8B-B14F-4D97-AF65-F5344CB8AC3E}">
        <p14:creationId xmlns:p14="http://schemas.microsoft.com/office/powerpoint/2010/main" val="1548014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17BF-892B-4E66-BE1E-86111B411AC6}"/>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2DCDCD42-C654-4170-B655-BB2A8C5A81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15F87CF-0513-4D13-953E-F804507D3358}"/>
              </a:ext>
            </a:extLst>
          </p:cNvPr>
          <p:cNvSpPr>
            <a:spLocks noGrp="1"/>
          </p:cNvSpPr>
          <p:nvPr>
            <p:ph type="ftr" sz="quarter" idx="11"/>
          </p:nvPr>
        </p:nvSpPr>
        <p:spPr/>
        <p:txBody>
          <a:bodyPr/>
          <a:lstStyle/>
          <a:p>
            <a:r>
              <a:rPr lang="en-GB" b="1" dirty="0"/>
              <a:t>Presentation title </a:t>
            </a:r>
            <a:r>
              <a:rPr lang="en-GB" dirty="0"/>
              <a:t>Section name </a:t>
            </a:r>
          </a:p>
        </p:txBody>
      </p:sp>
      <p:sp>
        <p:nvSpPr>
          <p:cNvPr id="6" name="Slide Number Placeholder 5">
            <a:extLst>
              <a:ext uri="{FF2B5EF4-FFF2-40B4-BE49-F238E27FC236}">
                <a16:creationId xmlns:a16="http://schemas.microsoft.com/office/drawing/2014/main" id="{359B1F4D-9ADF-4D43-8B2A-098252AC952E}"/>
              </a:ext>
            </a:extLst>
          </p:cNvPr>
          <p:cNvSpPr>
            <a:spLocks noGrp="1"/>
          </p:cNvSpPr>
          <p:nvPr>
            <p:ph type="sldNum" sz="quarter" idx="12"/>
          </p:nvPr>
        </p:nvSpPr>
        <p:spPr/>
        <p:txBody>
          <a:bodyPr/>
          <a:lstStyle/>
          <a:p>
            <a:fld id="{B3D29D02-703E-4631-95A9-4E3B059CE6D1}" type="slidenum">
              <a:rPr lang="en-GB" smtClean="0"/>
              <a:t>‹#›</a:t>
            </a:fld>
            <a:endParaRPr lang="en-GB"/>
          </a:p>
        </p:txBody>
      </p:sp>
      <p:cxnSp>
        <p:nvCxnSpPr>
          <p:cNvPr id="8" name="Straight Connector 7">
            <a:extLst>
              <a:ext uri="{FF2B5EF4-FFF2-40B4-BE49-F238E27FC236}">
                <a16:creationId xmlns:a16="http://schemas.microsoft.com/office/drawing/2014/main" id="{25CBB4BE-44DB-44AA-B83A-AC6D09534349}"/>
              </a:ext>
            </a:extLst>
          </p:cNvPr>
          <p:cNvCxnSpPr/>
          <p:nvPr userDrawn="1"/>
        </p:nvCxnSpPr>
        <p:spPr>
          <a:xfrm>
            <a:off x="531154" y="536520"/>
            <a:ext cx="1112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DC32D0-5E7A-4911-BD32-A7E7163439A8}"/>
              </a:ext>
            </a:extLst>
          </p:cNvPr>
          <p:cNvCxnSpPr/>
          <p:nvPr userDrawn="1"/>
        </p:nvCxnSpPr>
        <p:spPr>
          <a:xfrm>
            <a:off x="532800" y="6322819"/>
            <a:ext cx="11124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6A7CA-C9D6-4CDD-A107-16B7E0ABEF7E}"/>
              </a:ext>
            </a:extLst>
          </p:cNvPr>
          <p:cNvSpPr txBox="1"/>
          <p:nvPr userDrawn="1"/>
        </p:nvSpPr>
        <p:spPr>
          <a:xfrm>
            <a:off x="531363" y="6376536"/>
            <a:ext cx="3806461" cy="200055"/>
          </a:xfrm>
          <a:prstGeom prst="rect">
            <a:avLst/>
          </a:prstGeom>
          <a:noFill/>
        </p:spPr>
        <p:txBody>
          <a:bodyPr wrap="square" lIns="0" tIns="0" rIns="0" bIns="0" rtlCol="0">
            <a:spAutoFit/>
          </a:bodyPr>
          <a:lstStyle/>
          <a:p>
            <a:pPr algn="l"/>
            <a:r>
              <a:rPr lang="en-GB" sz="1300" b="1" dirty="0">
                <a:solidFill>
                  <a:schemeClr val="tx2"/>
                </a:solidFill>
              </a:rPr>
              <a:t>Equality and Human Rights Commission</a:t>
            </a:r>
          </a:p>
        </p:txBody>
      </p:sp>
    </p:spTree>
    <p:extLst>
      <p:ext uri="{BB962C8B-B14F-4D97-AF65-F5344CB8AC3E}">
        <p14:creationId xmlns:p14="http://schemas.microsoft.com/office/powerpoint/2010/main" val="3310959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17BF-892B-4E66-BE1E-86111B411AC6}"/>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2DCDCD42-C654-4170-B655-BB2A8C5A814D}"/>
              </a:ext>
            </a:extLst>
          </p:cNvPr>
          <p:cNvSpPr>
            <a:spLocks noGrp="1"/>
          </p:cNvSpPr>
          <p:nvPr>
            <p:ph idx="1"/>
          </p:nvPr>
        </p:nvSpPr>
        <p:spPr>
          <a:xfrm>
            <a:off x="481262" y="2181725"/>
            <a:ext cx="5439600" cy="399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15F87CF-0513-4D13-953E-F804507D3358}"/>
              </a:ext>
            </a:extLst>
          </p:cNvPr>
          <p:cNvSpPr>
            <a:spLocks noGrp="1"/>
          </p:cNvSpPr>
          <p:nvPr>
            <p:ph type="ftr" sz="quarter" idx="11"/>
          </p:nvPr>
        </p:nvSpPr>
        <p:spPr/>
        <p:txBody>
          <a:bodyPr/>
          <a:lstStyle/>
          <a:p>
            <a:r>
              <a:rPr lang="en-GB" b="1" dirty="0"/>
              <a:t>Presentation title </a:t>
            </a:r>
            <a:r>
              <a:rPr lang="en-GB" dirty="0"/>
              <a:t>Section name </a:t>
            </a:r>
          </a:p>
        </p:txBody>
      </p:sp>
      <p:sp>
        <p:nvSpPr>
          <p:cNvPr id="6" name="Slide Number Placeholder 5">
            <a:extLst>
              <a:ext uri="{FF2B5EF4-FFF2-40B4-BE49-F238E27FC236}">
                <a16:creationId xmlns:a16="http://schemas.microsoft.com/office/drawing/2014/main" id="{359B1F4D-9ADF-4D43-8B2A-098252AC952E}"/>
              </a:ext>
            </a:extLst>
          </p:cNvPr>
          <p:cNvSpPr>
            <a:spLocks noGrp="1"/>
          </p:cNvSpPr>
          <p:nvPr>
            <p:ph type="sldNum" sz="quarter" idx="12"/>
          </p:nvPr>
        </p:nvSpPr>
        <p:spPr/>
        <p:txBody>
          <a:bodyPr/>
          <a:lstStyle/>
          <a:p>
            <a:fld id="{B3D29D02-703E-4631-95A9-4E3B059CE6D1}" type="slidenum">
              <a:rPr lang="en-GB" smtClean="0"/>
              <a:t>‹#›</a:t>
            </a:fld>
            <a:endParaRPr lang="en-GB"/>
          </a:p>
        </p:txBody>
      </p:sp>
      <p:cxnSp>
        <p:nvCxnSpPr>
          <p:cNvPr id="8" name="Straight Connector 7">
            <a:extLst>
              <a:ext uri="{FF2B5EF4-FFF2-40B4-BE49-F238E27FC236}">
                <a16:creationId xmlns:a16="http://schemas.microsoft.com/office/drawing/2014/main" id="{25CBB4BE-44DB-44AA-B83A-AC6D09534349}"/>
              </a:ext>
            </a:extLst>
          </p:cNvPr>
          <p:cNvCxnSpPr/>
          <p:nvPr userDrawn="1"/>
        </p:nvCxnSpPr>
        <p:spPr>
          <a:xfrm>
            <a:off x="531154" y="536520"/>
            <a:ext cx="1112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DC32D0-5E7A-4911-BD32-A7E7163439A8}"/>
              </a:ext>
            </a:extLst>
          </p:cNvPr>
          <p:cNvCxnSpPr/>
          <p:nvPr userDrawn="1"/>
        </p:nvCxnSpPr>
        <p:spPr>
          <a:xfrm>
            <a:off x="532800" y="6322819"/>
            <a:ext cx="11124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074AA856-0F1F-4423-9E5F-27589DAA89FD}"/>
              </a:ext>
            </a:extLst>
          </p:cNvPr>
          <p:cNvSpPr>
            <a:spLocks noGrp="1"/>
          </p:cNvSpPr>
          <p:nvPr>
            <p:ph idx="13"/>
          </p:nvPr>
        </p:nvSpPr>
        <p:spPr>
          <a:xfrm>
            <a:off x="6215554" y="2181725"/>
            <a:ext cx="5439600" cy="3995237"/>
          </a:xfrm>
        </p:spPr>
        <p:txBody>
          <a:bodyPr/>
          <a:lstStyle>
            <a:lvl1pPr>
              <a:defRPr sz="1800" b="1"/>
            </a:lvl1pPr>
            <a:lvl2pPr marL="285750" indent="-285750">
              <a:buFont typeface="Symbol" panose="05050102010706020507" pitchFamily="18" charset="2"/>
              <a:buChar char="-"/>
              <a:defRPr b="0"/>
            </a:lvl2pPr>
            <a:lvl4pPr marL="0" indent="0">
              <a:lnSpc>
                <a:spcPts val="2500"/>
              </a:lnSpc>
              <a:buNone/>
              <a:defRPr sz="1800" b="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Box 10">
            <a:extLst>
              <a:ext uri="{FF2B5EF4-FFF2-40B4-BE49-F238E27FC236}">
                <a16:creationId xmlns:a16="http://schemas.microsoft.com/office/drawing/2014/main" id="{16430FBC-6682-491B-9608-F24595A4975A}"/>
              </a:ext>
            </a:extLst>
          </p:cNvPr>
          <p:cNvSpPr txBox="1"/>
          <p:nvPr userDrawn="1"/>
        </p:nvSpPr>
        <p:spPr>
          <a:xfrm>
            <a:off x="531363" y="6376536"/>
            <a:ext cx="3806461" cy="200055"/>
          </a:xfrm>
          <a:prstGeom prst="rect">
            <a:avLst/>
          </a:prstGeom>
          <a:noFill/>
        </p:spPr>
        <p:txBody>
          <a:bodyPr wrap="square" lIns="0" tIns="0" rIns="0" bIns="0" rtlCol="0">
            <a:spAutoFit/>
          </a:bodyPr>
          <a:lstStyle/>
          <a:p>
            <a:pPr algn="l"/>
            <a:r>
              <a:rPr lang="en-GB" sz="1300" b="1" dirty="0">
                <a:solidFill>
                  <a:schemeClr val="tx2"/>
                </a:solidFill>
              </a:rPr>
              <a:t>Equality and Human Rights Commission</a:t>
            </a:r>
          </a:p>
        </p:txBody>
      </p:sp>
    </p:spTree>
    <p:extLst>
      <p:ext uri="{BB962C8B-B14F-4D97-AF65-F5344CB8AC3E}">
        <p14:creationId xmlns:p14="http://schemas.microsoft.com/office/powerpoint/2010/main" val="1504697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17BF-892B-4E66-BE1E-86111B411AC6}"/>
              </a:ext>
            </a:extLst>
          </p:cNvPr>
          <p:cNvSpPr>
            <a:spLocks noGrp="1"/>
          </p:cNvSpPr>
          <p:nvPr>
            <p:ph type="title"/>
          </p:nvPr>
        </p:nvSpPr>
        <p:spPr>
          <a:xfrm>
            <a:off x="481262" y="897497"/>
            <a:ext cx="5439600" cy="744204"/>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2DCDCD42-C654-4170-B655-BB2A8C5A814D}"/>
              </a:ext>
            </a:extLst>
          </p:cNvPr>
          <p:cNvSpPr>
            <a:spLocks noGrp="1"/>
          </p:cNvSpPr>
          <p:nvPr>
            <p:ph idx="1"/>
          </p:nvPr>
        </p:nvSpPr>
        <p:spPr>
          <a:xfrm>
            <a:off x="481262" y="2181725"/>
            <a:ext cx="5439600" cy="3995237"/>
          </a:xfrm>
        </p:spPr>
        <p:txBody>
          <a:bodyPr/>
          <a:lstStyle>
            <a:lvl1pPr>
              <a:spcAft>
                <a:spcPts val="1200"/>
              </a:spcAft>
              <a:defRPr/>
            </a:lvl1pPr>
            <a:lvl2pPr>
              <a:spcAft>
                <a:spcPts val="1200"/>
              </a:spcAft>
              <a:defRPr b="0"/>
            </a:lvl2pPr>
            <a:lvl3pPr>
              <a:defRPr b="1"/>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15F87CF-0513-4D13-953E-F804507D3358}"/>
              </a:ext>
            </a:extLst>
          </p:cNvPr>
          <p:cNvSpPr>
            <a:spLocks noGrp="1"/>
          </p:cNvSpPr>
          <p:nvPr>
            <p:ph type="ftr" sz="quarter" idx="11"/>
          </p:nvPr>
        </p:nvSpPr>
        <p:spPr/>
        <p:txBody>
          <a:bodyPr/>
          <a:lstStyle/>
          <a:p>
            <a:r>
              <a:rPr lang="en-GB" b="1" dirty="0"/>
              <a:t>Presentation title </a:t>
            </a:r>
            <a:r>
              <a:rPr lang="en-GB" dirty="0"/>
              <a:t>Section name </a:t>
            </a:r>
          </a:p>
        </p:txBody>
      </p:sp>
      <p:sp>
        <p:nvSpPr>
          <p:cNvPr id="6" name="Slide Number Placeholder 5">
            <a:extLst>
              <a:ext uri="{FF2B5EF4-FFF2-40B4-BE49-F238E27FC236}">
                <a16:creationId xmlns:a16="http://schemas.microsoft.com/office/drawing/2014/main" id="{359B1F4D-9ADF-4D43-8B2A-098252AC952E}"/>
              </a:ext>
            </a:extLst>
          </p:cNvPr>
          <p:cNvSpPr>
            <a:spLocks noGrp="1"/>
          </p:cNvSpPr>
          <p:nvPr>
            <p:ph type="sldNum" sz="quarter" idx="12"/>
          </p:nvPr>
        </p:nvSpPr>
        <p:spPr/>
        <p:txBody>
          <a:bodyPr/>
          <a:lstStyle/>
          <a:p>
            <a:fld id="{B3D29D02-703E-4631-95A9-4E3B059CE6D1}" type="slidenum">
              <a:rPr lang="en-GB" smtClean="0"/>
              <a:t>‹#›</a:t>
            </a:fld>
            <a:endParaRPr lang="en-GB"/>
          </a:p>
        </p:txBody>
      </p:sp>
      <p:cxnSp>
        <p:nvCxnSpPr>
          <p:cNvPr id="8" name="Straight Connector 7">
            <a:extLst>
              <a:ext uri="{FF2B5EF4-FFF2-40B4-BE49-F238E27FC236}">
                <a16:creationId xmlns:a16="http://schemas.microsoft.com/office/drawing/2014/main" id="{25CBB4BE-44DB-44AA-B83A-AC6D09534349}"/>
              </a:ext>
            </a:extLst>
          </p:cNvPr>
          <p:cNvCxnSpPr/>
          <p:nvPr userDrawn="1"/>
        </p:nvCxnSpPr>
        <p:spPr>
          <a:xfrm>
            <a:off x="531154" y="536520"/>
            <a:ext cx="1112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DC32D0-5E7A-4911-BD32-A7E7163439A8}"/>
              </a:ext>
            </a:extLst>
          </p:cNvPr>
          <p:cNvCxnSpPr/>
          <p:nvPr userDrawn="1"/>
        </p:nvCxnSpPr>
        <p:spPr>
          <a:xfrm>
            <a:off x="532800" y="6322819"/>
            <a:ext cx="11124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948FFA43-443A-4AC8-84F1-7DAEC3B66059}"/>
              </a:ext>
            </a:extLst>
          </p:cNvPr>
          <p:cNvSpPr>
            <a:spLocks noGrp="1"/>
          </p:cNvSpPr>
          <p:nvPr>
            <p:ph type="pic" sz="quarter" idx="14"/>
          </p:nvPr>
        </p:nvSpPr>
        <p:spPr>
          <a:xfrm>
            <a:off x="6281738" y="896938"/>
            <a:ext cx="5364162" cy="5040000"/>
          </a:xfrm>
        </p:spPr>
        <p:txBody>
          <a:bodyPr anchor="ctr"/>
          <a:lstStyle>
            <a:lvl1pPr algn="ctr">
              <a:defRPr/>
            </a:lvl1pPr>
          </a:lstStyle>
          <a:p>
            <a:r>
              <a:rPr lang="en-US"/>
              <a:t>Click icon to add picture</a:t>
            </a:r>
            <a:endParaRPr lang="en-GB"/>
          </a:p>
        </p:txBody>
      </p:sp>
      <p:sp>
        <p:nvSpPr>
          <p:cNvPr id="11" name="TextBox 10">
            <a:extLst>
              <a:ext uri="{FF2B5EF4-FFF2-40B4-BE49-F238E27FC236}">
                <a16:creationId xmlns:a16="http://schemas.microsoft.com/office/drawing/2014/main" id="{703C2E57-D8B3-4209-98B2-414F82525510}"/>
              </a:ext>
            </a:extLst>
          </p:cNvPr>
          <p:cNvSpPr txBox="1"/>
          <p:nvPr userDrawn="1"/>
        </p:nvSpPr>
        <p:spPr>
          <a:xfrm>
            <a:off x="531363" y="6376536"/>
            <a:ext cx="3806461" cy="200055"/>
          </a:xfrm>
          <a:prstGeom prst="rect">
            <a:avLst/>
          </a:prstGeom>
          <a:noFill/>
        </p:spPr>
        <p:txBody>
          <a:bodyPr wrap="square" lIns="0" tIns="0" rIns="0" bIns="0" rtlCol="0">
            <a:spAutoFit/>
          </a:bodyPr>
          <a:lstStyle/>
          <a:p>
            <a:pPr algn="l"/>
            <a:r>
              <a:rPr lang="en-GB" sz="1300" b="1" dirty="0">
                <a:solidFill>
                  <a:schemeClr val="tx2"/>
                </a:solidFill>
              </a:rPr>
              <a:t>Equality and Human Rights Commission</a:t>
            </a:r>
          </a:p>
        </p:txBody>
      </p:sp>
    </p:spTree>
    <p:extLst>
      <p:ext uri="{BB962C8B-B14F-4D97-AF65-F5344CB8AC3E}">
        <p14:creationId xmlns:p14="http://schemas.microsoft.com/office/powerpoint/2010/main" val="610041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4">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17BF-892B-4E66-BE1E-86111B411AC6}"/>
              </a:ext>
            </a:extLst>
          </p:cNvPr>
          <p:cNvSpPr>
            <a:spLocks noGrp="1"/>
          </p:cNvSpPr>
          <p:nvPr>
            <p:ph type="title"/>
          </p:nvPr>
        </p:nvSpPr>
        <p:spPr/>
        <p:txBody>
          <a:bodyPr/>
          <a:lstStyle>
            <a:lvl1pPr>
              <a:defRPr>
                <a:solidFill>
                  <a:schemeClr val="accent2">
                    <a:lumMod val="75000"/>
                  </a:schemeClr>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2DCDCD42-C654-4170-B655-BB2A8C5A814D}"/>
              </a:ext>
            </a:extLst>
          </p:cNvPr>
          <p:cNvSpPr>
            <a:spLocks noGrp="1"/>
          </p:cNvSpPr>
          <p:nvPr>
            <p:ph idx="1"/>
          </p:nvPr>
        </p:nvSpPr>
        <p:spPr>
          <a:xfrm>
            <a:off x="481263" y="2181725"/>
            <a:ext cx="9478800" cy="3995237"/>
          </a:xfrm>
        </p:spPr>
        <p:txBody>
          <a:bodyPr/>
          <a:lstStyle>
            <a:lvl1pPr>
              <a:lnSpc>
                <a:spcPts val="3600"/>
              </a:lnSpc>
              <a:defRPr sz="2600" b="1"/>
            </a:lvl1pPr>
            <a:lvl2pPr>
              <a:lnSpc>
                <a:spcPts val="2500"/>
              </a:lnSpc>
              <a:defRPr sz="2400" b="0"/>
            </a:lvl2pPr>
            <a:lvl3pPr marL="180000" indent="-288000">
              <a:lnSpc>
                <a:spcPts val="2500"/>
              </a:lnSpc>
              <a:buFont typeface="Symbol" panose="05050102010706020507" pitchFamily="18" charset="2"/>
              <a:buChar char="-"/>
              <a:defRPr sz="2400" b="0"/>
            </a:lvl3pPr>
            <a:lvl4pPr marL="648000" indent="-288000">
              <a:lnSpc>
                <a:spcPts val="2500"/>
              </a:lnSpc>
              <a:defRPr sz="2400" b="0"/>
            </a:lvl4pPr>
            <a:lvl5pPr marL="1008000" indent="-288000">
              <a:lnSpc>
                <a:spcPts val="2500"/>
              </a:lnSpc>
              <a:defRPr sz="2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15F87CF-0513-4D13-953E-F804507D3358}"/>
              </a:ext>
            </a:extLst>
          </p:cNvPr>
          <p:cNvSpPr>
            <a:spLocks noGrp="1"/>
          </p:cNvSpPr>
          <p:nvPr>
            <p:ph type="ftr" sz="quarter" idx="11"/>
          </p:nvPr>
        </p:nvSpPr>
        <p:spPr/>
        <p:txBody>
          <a:bodyPr/>
          <a:lstStyle/>
          <a:p>
            <a:r>
              <a:rPr lang="en-GB" b="1" dirty="0"/>
              <a:t>Presentation title </a:t>
            </a:r>
            <a:r>
              <a:rPr lang="en-GB" dirty="0"/>
              <a:t>Section name </a:t>
            </a:r>
          </a:p>
        </p:txBody>
      </p:sp>
      <p:sp>
        <p:nvSpPr>
          <p:cNvPr id="6" name="Slide Number Placeholder 5">
            <a:extLst>
              <a:ext uri="{FF2B5EF4-FFF2-40B4-BE49-F238E27FC236}">
                <a16:creationId xmlns:a16="http://schemas.microsoft.com/office/drawing/2014/main" id="{359B1F4D-9ADF-4D43-8B2A-098252AC952E}"/>
              </a:ext>
            </a:extLst>
          </p:cNvPr>
          <p:cNvSpPr>
            <a:spLocks noGrp="1"/>
          </p:cNvSpPr>
          <p:nvPr>
            <p:ph type="sldNum" sz="quarter" idx="12"/>
          </p:nvPr>
        </p:nvSpPr>
        <p:spPr/>
        <p:txBody>
          <a:bodyPr/>
          <a:lstStyle/>
          <a:p>
            <a:fld id="{B3D29D02-703E-4631-95A9-4E3B059CE6D1}" type="slidenum">
              <a:rPr lang="en-GB" smtClean="0"/>
              <a:t>‹#›</a:t>
            </a:fld>
            <a:endParaRPr lang="en-GB"/>
          </a:p>
        </p:txBody>
      </p:sp>
      <p:cxnSp>
        <p:nvCxnSpPr>
          <p:cNvPr id="8" name="Straight Connector 7">
            <a:extLst>
              <a:ext uri="{FF2B5EF4-FFF2-40B4-BE49-F238E27FC236}">
                <a16:creationId xmlns:a16="http://schemas.microsoft.com/office/drawing/2014/main" id="{25CBB4BE-44DB-44AA-B83A-AC6D09534349}"/>
              </a:ext>
            </a:extLst>
          </p:cNvPr>
          <p:cNvCxnSpPr/>
          <p:nvPr userDrawn="1"/>
        </p:nvCxnSpPr>
        <p:spPr>
          <a:xfrm>
            <a:off x="531154" y="536520"/>
            <a:ext cx="1112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DC32D0-5E7A-4911-BD32-A7E7163439A8}"/>
              </a:ext>
            </a:extLst>
          </p:cNvPr>
          <p:cNvCxnSpPr/>
          <p:nvPr userDrawn="1"/>
        </p:nvCxnSpPr>
        <p:spPr>
          <a:xfrm>
            <a:off x="532800" y="6322819"/>
            <a:ext cx="11124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FD9FCBF-8B42-4944-AEF8-D8B040759364}"/>
              </a:ext>
            </a:extLst>
          </p:cNvPr>
          <p:cNvSpPr txBox="1"/>
          <p:nvPr userDrawn="1"/>
        </p:nvSpPr>
        <p:spPr>
          <a:xfrm>
            <a:off x="531363" y="6376536"/>
            <a:ext cx="3806461" cy="200055"/>
          </a:xfrm>
          <a:prstGeom prst="rect">
            <a:avLst/>
          </a:prstGeom>
          <a:noFill/>
        </p:spPr>
        <p:txBody>
          <a:bodyPr wrap="square" lIns="0" tIns="0" rIns="0" bIns="0" rtlCol="0">
            <a:spAutoFit/>
          </a:bodyPr>
          <a:lstStyle/>
          <a:p>
            <a:pPr algn="l"/>
            <a:r>
              <a:rPr lang="en-GB" sz="1300" b="1" dirty="0">
                <a:solidFill>
                  <a:schemeClr val="tx2"/>
                </a:solidFill>
              </a:rPr>
              <a:t>Equality and Human Rights Commission</a:t>
            </a:r>
          </a:p>
        </p:txBody>
      </p:sp>
    </p:spTree>
    <p:extLst>
      <p:ext uri="{BB962C8B-B14F-4D97-AF65-F5344CB8AC3E}">
        <p14:creationId xmlns:p14="http://schemas.microsoft.com/office/powerpoint/2010/main" val="283194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51FC06-80FF-47A4-826D-AC1227CED57C}"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EB5C6-5CB5-47A0-BFC8-D421136B8DC0}" type="slidenum">
              <a:rPr lang="en-GB" smtClean="0"/>
              <a:t>‹#›</a:t>
            </a:fld>
            <a:endParaRPr lang="en-GB"/>
          </a:p>
        </p:txBody>
      </p:sp>
    </p:spTree>
    <p:extLst>
      <p:ext uri="{BB962C8B-B14F-4D97-AF65-F5344CB8AC3E}">
        <p14:creationId xmlns:p14="http://schemas.microsoft.com/office/powerpoint/2010/main" val="3792271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6" name="Title 1" hidden="1">
            <a:extLst>
              <a:ext uri="{FF2B5EF4-FFF2-40B4-BE49-F238E27FC236}">
                <a16:creationId xmlns:a16="http://schemas.microsoft.com/office/drawing/2014/main" id="{2D62CECC-812A-4205-A02D-AE94D686B5AB}"/>
              </a:ext>
            </a:extLst>
          </p:cNvPr>
          <p:cNvSpPr>
            <a:spLocks noGrp="1"/>
          </p:cNvSpPr>
          <p:nvPr>
            <p:ph type="ctrTitle" hasCustomPrompt="1"/>
          </p:nvPr>
        </p:nvSpPr>
        <p:spPr>
          <a:xfrm>
            <a:off x="531813" y="836566"/>
            <a:ext cx="5893729" cy="1314513"/>
          </a:xfrm>
          <a:solidFill>
            <a:schemeClr val="bg1"/>
          </a:solidFill>
        </p:spPr>
        <p:txBody>
          <a:bodyPr wrap="square" lIns="288000" tIns="108000" rIns="108000" bIns="0" anchor="t">
            <a:spAutoFit/>
          </a:bodyPr>
          <a:lstStyle>
            <a:lvl1pPr algn="l">
              <a:lnSpc>
                <a:spcPts val="9360"/>
              </a:lnSpc>
              <a:defRPr sz="7800" baseline="0">
                <a:solidFill>
                  <a:schemeClr val="tx2"/>
                </a:solidFill>
              </a:defRPr>
            </a:lvl1pPr>
          </a:lstStyle>
          <a:p>
            <a:r>
              <a:rPr lang="en-US" dirty="0"/>
              <a:t>Image slide</a:t>
            </a:r>
            <a:endParaRPr lang="en-GB" dirty="0"/>
          </a:p>
        </p:txBody>
      </p:sp>
      <p:sp>
        <p:nvSpPr>
          <p:cNvPr id="3" name="Footer Placeholder 2">
            <a:extLst>
              <a:ext uri="{FF2B5EF4-FFF2-40B4-BE49-F238E27FC236}">
                <a16:creationId xmlns:a16="http://schemas.microsoft.com/office/drawing/2014/main" id="{F4B848F6-73C6-4658-98D9-47526AE87685}"/>
              </a:ext>
            </a:extLst>
          </p:cNvPr>
          <p:cNvSpPr>
            <a:spLocks noGrp="1"/>
          </p:cNvSpPr>
          <p:nvPr>
            <p:ph type="ftr" sz="quarter" idx="11"/>
          </p:nvPr>
        </p:nvSpPr>
        <p:spPr/>
        <p:txBody>
          <a:bodyPr/>
          <a:lstStyle>
            <a:lvl1pPr>
              <a:defRPr>
                <a:solidFill>
                  <a:schemeClr val="bg1"/>
                </a:solidFill>
              </a:defRPr>
            </a:lvl1pPr>
          </a:lstStyle>
          <a:p>
            <a:r>
              <a:rPr lang="en-GB" b="1" dirty="0"/>
              <a:t>Presentation title </a:t>
            </a:r>
            <a:r>
              <a:rPr lang="en-GB" dirty="0"/>
              <a:t>Section name </a:t>
            </a:r>
          </a:p>
        </p:txBody>
      </p:sp>
      <p:sp>
        <p:nvSpPr>
          <p:cNvPr id="4" name="Slide Number Placeholder 3">
            <a:extLst>
              <a:ext uri="{FF2B5EF4-FFF2-40B4-BE49-F238E27FC236}">
                <a16:creationId xmlns:a16="http://schemas.microsoft.com/office/drawing/2014/main" id="{4FAE53A9-9D69-4B48-AB12-DA1CD64FE30B}"/>
              </a:ext>
            </a:extLst>
          </p:cNvPr>
          <p:cNvSpPr>
            <a:spLocks noGrp="1"/>
          </p:cNvSpPr>
          <p:nvPr>
            <p:ph type="sldNum" sz="quarter" idx="12"/>
          </p:nvPr>
        </p:nvSpPr>
        <p:spPr/>
        <p:txBody>
          <a:bodyPr/>
          <a:lstStyle>
            <a:lvl1pPr>
              <a:defRPr>
                <a:solidFill>
                  <a:schemeClr val="bg1"/>
                </a:solidFill>
              </a:defRPr>
            </a:lvl1pPr>
          </a:lstStyle>
          <a:p>
            <a:fld id="{B3D29D02-703E-4631-95A9-4E3B059CE6D1}" type="slidenum">
              <a:rPr lang="en-GB" smtClean="0"/>
              <a:pPr/>
              <a:t>‹#›</a:t>
            </a:fld>
            <a:endParaRPr lang="en-GB"/>
          </a:p>
        </p:txBody>
      </p:sp>
      <p:sp>
        <p:nvSpPr>
          <p:cNvPr id="10" name="Text Placeholder 9">
            <a:extLst>
              <a:ext uri="{FF2B5EF4-FFF2-40B4-BE49-F238E27FC236}">
                <a16:creationId xmlns:a16="http://schemas.microsoft.com/office/drawing/2014/main" id="{D9976E77-B5B7-4FBB-A029-4938F1D8C9B5}"/>
              </a:ext>
            </a:extLst>
          </p:cNvPr>
          <p:cNvSpPr>
            <a:spLocks noGrp="1"/>
          </p:cNvSpPr>
          <p:nvPr>
            <p:ph type="body" sz="quarter" idx="15" hasCustomPrompt="1"/>
          </p:nvPr>
        </p:nvSpPr>
        <p:spPr>
          <a:xfrm>
            <a:off x="531813" y="6375600"/>
            <a:ext cx="3551725" cy="292394"/>
          </a:xfrm>
        </p:spPr>
        <p:txBody>
          <a:bodyPr/>
          <a:lstStyle>
            <a:lvl1pPr>
              <a:lnSpc>
                <a:spcPct val="100000"/>
              </a:lnSpc>
              <a:spcAft>
                <a:spcPts val="0"/>
              </a:spcAft>
              <a:defRPr sz="1300" b="1">
                <a:solidFill>
                  <a:schemeClr val="bg1"/>
                </a:solidFill>
              </a:defRPr>
            </a:lvl1pPr>
          </a:lstStyle>
          <a:p>
            <a:pPr lvl="0"/>
            <a:r>
              <a:rPr lang="en-GB" dirty="0"/>
              <a:t>Equality and Human Rights Commission</a:t>
            </a:r>
          </a:p>
        </p:txBody>
      </p:sp>
      <p:sp>
        <p:nvSpPr>
          <p:cNvPr id="12" name="Picture Placeholder 6">
            <a:extLst>
              <a:ext uri="{FF2B5EF4-FFF2-40B4-BE49-F238E27FC236}">
                <a16:creationId xmlns:a16="http://schemas.microsoft.com/office/drawing/2014/main" id="{FE905495-C2B0-4C56-8AAF-84DD989D3C8F}"/>
              </a:ext>
            </a:extLst>
          </p:cNvPr>
          <p:cNvSpPr>
            <a:spLocks noGrp="1"/>
          </p:cNvSpPr>
          <p:nvPr>
            <p:ph type="pic" sz="quarter" idx="16"/>
          </p:nvPr>
        </p:nvSpPr>
        <p:spPr>
          <a:xfrm>
            <a:off x="-4" y="-4460"/>
            <a:ext cx="12204000" cy="6862460"/>
          </a:xfrm>
          <a:custGeom>
            <a:avLst/>
            <a:gdLst>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511126 w 7888705"/>
              <a:gd name="connsiteY6" fmla="*/ 6346868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60910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205950 w 8094655"/>
              <a:gd name="connsiteY0" fmla="*/ 0 h 6857994"/>
              <a:gd name="connsiteX1" fmla="*/ 8094655 w 8094655"/>
              <a:gd name="connsiteY1" fmla="*/ 0 h 6857994"/>
              <a:gd name="connsiteX2" fmla="*/ 8094655 w 8094655"/>
              <a:gd name="connsiteY2" fmla="*/ 6857994 h 6857994"/>
              <a:gd name="connsiteX3" fmla="*/ 205950 w 8094655"/>
              <a:gd name="connsiteY3" fmla="*/ 6857994 h 6857994"/>
              <a:gd name="connsiteX4" fmla="*/ 205950 w 8094655"/>
              <a:gd name="connsiteY4" fmla="*/ 0 h 6857994"/>
              <a:gd name="connsiteX5" fmla="*/ 521813 w 8094655"/>
              <a:gd name="connsiteY5" fmla="*/ 6317514 h 6857994"/>
              <a:gd name="connsiteX6" fmla="*/ 521388 w 8094655"/>
              <a:gd name="connsiteY6" fmla="*/ 6332636 h 6857994"/>
              <a:gd name="connsiteX7" fmla="*/ 7564479 w 8094655"/>
              <a:gd name="connsiteY7" fmla="*/ 6331431 h 6857994"/>
              <a:gd name="connsiteX8" fmla="*/ 7562097 w 8094655"/>
              <a:gd name="connsiteY8" fmla="*/ 6315820 h 6857994"/>
              <a:gd name="connsiteX9" fmla="*/ 521813 w 809465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88381 w 7888705"/>
              <a:gd name="connsiteY5" fmla="*/ 6320012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88381 w 7888705"/>
              <a:gd name="connsiteY9" fmla="*/ 6320012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20817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48651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1143 w 7888705"/>
              <a:gd name="connsiteY8" fmla="*/ 631582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3094351 w 7888705"/>
              <a:gd name="connsiteY9" fmla="*/ 6318354 h 6857994"/>
              <a:gd name="connsiteX10" fmla="*/ 290879 w 7888705"/>
              <a:gd name="connsiteY10"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46612 w 7888705"/>
              <a:gd name="connsiteY8" fmla="*/ 630102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70676 w 7888705"/>
              <a:gd name="connsiteY8" fmla="*/ 6325092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403155 w 7888705"/>
              <a:gd name="connsiteY8" fmla="*/ 6322594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65680 w 7888705"/>
              <a:gd name="connsiteY8" fmla="*/ 6320096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7404 w 7888705"/>
              <a:gd name="connsiteY7" fmla="*/ 6330115 h 6857994"/>
              <a:gd name="connsiteX8" fmla="*/ 7365680 w 7888705"/>
              <a:gd name="connsiteY8" fmla="*/ 6320096 h 6857994"/>
              <a:gd name="connsiteX9" fmla="*/ 290879 w 7888705"/>
              <a:gd name="connsiteY9" fmla="*/ 6322510 h 6857994"/>
              <a:gd name="connsiteX0" fmla="*/ 51170 w 7939875"/>
              <a:gd name="connsiteY0" fmla="*/ 0 h 6857994"/>
              <a:gd name="connsiteX1" fmla="*/ 7939875 w 7939875"/>
              <a:gd name="connsiteY1" fmla="*/ 0 h 6857994"/>
              <a:gd name="connsiteX2" fmla="*/ 7939875 w 7939875"/>
              <a:gd name="connsiteY2" fmla="*/ 6857994 h 6857994"/>
              <a:gd name="connsiteX3" fmla="*/ 0 w 7939875"/>
              <a:gd name="connsiteY3" fmla="*/ 6857994 h 6857994"/>
              <a:gd name="connsiteX4" fmla="*/ 51170 w 7939875"/>
              <a:gd name="connsiteY4" fmla="*/ 0 h 6857994"/>
              <a:gd name="connsiteX5" fmla="*/ 342049 w 7939875"/>
              <a:gd name="connsiteY5" fmla="*/ 6322510 h 6857994"/>
              <a:gd name="connsiteX6" fmla="*/ 344123 w 7939875"/>
              <a:gd name="connsiteY6" fmla="*/ 6330137 h 6857994"/>
              <a:gd name="connsiteX7" fmla="*/ 7418574 w 7939875"/>
              <a:gd name="connsiteY7" fmla="*/ 6330115 h 6857994"/>
              <a:gd name="connsiteX8" fmla="*/ 7416850 w 7939875"/>
              <a:gd name="connsiteY8" fmla="*/ 6320096 h 6857994"/>
              <a:gd name="connsiteX9" fmla="*/ 342049 w 7939875"/>
              <a:gd name="connsiteY9" fmla="*/ 6322510 h 6857994"/>
              <a:gd name="connsiteX0" fmla="*/ 0 w 7939875"/>
              <a:gd name="connsiteY0" fmla="*/ 0 h 6862454"/>
              <a:gd name="connsiteX1" fmla="*/ 7939875 w 7939875"/>
              <a:gd name="connsiteY1" fmla="*/ 4460 h 6862454"/>
              <a:gd name="connsiteX2" fmla="*/ 7939875 w 7939875"/>
              <a:gd name="connsiteY2" fmla="*/ 686245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74994 w 7939875"/>
              <a:gd name="connsiteY2" fmla="*/ 6853533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74994 w 7939875"/>
              <a:gd name="connsiteY2" fmla="*/ 685799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69309 w 7939875"/>
              <a:gd name="connsiteY2" fmla="*/ 686245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774994"/>
              <a:gd name="connsiteY0" fmla="*/ 0 h 6862454"/>
              <a:gd name="connsiteX1" fmla="*/ 7774994 w 7774994"/>
              <a:gd name="connsiteY1" fmla="*/ 0 h 6862454"/>
              <a:gd name="connsiteX2" fmla="*/ 7769309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74994"/>
              <a:gd name="connsiteY0" fmla="*/ 0 h 6862454"/>
              <a:gd name="connsiteX1" fmla="*/ 7774994 w 7774994"/>
              <a:gd name="connsiteY1" fmla="*/ 0 h 6862454"/>
              <a:gd name="connsiteX2" fmla="*/ 7772152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74994"/>
              <a:gd name="connsiteY0" fmla="*/ 0 h 6862454"/>
              <a:gd name="connsiteX1" fmla="*/ 7774994 w 7774994"/>
              <a:gd name="connsiteY1" fmla="*/ 0 h 6862454"/>
              <a:gd name="connsiteX2" fmla="*/ 7757915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58096"/>
              <a:gd name="connsiteY0" fmla="*/ 0 h 6862454"/>
              <a:gd name="connsiteX1" fmla="*/ 7756689 w 7758096"/>
              <a:gd name="connsiteY1" fmla="*/ 0 h 6862454"/>
              <a:gd name="connsiteX2" fmla="*/ 7757915 w 7758096"/>
              <a:gd name="connsiteY2" fmla="*/ 6862454 h 6862454"/>
              <a:gd name="connsiteX3" fmla="*/ 0 w 7758096"/>
              <a:gd name="connsiteY3" fmla="*/ 6862454 h 6862454"/>
              <a:gd name="connsiteX4" fmla="*/ 0 w 7758096"/>
              <a:gd name="connsiteY4" fmla="*/ 0 h 6862454"/>
              <a:gd name="connsiteX5" fmla="*/ 342049 w 7758096"/>
              <a:gd name="connsiteY5" fmla="*/ 6326970 h 6862454"/>
              <a:gd name="connsiteX6" fmla="*/ 344123 w 7758096"/>
              <a:gd name="connsiteY6" fmla="*/ 6334597 h 6862454"/>
              <a:gd name="connsiteX7" fmla="*/ 7418574 w 7758096"/>
              <a:gd name="connsiteY7" fmla="*/ 6334575 h 6862454"/>
              <a:gd name="connsiteX8" fmla="*/ 7416850 w 7758096"/>
              <a:gd name="connsiteY8" fmla="*/ 6324556 h 6862454"/>
              <a:gd name="connsiteX9" fmla="*/ 342049 w 7758096"/>
              <a:gd name="connsiteY9" fmla="*/ 6326970 h 68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8096" h="6862454">
                <a:moveTo>
                  <a:pt x="0" y="0"/>
                </a:moveTo>
                <a:lnTo>
                  <a:pt x="7756689" y="0"/>
                </a:lnTo>
                <a:cubicBezTo>
                  <a:pt x="7755742" y="2287485"/>
                  <a:pt x="7758862" y="4574969"/>
                  <a:pt x="7757915" y="6862454"/>
                </a:cubicBezTo>
                <a:lnTo>
                  <a:pt x="0" y="6862454"/>
                </a:lnTo>
                <a:lnTo>
                  <a:pt x="0" y="0"/>
                </a:lnTo>
                <a:close/>
                <a:moveTo>
                  <a:pt x="342049" y="6326970"/>
                </a:moveTo>
                <a:cubicBezTo>
                  <a:pt x="338537" y="6326694"/>
                  <a:pt x="343363" y="6335355"/>
                  <a:pt x="344123" y="6334597"/>
                </a:cubicBezTo>
                <a:lnTo>
                  <a:pt x="7418574" y="6334575"/>
                </a:lnTo>
                <a:cubicBezTo>
                  <a:pt x="7418613" y="6331870"/>
                  <a:pt x="7416811" y="6327261"/>
                  <a:pt x="7416850" y="6324556"/>
                </a:cubicBezTo>
                <a:lnTo>
                  <a:pt x="342049" y="6326970"/>
                </a:lnTo>
                <a:close/>
              </a:path>
            </a:pathLst>
          </a:custGeom>
          <a:noFill/>
          <a:ln>
            <a:noFill/>
          </a:ln>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913464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38A9AE-9A68-4CD9-92F1-92E26CD3AD98}"/>
              </a:ext>
            </a:extLst>
          </p:cNvPr>
          <p:cNvSpPr/>
          <p:nvPr userDrawn="1"/>
        </p:nvSpPr>
        <p:spPr>
          <a:xfrm>
            <a:off x="0" y="0"/>
            <a:ext cx="12192000" cy="3347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62CECC-812A-4205-A02D-AE94D686B5AB}"/>
              </a:ext>
            </a:extLst>
          </p:cNvPr>
          <p:cNvSpPr>
            <a:spLocks noGrp="1"/>
          </p:cNvSpPr>
          <p:nvPr>
            <p:ph type="ctrTitle" hasCustomPrompt="1"/>
          </p:nvPr>
        </p:nvSpPr>
        <p:spPr>
          <a:xfrm>
            <a:off x="524656" y="2278503"/>
            <a:ext cx="5112000" cy="1404000"/>
          </a:xfrm>
          <a:solidFill>
            <a:schemeClr val="accent2"/>
          </a:solidFill>
        </p:spPr>
        <p:txBody>
          <a:bodyPr wrap="square" lIns="288000" tIns="108000" rIns="108000" bIns="0" anchor="t">
            <a:noAutofit/>
          </a:bodyPr>
          <a:lstStyle>
            <a:lvl1pPr algn="l">
              <a:lnSpc>
                <a:spcPts val="9360"/>
              </a:lnSpc>
              <a:defRPr sz="7800">
                <a:solidFill>
                  <a:schemeClr val="bg1"/>
                </a:solidFill>
              </a:defRPr>
            </a:lvl1pPr>
          </a:lstStyle>
          <a:p>
            <a:r>
              <a:rPr lang="en-US" dirty="0"/>
              <a:t>Thank you</a:t>
            </a:r>
            <a:endParaRPr lang="en-GB" dirty="0"/>
          </a:p>
        </p:txBody>
      </p:sp>
      <p:sp>
        <p:nvSpPr>
          <p:cNvPr id="14" name="TextBox 13">
            <a:extLst>
              <a:ext uri="{FF2B5EF4-FFF2-40B4-BE49-F238E27FC236}">
                <a16:creationId xmlns:a16="http://schemas.microsoft.com/office/drawing/2014/main" id="{C45D528E-D56B-4B90-B3F0-42DF04AF535F}"/>
              </a:ext>
            </a:extLst>
          </p:cNvPr>
          <p:cNvSpPr txBox="1"/>
          <p:nvPr userDrawn="1"/>
        </p:nvSpPr>
        <p:spPr>
          <a:xfrm>
            <a:off x="7804764" y="6116274"/>
            <a:ext cx="3850105" cy="276999"/>
          </a:xfrm>
          <a:prstGeom prst="rect">
            <a:avLst/>
          </a:prstGeom>
          <a:noFill/>
        </p:spPr>
        <p:txBody>
          <a:bodyPr wrap="square" lIns="0" tIns="0" rIns="0" bIns="0" rtlCol="0">
            <a:spAutoFit/>
          </a:bodyPr>
          <a:lstStyle/>
          <a:p>
            <a:pPr algn="r"/>
            <a:r>
              <a:rPr lang="en-GB" b="1" dirty="0">
                <a:solidFill>
                  <a:schemeClr val="bg1"/>
                </a:solidFill>
              </a:rPr>
              <a:t>equalityhumanrights.com</a:t>
            </a:r>
          </a:p>
        </p:txBody>
      </p:sp>
      <p:sp>
        <p:nvSpPr>
          <p:cNvPr id="5" name="Picture Placeholder 4"/>
          <p:cNvSpPr>
            <a:spLocks noGrp="1"/>
          </p:cNvSpPr>
          <p:nvPr>
            <p:ph type="pic" sz="quarter" idx="14"/>
          </p:nvPr>
        </p:nvSpPr>
        <p:spPr>
          <a:xfrm>
            <a:off x="8550000" y="543600"/>
            <a:ext cx="3106800" cy="795600"/>
          </a:xfrm>
        </p:spPr>
        <p:txBody>
          <a:bodyPr/>
          <a:lstStyle/>
          <a:p>
            <a:r>
              <a:rPr lang="en-US"/>
              <a:t>Click icon to add picture</a:t>
            </a:r>
            <a:endParaRPr lang="en-GB"/>
          </a:p>
        </p:txBody>
      </p:sp>
    </p:spTree>
    <p:extLst>
      <p:ext uri="{BB962C8B-B14F-4D97-AF65-F5344CB8AC3E}">
        <p14:creationId xmlns:p14="http://schemas.microsoft.com/office/powerpoint/2010/main" val="172454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51FC06-80FF-47A4-826D-AC1227CED57C}"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EB5C6-5CB5-47A0-BFC8-D421136B8DC0}" type="slidenum">
              <a:rPr lang="en-GB" smtClean="0"/>
              <a:t>‹#›</a:t>
            </a:fld>
            <a:endParaRPr lang="en-GB"/>
          </a:p>
        </p:txBody>
      </p:sp>
    </p:spTree>
    <p:extLst>
      <p:ext uri="{BB962C8B-B14F-4D97-AF65-F5344CB8AC3E}">
        <p14:creationId xmlns:p14="http://schemas.microsoft.com/office/powerpoint/2010/main" val="383595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251FC06-80FF-47A4-826D-AC1227CED57C}"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6EB5C6-5CB5-47A0-BFC8-D421136B8DC0}" type="slidenum">
              <a:rPr lang="en-GB" smtClean="0"/>
              <a:t>‹#›</a:t>
            </a:fld>
            <a:endParaRPr lang="en-GB"/>
          </a:p>
        </p:txBody>
      </p:sp>
    </p:spTree>
    <p:extLst>
      <p:ext uri="{BB962C8B-B14F-4D97-AF65-F5344CB8AC3E}">
        <p14:creationId xmlns:p14="http://schemas.microsoft.com/office/powerpoint/2010/main" val="3412462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251FC06-80FF-47A4-826D-AC1227CED57C}" type="datetimeFigureOut">
              <a:rPr lang="en-GB" smtClean="0"/>
              <a:t>29/11/2023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6EB5C6-5CB5-47A0-BFC8-D421136B8DC0}" type="slidenum">
              <a:rPr lang="en-GB" smtClean="0"/>
              <a:t>‹#›</a:t>
            </a:fld>
            <a:endParaRPr lang="en-GB"/>
          </a:p>
        </p:txBody>
      </p:sp>
    </p:spTree>
    <p:extLst>
      <p:ext uri="{BB962C8B-B14F-4D97-AF65-F5344CB8AC3E}">
        <p14:creationId xmlns:p14="http://schemas.microsoft.com/office/powerpoint/2010/main" val="129709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251FC06-80FF-47A4-826D-AC1227CED57C}"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6EB5C6-5CB5-47A0-BFC8-D421136B8DC0}" type="slidenum">
              <a:rPr lang="en-GB" smtClean="0"/>
              <a:t>‹#›</a:t>
            </a:fld>
            <a:endParaRPr lang="en-GB"/>
          </a:p>
        </p:txBody>
      </p:sp>
    </p:spTree>
    <p:extLst>
      <p:ext uri="{BB962C8B-B14F-4D97-AF65-F5344CB8AC3E}">
        <p14:creationId xmlns:p14="http://schemas.microsoft.com/office/powerpoint/2010/main" val="29875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1FC06-80FF-47A4-826D-AC1227CED57C}"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6EB5C6-5CB5-47A0-BFC8-D421136B8DC0}" type="slidenum">
              <a:rPr lang="en-GB" smtClean="0"/>
              <a:t>‹#›</a:t>
            </a:fld>
            <a:endParaRPr lang="en-GB"/>
          </a:p>
        </p:txBody>
      </p:sp>
    </p:spTree>
    <p:extLst>
      <p:ext uri="{BB962C8B-B14F-4D97-AF65-F5344CB8AC3E}">
        <p14:creationId xmlns:p14="http://schemas.microsoft.com/office/powerpoint/2010/main" val="207518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51FC06-80FF-47A4-826D-AC1227CED57C}"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6EB5C6-5CB5-47A0-BFC8-D421136B8DC0}" type="slidenum">
              <a:rPr lang="en-GB" smtClean="0"/>
              <a:t>‹#›</a:t>
            </a:fld>
            <a:endParaRPr lang="en-GB"/>
          </a:p>
        </p:txBody>
      </p:sp>
    </p:spTree>
    <p:extLst>
      <p:ext uri="{BB962C8B-B14F-4D97-AF65-F5344CB8AC3E}">
        <p14:creationId xmlns:p14="http://schemas.microsoft.com/office/powerpoint/2010/main" val="1653685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51FC06-80FF-47A4-826D-AC1227CED57C}"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6EB5C6-5CB5-47A0-BFC8-D421136B8DC0}" type="slidenum">
              <a:rPr lang="en-GB" smtClean="0"/>
              <a:t>‹#›</a:t>
            </a:fld>
            <a:endParaRPr lang="en-GB"/>
          </a:p>
        </p:txBody>
      </p:sp>
    </p:spTree>
    <p:extLst>
      <p:ext uri="{BB962C8B-B14F-4D97-AF65-F5344CB8AC3E}">
        <p14:creationId xmlns:p14="http://schemas.microsoft.com/office/powerpoint/2010/main" val="331577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1FC06-80FF-47A4-826D-AC1227CED57C}" type="datetimeFigureOut">
              <a:rPr lang="en-GB" smtClean="0"/>
              <a:t>29/11/2023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EB5C6-5CB5-47A0-BFC8-D421136B8DC0}" type="slidenum">
              <a:rPr lang="en-GB" smtClean="0"/>
              <a:t>‹#›</a:t>
            </a:fld>
            <a:endParaRPr lang="en-GB"/>
          </a:p>
        </p:txBody>
      </p:sp>
    </p:spTree>
    <p:extLst>
      <p:ext uri="{BB962C8B-B14F-4D97-AF65-F5344CB8AC3E}">
        <p14:creationId xmlns:p14="http://schemas.microsoft.com/office/powerpoint/2010/main" val="2944232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3B44C0-FF5A-4AD9-B41B-E8824FE3E827}"/>
              </a:ext>
            </a:extLst>
          </p:cNvPr>
          <p:cNvSpPr>
            <a:spLocks noGrp="1"/>
          </p:cNvSpPr>
          <p:nvPr>
            <p:ph type="title"/>
          </p:nvPr>
        </p:nvSpPr>
        <p:spPr>
          <a:xfrm>
            <a:off x="481263" y="897497"/>
            <a:ext cx="11165305" cy="744204"/>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9189B95B-2942-4D6B-A7E0-1E3FAA51FABB}"/>
              </a:ext>
            </a:extLst>
          </p:cNvPr>
          <p:cNvSpPr>
            <a:spLocks noGrp="1"/>
          </p:cNvSpPr>
          <p:nvPr>
            <p:ph type="body" idx="1"/>
          </p:nvPr>
        </p:nvSpPr>
        <p:spPr>
          <a:xfrm>
            <a:off x="481263" y="2181725"/>
            <a:ext cx="11165305" cy="3995237"/>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2D40E971-E301-41E5-84B9-9E747513CF3D}"/>
              </a:ext>
            </a:extLst>
          </p:cNvPr>
          <p:cNvSpPr>
            <a:spLocks noGrp="1"/>
          </p:cNvSpPr>
          <p:nvPr>
            <p:ph type="ftr" sz="quarter" idx="3"/>
          </p:nvPr>
        </p:nvSpPr>
        <p:spPr>
          <a:xfrm>
            <a:off x="5159829" y="6392168"/>
            <a:ext cx="6108343" cy="275831"/>
          </a:xfrm>
          <a:prstGeom prst="rect">
            <a:avLst/>
          </a:prstGeom>
        </p:spPr>
        <p:txBody>
          <a:bodyPr vert="horz" lIns="0" tIns="0" rIns="0" bIns="0" rtlCol="0" anchor="t" anchorCtr="0">
            <a:noAutofit/>
          </a:bodyPr>
          <a:lstStyle>
            <a:lvl1pPr algn="r">
              <a:defRPr sz="1200" b="0">
                <a:solidFill>
                  <a:schemeClr val="tx2"/>
                </a:solidFill>
              </a:defRPr>
            </a:lvl1pPr>
          </a:lstStyle>
          <a:p>
            <a:r>
              <a:rPr lang="en-GB" b="1" dirty="0"/>
              <a:t>Presentation title </a:t>
            </a:r>
            <a:r>
              <a:rPr lang="en-GB" dirty="0"/>
              <a:t>Section name </a:t>
            </a:r>
          </a:p>
        </p:txBody>
      </p:sp>
      <p:sp>
        <p:nvSpPr>
          <p:cNvPr id="6" name="Slide Number Placeholder 5">
            <a:extLst>
              <a:ext uri="{FF2B5EF4-FFF2-40B4-BE49-F238E27FC236}">
                <a16:creationId xmlns:a16="http://schemas.microsoft.com/office/drawing/2014/main" id="{11E14B6C-1F54-4792-A282-7D74E79EB0D8}"/>
              </a:ext>
            </a:extLst>
          </p:cNvPr>
          <p:cNvSpPr>
            <a:spLocks noGrp="1"/>
          </p:cNvSpPr>
          <p:nvPr>
            <p:ph type="sldNum" sz="quarter" idx="4"/>
          </p:nvPr>
        </p:nvSpPr>
        <p:spPr>
          <a:xfrm>
            <a:off x="11309598" y="6393600"/>
            <a:ext cx="378395" cy="279768"/>
          </a:xfrm>
          <a:prstGeom prst="rect">
            <a:avLst/>
          </a:prstGeom>
        </p:spPr>
        <p:txBody>
          <a:bodyPr vert="horz" lIns="0" tIns="0" rIns="0" bIns="0" rtlCol="0" anchor="t" anchorCtr="0">
            <a:noAutofit/>
          </a:bodyPr>
          <a:lstStyle>
            <a:lvl1pPr algn="r">
              <a:defRPr sz="1300" b="1">
                <a:solidFill>
                  <a:schemeClr val="tx2"/>
                </a:solidFill>
              </a:defRPr>
            </a:lvl1pPr>
          </a:lstStyle>
          <a:p>
            <a:fld id="{B3D29D02-703E-4631-95A9-4E3B059CE6D1}" type="slidenum">
              <a:rPr lang="en-GB" smtClean="0"/>
              <a:pPr/>
              <a:t>‹#›</a:t>
            </a:fld>
            <a:endParaRPr lang="en-GB" dirty="0"/>
          </a:p>
        </p:txBody>
      </p:sp>
    </p:spTree>
    <p:extLst>
      <p:ext uri="{BB962C8B-B14F-4D97-AF65-F5344CB8AC3E}">
        <p14:creationId xmlns:p14="http://schemas.microsoft.com/office/powerpoint/2010/main" val="42134922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hf hdr="0" dt="0"/>
  <p:txStyles>
    <p:titleStyle>
      <a:lvl1pPr algn="l" defTabSz="914400" rtl="0" eaLnBrk="1" latinLnBrk="0" hangingPunct="1">
        <a:lnSpc>
          <a:spcPts val="3600"/>
        </a:lnSpc>
        <a:spcBef>
          <a:spcPct val="0"/>
        </a:spcBef>
        <a:buNone/>
        <a:defRPr sz="3000" kern="1200">
          <a:solidFill>
            <a:schemeClr val="accent2"/>
          </a:solidFill>
          <a:latin typeface="+mj-lt"/>
          <a:ea typeface="+mj-ea"/>
          <a:cs typeface="+mj-cs"/>
        </a:defRPr>
      </a:lvl1pPr>
    </p:titleStyle>
    <p:bodyStyle>
      <a:lvl1pPr marL="0" indent="0" algn="l" defTabSz="914400" rtl="0" eaLnBrk="1" latinLnBrk="0" hangingPunct="1">
        <a:lnSpc>
          <a:spcPts val="2500"/>
        </a:lnSpc>
        <a:spcBef>
          <a:spcPts val="0"/>
        </a:spcBef>
        <a:spcAft>
          <a:spcPts val="600"/>
        </a:spcAft>
        <a:buFont typeface="Arial" panose="020B0604020202020204" pitchFamily="34" charset="0"/>
        <a:buNone/>
        <a:defRPr sz="2200" kern="1200">
          <a:solidFill>
            <a:schemeClr val="tx1">
              <a:lumMod val="75000"/>
              <a:lumOff val="25000"/>
            </a:schemeClr>
          </a:solidFill>
          <a:latin typeface="+mn-lt"/>
          <a:ea typeface="+mn-ea"/>
          <a:cs typeface="+mn-cs"/>
        </a:defRPr>
      </a:lvl1pPr>
      <a:lvl2pPr marL="0" indent="0" algn="l" defTabSz="914400" rtl="0" eaLnBrk="1" latinLnBrk="0" hangingPunct="1">
        <a:lnSpc>
          <a:spcPts val="2200"/>
        </a:lnSpc>
        <a:spcBef>
          <a:spcPts val="0"/>
        </a:spcBef>
        <a:spcAft>
          <a:spcPts val="600"/>
        </a:spcAft>
        <a:buFont typeface="Arial" panose="020B0604020202020204" pitchFamily="34" charset="0"/>
        <a:buNone/>
        <a:defRPr sz="1800" b="1" kern="1200">
          <a:solidFill>
            <a:schemeClr val="tx1">
              <a:lumMod val="75000"/>
              <a:lumOff val="25000"/>
            </a:schemeClr>
          </a:solidFill>
          <a:latin typeface="+mn-lt"/>
          <a:ea typeface="+mn-ea"/>
          <a:cs typeface="+mn-cs"/>
        </a:defRPr>
      </a:lvl2pPr>
      <a:lvl3pPr marL="0" indent="0" algn="l" defTabSz="914400" rtl="0" eaLnBrk="1" latinLnBrk="0" hangingPunct="1">
        <a:lnSpc>
          <a:spcPts val="2200"/>
        </a:lnSpc>
        <a:spcBef>
          <a:spcPts val="0"/>
        </a:spcBef>
        <a:spcAft>
          <a:spcPts val="600"/>
        </a:spcAft>
        <a:buFont typeface="Symbol" panose="05050102010706020507" pitchFamily="18" charset="2"/>
        <a:buNone/>
        <a:defRPr sz="1800" kern="1200">
          <a:solidFill>
            <a:schemeClr val="tx1">
              <a:lumMod val="75000"/>
              <a:lumOff val="25000"/>
            </a:schemeClr>
          </a:solidFill>
          <a:latin typeface="+mn-lt"/>
          <a:ea typeface="+mn-ea"/>
          <a:cs typeface="+mn-cs"/>
        </a:defRPr>
      </a:lvl3pPr>
      <a:lvl4pPr marL="180000" indent="-180000" algn="l" defTabSz="914400" rtl="0" eaLnBrk="1" latinLnBrk="0" hangingPunct="1">
        <a:lnSpc>
          <a:spcPts val="2200"/>
        </a:lnSpc>
        <a:spcBef>
          <a:spcPts val="0"/>
        </a:spcBef>
        <a:spcAft>
          <a:spcPts val="600"/>
        </a:spcAft>
        <a:buFont typeface="Symbol" panose="05050102010706020507" pitchFamily="18" charset="2"/>
        <a:buChar char="-"/>
        <a:defRPr sz="1800" kern="1200">
          <a:solidFill>
            <a:schemeClr val="tx1">
              <a:lumMod val="75000"/>
              <a:lumOff val="25000"/>
            </a:schemeClr>
          </a:solidFill>
          <a:latin typeface="+mn-lt"/>
          <a:ea typeface="+mn-ea"/>
          <a:cs typeface="+mn-cs"/>
        </a:defRPr>
      </a:lvl4pPr>
      <a:lvl5pPr marL="360000" indent="-180000" algn="l" defTabSz="914400" rtl="0" eaLnBrk="1" latinLnBrk="0" hangingPunct="1">
        <a:lnSpc>
          <a:spcPts val="2200"/>
        </a:lnSpc>
        <a:spcBef>
          <a:spcPts val="0"/>
        </a:spcBef>
        <a:spcAft>
          <a:spcPts val="600"/>
        </a:spcAft>
        <a:buFont typeface="Symbol" panose="05050102010706020507" pitchFamily="18"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seemescotland.org/workplace/see-me-in-work/spotlight-on" TargetMode="External"/><Relationship Id="rId5" Type="http://schemas.openxmlformats.org/officeDocument/2006/relationships/hyperlink" Target="https://www.seemescotland.org/workplace/resources-and-e-learning/tools-and-packs" TargetMode="External"/><Relationship Id="rId4" Type="http://schemas.openxmlformats.org/officeDocument/2006/relationships/hyperlink" Target="https://www.seemescotland.org/workplace/resources-and-e-learning/e-learning" TargetMode="External"/><Relationship Id="rId9"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playlist?list=PLrE6Pzde0sajeHI50yUgGYlrQ95CSLz2C"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283809" y="2314359"/>
            <a:ext cx="6810632" cy="2229282"/>
          </a:xfrm>
        </p:spPr>
        <p:txBody>
          <a:bodyPr>
            <a:no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Mental health at work: How managers can make a difference</a:t>
            </a:r>
            <a:endParaRPr lang="en-GB" sz="4000" b="1" dirty="0">
              <a:solidFill>
                <a:srgbClr val="E2177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1124" y="518706"/>
            <a:ext cx="1206633" cy="781885"/>
          </a:xfrm>
          <a:prstGeom prst="rect">
            <a:avLst/>
          </a:prstGeom>
        </p:spPr>
      </p:pic>
      <p:sp>
        <p:nvSpPr>
          <p:cNvPr id="8" name="TextBox 7"/>
          <p:cNvSpPr txBox="1"/>
          <p:nvPr/>
        </p:nvSpPr>
        <p:spPr>
          <a:xfrm>
            <a:off x="3283809" y="5074318"/>
            <a:ext cx="8261315" cy="646331"/>
          </a:xfrm>
          <a:prstGeom prst="rect">
            <a:avLst/>
          </a:prstGeom>
          <a:noFill/>
        </p:spPr>
        <p:txBody>
          <a:bodyPr wrap="square" rtlCol="0">
            <a:spAutoFit/>
          </a:bodyPr>
          <a:lstStyle/>
          <a:p>
            <a:r>
              <a:rPr lang="en-GB" dirty="0" smtClean="0">
                <a:latin typeface="Open Sans" pitchFamily="2" charset="0"/>
                <a:ea typeface="Open Sans" pitchFamily="2" charset="0"/>
                <a:cs typeface="Open Sans" pitchFamily="2" charset="0"/>
              </a:rPr>
              <a:t>Dr </a:t>
            </a:r>
            <a:r>
              <a:rPr lang="en-GB" dirty="0">
                <a:latin typeface="Open Sans" pitchFamily="2" charset="0"/>
                <a:ea typeface="Open Sans" pitchFamily="2" charset="0"/>
                <a:cs typeface="Open Sans" pitchFamily="2" charset="0"/>
              </a:rPr>
              <a:t>Patty </a:t>
            </a:r>
            <a:r>
              <a:rPr lang="en-GB" dirty="0" smtClean="0">
                <a:latin typeface="Open Sans" pitchFamily="2" charset="0"/>
                <a:ea typeface="Open Sans" pitchFamily="2" charset="0"/>
                <a:cs typeface="Open Sans" pitchFamily="2" charset="0"/>
              </a:rPr>
              <a:t>Lozano-</a:t>
            </a:r>
            <a:r>
              <a:rPr lang="en-GB" dirty="0" err="1" smtClean="0">
                <a:latin typeface="Open Sans" pitchFamily="2" charset="0"/>
                <a:ea typeface="Open Sans" pitchFamily="2" charset="0"/>
                <a:cs typeface="Open Sans" pitchFamily="2" charset="0"/>
              </a:rPr>
              <a:t>Casal</a:t>
            </a:r>
            <a:r>
              <a:rPr lang="en-GB" dirty="0" smtClean="0">
                <a:latin typeface="Open Sans" pitchFamily="2" charset="0"/>
                <a:ea typeface="Open Sans" pitchFamily="2" charset="0"/>
                <a:cs typeface="Open Sans" pitchFamily="2" charset="0"/>
              </a:rPr>
              <a:t> and Rachel Bottomley, See Me Settings Programme</a:t>
            </a:r>
          </a:p>
          <a:p>
            <a:r>
              <a:rPr lang="en-GB" dirty="0">
                <a:latin typeface="Open Sans" pitchFamily="2" charset="0"/>
                <a:ea typeface="Open Sans" pitchFamily="2" charset="0"/>
                <a:cs typeface="Open Sans" pitchFamily="2" charset="0"/>
              </a:rPr>
              <a:t>Bill </a:t>
            </a:r>
            <a:r>
              <a:rPr lang="en-GB" dirty="0" smtClean="0">
                <a:latin typeface="Open Sans" pitchFamily="2" charset="0"/>
                <a:ea typeface="Open Sans" pitchFamily="2" charset="0"/>
                <a:cs typeface="Open Sans" pitchFamily="2" charset="0"/>
              </a:rPr>
              <a:t>Stevenson and Katherine </a:t>
            </a:r>
            <a:r>
              <a:rPr lang="en-GB" dirty="0" err="1" smtClean="0">
                <a:latin typeface="Open Sans" pitchFamily="2" charset="0"/>
                <a:ea typeface="Open Sans" pitchFamily="2" charset="0"/>
                <a:cs typeface="Open Sans" pitchFamily="2" charset="0"/>
              </a:rPr>
              <a:t>Weatherhead</a:t>
            </a:r>
            <a:r>
              <a:rPr lang="en-GB" dirty="0" smtClean="0">
                <a:latin typeface="Open Sans" pitchFamily="2" charset="0"/>
                <a:ea typeface="Open Sans" pitchFamily="2" charset="0"/>
                <a:cs typeface="Open Sans" pitchFamily="2" charset="0"/>
              </a:rPr>
              <a:t>, </a:t>
            </a:r>
            <a:r>
              <a:rPr lang="en-GB" dirty="0">
                <a:latin typeface="Open Sans" pitchFamily="2" charset="0"/>
                <a:ea typeface="Open Sans" pitchFamily="2" charset="0"/>
                <a:cs typeface="Open Sans" pitchFamily="2" charset="0"/>
              </a:rPr>
              <a:t>EHRC Scotland Compliance</a:t>
            </a:r>
          </a:p>
        </p:txBody>
      </p:sp>
      <p:pic>
        <p:nvPicPr>
          <p:cNvPr id="5" name="Picture Placeholder 8" title="Equality and Human Rights Commission"/>
          <p:cNvPicPr>
            <a:picLocks noChangeAspect="1"/>
          </p:cNvPicPr>
          <p:nvPr/>
        </p:nvPicPr>
        <p:blipFill rotWithShape="1">
          <a:blip r:embed="rId4" cstate="print">
            <a:extLst>
              <a:ext uri="{28A0092B-C50C-407E-A947-70E740481C1C}">
                <a14:useLocalDpi xmlns:a14="http://schemas.microsoft.com/office/drawing/2010/main" val="0"/>
              </a:ext>
            </a:extLst>
          </a:blip>
          <a:srcRect l="-2601" t="-10342" r="23" b="-14427"/>
          <a:stretch/>
        </p:blipFill>
        <p:spPr>
          <a:xfrm>
            <a:off x="6145967" y="659835"/>
            <a:ext cx="2887554" cy="640756"/>
          </a:xfrm>
          <a:prstGeom prst="rect">
            <a:avLst/>
          </a:prstGeom>
        </p:spPr>
      </p:pic>
    </p:spTree>
    <p:extLst>
      <p:ext uri="{BB962C8B-B14F-4D97-AF65-F5344CB8AC3E}">
        <p14:creationId xmlns:p14="http://schemas.microsoft.com/office/powerpoint/2010/main" val="1046228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r>
              <a:rPr lang="en-GB" b="1" dirty="0" smtClean="0">
                <a:latin typeface="Open Sans" panose="020B0606030504020204" pitchFamily="34" charset="0"/>
                <a:ea typeface="Open Sans" panose="020B0606030504020204" pitchFamily="34" charset="0"/>
                <a:cs typeface="Open Sans" panose="020B0606030504020204" pitchFamily="34" charset="0"/>
              </a:rPr>
              <a:t>The impact of getting it wrong…</a:t>
            </a:r>
            <a:endParaRPr lang="en-GB"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2"/>
          <p:cNvSpPr txBox="1">
            <a:spLocks/>
          </p:cNvSpPr>
          <p:nvPr/>
        </p:nvSpPr>
        <p:spPr>
          <a:xfrm>
            <a:off x="457200" y="1600200"/>
            <a:ext cx="10365698" cy="4525963"/>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a:defRPr/>
            </a:pPr>
            <a:r>
              <a:rPr lang="en-GB" sz="2600" b="1" dirty="0" smtClean="0">
                <a:solidFill>
                  <a:srgbClr val="E21776"/>
                </a:solidFill>
                <a:latin typeface="Open Sans" panose="020B0606030504020204" pitchFamily="34" charset="0"/>
                <a:ea typeface="Open Sans" panose="020B0606030504020204" pitchFamily="34" charset="0"/>
                <a:cs typeface="Open Sans" panose="020B0606030504020204" pitchFamily="34" charset="0"/>
              </a:rPr>
              <a:t>Economic</a:t>
            </a:r>
            <a:r>
              <a:rPr lang="en-GB" sz="2600" b="1" dirty="0">
                <a:solidFill>
                  <a:srgbClr val="E21776"/>
                </a:solidFill>
                <a:latin typeface="Open Sans" panose="020B0606030504020204" pitchFamily="34" charset="0"/>
                <a:ea typeface="Open Sans" panose="020B0606030504020204" pitchFamily="34" charset="0"/>
                <a:cs typeface="Open Sans" panose="020B0606030504020204" pitchFamily="34" charset="0"/>
              </a:rPr>
              <a:t>:</a:t>
            </a:r>
          </a:p>
          <a:p>
            <a:pPr lvl="1">
              <a:defRPr/>
            </a:pPr>
            <a:r>
              <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rPr>
              <a:t>Cost to employers of poor mental health increased to £56bn in 2020-21 (£45bn in 2019).</a:t>
            </a:r>
          </a:p>
          <a:p>
            <a:pPr lvl="1">
              <a:defRPr/>
            </a:pPr>
            <a:r>
              <a:rPr lang="en-GB" sz="2600" dirty="0" err="1">
                <a:latin typeface="Open Sans" panose="020B0606030504020204" pitchFamily="34" charset="0"/>
                <a:ea typeface="Open Sans" panose="020B0606030504020204" pitchFamily="34" charset="0"/>
                <a:cs typeface="Open Sans" panose="020B0606030504020204" pitchFamily="34" charset="0"/>
              </a:rPr>
              <a:t>Presenteeism</a:t>
            </a:r>
            <a:r>
              <a:rPr lang="en-GB" sz="2600" dirty="0">
                <a:latin typeface="Open Sans" panose="020B0606030504020204" pitchFamily="34" charset="0"/>
                <a:ea typeface="Open Sans" panose="020B0606030504020204" pitchFamily="34" charset="0"/>
                <a:cs typeface="Open Sans" panose="020B0606030504020204" pitchFamily="34" charset="0"/>
              </a:rPr>
              <a:t> from mental ill-health alone costs the UK economy £15.1bn a year, almost 2x the cost of actual absence from work.</a:t>
            </a:r>
          </a:p>
          <a:p>
            <a:pPr lvl="1">
              <a:defRPr/>
            </a:pPr>
            <a:r>
              <a:rPr lang="en-GB" sz="2600" dirty="0">
                <a:latin typeface="Open Sans" panose="020B0606030504020204" pitchFamily="34" charset="0"/>
                <a:ea typeface="Open Sans" panose="020B0606030504020204" pitchFamily="34" charset="0"/>
                <a:cs typeface="Open Sans" panose="020B0606030504020204" pitchFamily="34" charset="0"/>
              </a:rPr>
              <a:t>1 in 4 of employees has considered resigning due to stress; 1 in 10 has.</a:t>
            </a:r>
            <a:endPar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GB" sz="2600" b="1" dirty="0">
                <a:solidFill>
                  <a:srgbClr val="E21776"/>
                </a:solidFill>
                <a:latin typeface="Open Sans" panose="020B0606030504020204" pitchFamily="34" charset="0"/>
                <a:ea typeface="Open Sans" panose="020B0606030504020204" pitchFamily="34" charset="0"/>
                <a:cs typeface="Open Sans" panose="020B0606030504020204" pitchFamily="34" charset="0"/>
              </a:rPr>
              <a:t>Moral:</a:t>
            </a:r>
          </a:p>
          <a:p>
            <a:pPr lvl="1">
              <a:defRPr/>
            </a:pPr>
            <a:r>
              <a:rPr lang="en-GB" sz="2600" dirty="0">
                <a:latin typeface="Open Sans" panose="020B0606030504020204" pitchFamily="34" charset="0"/>
                <a:ea typeface="Open Sans" panose="020B0606030504020204" pitchFamily="34" charset="0"/>
                <a:cs typeface="Open Sans" panose="020B0606030504020204" pitchFamily="34" charset="0"/>
              </a:rPr>
              <a:t>914,000 cases of work-related stress, depression, or anxiety in 2021-22 (HSE)</a:t>
            </a:r>
            <a:endPar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endParaRPr lang="en-GB" sz="2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39383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764498" y="1580448"/>
            <a:ext cx="11017770" cy="4525963"/>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a:defRPr/>
            </a:pPr>
            <a:r>
              <a:rPr lang="en-GB" dirty="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Refusing a request for a reasonable </a:t>
            </a:r>
            <a:r>
              <a:rPr lang="en-GB" dirty="0" smtClean="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adjustment.</a:t>
            </a:r>
          </a:p>
          <a:p>
            <a:pPr>
              <a:defRPr/>
            </a:pPr>
            <a:r>
              <a:rPr lang="en-GB" dirty="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Withholding </a:t>
            </a:r>
            <a:r>
              <a:rPr lang="en-GB" dirty="0" smtClean="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work - related opportunities.</a:t>
            </a:r>
          </a:p>
          <a:p>
            <a:pPr>
              <a:defRPr/>
            </a:pPr>
            <a:r>
              <a:rPr lang="en-GB" dirty="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Avoiding or ignoring the </a:t>
            </a:r>
            <a:r>
              <a:rPr lang="en-GB" dirty="0" smtClean="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employee.</a:t>
            </a:r>
          </a:p>
          <a:p>
            <a:pPr>
              <a:defRPr/>
            </a:pPr>
            <a:r>
              <a:rPr lang="en-GB" dirty="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Moving </a:t>
            </a:r>
            <a:r>
              <a:rPr lang="en-GB" dirty="0" smtClean="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someone </a:t>
            </a:r>
            <a:r>
              <a:rPr lang="en-GB" dirty="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into another role without discussing it with </a:t>
            </a:r>
            <a:r>
              <a:rPr lang="en-GB" dirty="0" smtClean="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them.</a:t>
            </a:r>
          </a:p>
          <a:p>
            <a:pPr>
              <a:defRPr/>
            </a:pPr>
            <a:r>
              <a:rPr lang="en-GB" dirty="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Breaching </a:t>
            </a:r>
            <a:r>
              <a:rPr lang="en-GB" dirty="0" smtClean="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confidentiality. </a:t>
            </a:r>
          </a:p>
          <a:p>
            <a:pPr>
              <a:defRPr/>
            </a:pPr>
            <a:r>
              <a:rPr lang="en-GB" dirty="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Not allowing time </a:t>
            </a:r>
            <a:r>
              <a:rPr lang="en-GB" dirty="0" smtClean="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off. </a:t>
            </a:r>
            <a:endParaRPr lang="en-GB" sz="2600" b="1" dirty="0">
              <a:solidFill>
                <a:schemeClr val="bg1"/>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710" y="3843430"/>
            <a:ext cx="3073558" cy="2336920"/>
          </a:xfrm>
          <a:prstGeom prst="rect">
            <a:avLst/>
          </a:prstGeom>
        </p:spPr>
      </p:pic>
    </p:spTree>
    <p:extLst>
      <p:ext uri="{BB962C8B-B14F-4D97-AF65-F5344CB8AC3E}">
        <p14:creationId xmlns:p14="http://schemas.microsoft.com/office/powerpoint/2010/main" val="3175215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506511" y="479061"/>
            <a:ext cx="4729397" cy="1322882"/>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lvl="0" indent="0">
              <a:buNone/>
              <a:defRPr/>
            </a:pPr>
            <a:r>
              <a:rPr lang="en-GB" sz="1800" i="1" dirty="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rPr>
              <a:t>“The end result was that I lost my job, confidence and self-respect – went into a downwards spiral. Affected not only my income, but many other things in my life in a negative way.”</a:t>
            </a:r>
          </a:p>
        </p:txBody>
      </p:sp>
      <p:pic>
        <p:nvPicPr>
          <p:cNvPr id="6" name="Picture 5"/>
          <p:cNvPicPr>
            <a:picLocks noChangeAspect="1"/>
          </p:cNvPicPr>
          <p:nvPr/>
        </p:nvPicPr>
        <p:blipFill>
          <a:blip r:embed="rId4"/>
          <a:stretch>
            <a:fillRect/>
          </a:stretch>
        </p:blipFill>
        <p:spPr>
          <a:xfrm>
            <a:off x="180532" y="4007633"/>
            <a:ext cx="1971906" cy="2790495"/>
          </a:xfrm>
          <a:prstGeom prst="rect">
            <a:avLst/>
          </a:prstGeom>
        </p:spPr>
      </p:pic>
      <p:sp>
        <p:nvSpPr>
          <p:cNvPr id="7" name="Content Placeholder 2"/>
          <p:cNvSpPr txBox="1">
            <a:spLocks/>
          </p:cNvSpPr>
          <p:nvPr/>
        </p:nvSpPr>
        <p:spPr>
          <a:xfrm>
            <a:off x="6355830" y="1600201"/>
            <a:ext cx="5508885" cy="1322882"/>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lvl="0" indent="0">
              <a:buNone/>
              <a:defRPr/>
            </a:pPr>
            <a:r>
              <a:rPr lang="en-GB" sz="1800" i="1" dirty="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rPr>
              <a:t>“I’ve suffered with mental health issues for 25 years and until 2019, had been with my employer for 19 years and had no reason to tell them of these issues until I had to take a period of time off (the only time) due to my mental health. Following return to work, I was marginalised and given less and less work to undertake until I was then made redundant one year following my period of time off.”</a:t>
            </a:r>
          </a:p>
        </p:txBody>
      </p:sp>
      <p:sp>
        <p:nvSpPr>
          <p:cNvPr id="8" name="Content Placeholder 2"/>
          <p:cNvSpPr txBox="1">
            <a:spLocks/>
          </p:cNvSpPr>
          <p:nvPr/>
        </p:nvSpPr>
        <p:spPr>
          <a:xfrm>
            <a:off x="6674370" y="4450830"/>
            <a:ext cx="5179102" cy="1322882"/>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lvl="0" indent="0">
              <a:buNone/>
              <a:defRPr/>
            </a:pPr>
            <a:r>
              <a:rPr lang="en-GB" sz="1800" i="1" dirty="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rPr>
              <a:t>“I have been attempting to get into paid work for the last two years, before I even have an opportunity to properly discuss my needs employers have assumed that my disability is too much of a liability and they can’t accommodate me as they don’t have the set-up or its not cost-effective.”</a:t>
            </a:r>
          </a:p>
        </p:txBody>
      </p:sp>
      <p:sp>
        <p:nvSpPr>
          <p:cNvPr id="9" name="Content Placeholder 2"/>
          <p:cNvSpPr txBox="1">
            <a:spLocks/>
          </p:cNvSpPr>
          <p:nvPr/>
        </p:nvSpPr>
        <p:spPr>
          <a:xfrm>
            <a:off x="6685613" y="479061"/>
            <a:ext cx="5179102" cy="919397"/>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lvl="0" indent="0">
              <a:buNone/>
              <a:defRPr/>
            </a:pPr>
            <a:r>
              <a:rPr lang="en-GB" sz="1800" i="1" dirty="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rPr>
              <a:t>“I recently left my employment after 9.5 years due to my flexible working request being denied”</a:t>
            </a:r>
          </a:p>
        </p:txBody>
      </p:sp>
      <p:sp>
        <p:nvSpPr>
          <p:cNvPr id="10" name="Content Placeholder 2"/>
          <p:cNvSpPr txBox="1">
            <a:spLocks/>
          </p:cNvSpPr>
          <p:nvPr/>
        </p:nvSpPr>
        <p:spPr>
          <a:xfrm>
            <a:off x="474688" y="2218626"/>
            <a:ext cx="5179102" cy="1322882"/>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lvl="0" indent="0">
              <a:buNone/>
              <a:defRPr/>
            </a:pPr>
            <a:r>
              <a:rPr lang="en-GB" sz="1800" i="1" dirty="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rPr>
              <a:t>“I am a supervisor in retail. My manager has been very judgemental of one of our sales assistant’s mental health struggles, and as a result I haven’t told anyone about my specific diagnosis/symptoms.”</a:t>
            </a:r>
          </a:p>
        </p:txBody>
      </p:sp>
      <p:sp>
        <p:nvSpPr>
          <p:cNvPr id="2" name="Rectangle 1"/>
          <p:cNvSpPr/>
          <p:nvPr/>
        </p:nvSpPr>
        <p:spPr>
          <a:xfrm>
            <a:off x="2313482" y="3982912"/>
            <a:ext cx="3922426" cy="2031325"/>
          </a:xfrm>
          <a:prstGeom prst="rect">
            <a:avLst/>
          </a:prstGeom>
        </p:spPr>
        <p:txBody>
          <a:bodyPr wrap="square">
            <a:spAutoFit/>
          </a:bodyPr>
          <a:lstStyle/>
          <a:p>
            <a:r>
              <a:rPr lang="en-GB" i="1" dirty="0">
                <a:latin typeface="Open Sans Semibold" panose="020B0706030804020204" pitchFamily="34" charset="0"/>
                <a:ea typeface="Open Sans Semibold" panose="020B0706030804020204" pitchFamily="34" charset="0"/>
                <a:cs typeface="Open Sans Semibold" panose="020B0706030804020204" pitchFamily="34" charset="0"/>
              </a:rPr>
              <a:t>“I was going through an extremely difficult time at home and because of my issues with mental health I went to them for support and was told that I was letting the company down and was becoming unreliable.”</a:t>
            </a:r>
          </a:p>
        </p:txBody>
      </p:sp>
    </p:spTree>
    <p:extLst>
      <p:ext uri="{BB962C8B-B14F-4D97-AF65-F5344CB8AC3E}">
        <p14:creationId xmlns:p14="http://schemas.microsoft.com/office/powerpoint/2010/main" val="180371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r>
              <a:rPr lang="en-GB" b="1" dirty="0" smtClean="0">
                <a:latin typeface="Open Sans" panose="020B0606030504020204" pitchFamily="34" charset="0"/>
                <a:ea typeface="Open Sans" panose="020B0606030504020204" pitchFamily="34" charset="0"/>
                <a:cs typeface="Open Sans" panose="020B0606030504020204" pitchFamily="34" charset="0"/>
              </a:rPr>
              <a:t>Tools and resources to help…</a:t>
            </a:r>
            <a:endParaRPr lang="en-GB" b="1" dirty="0"/>
          </a:p>
        </p:txBody>
      </p:sp>
      <p:sp>
        <p:nvSpPr>
          <p:cNvPr id="6" name="Content Placeholder 2"/>
          <p:cNvSpPr txBox="1">
            <a:spLocks/>
          </p:cNvSpPr>
          <p:nvPr/>
        </p:nvSpPr>
        <p:spPr>
          <a:xfrm>
            <a:off x="779488" y="1600201"/>
            <a:ext cx="5801193" cy="2417164"/>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a:defRPr/>
            </a:pPr>
            <a:r>
              <a:rPr lang="en-GB" sz="24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hlinkClick r:id="rId4"/>
              </a:rPr>
              <a:t>e-Learning modules</a:t>
            </a:r>
            <a:endParaRPr lang="en-GB" sz="24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a:defRPr/>
            </a:pPr>
            <a:r>
              <a:rPr lang="en-GB" sz="24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hlinkClick r:id="rId5"/>
              </a:rPr>
              <a:t>Lets Chat – guidance for managers</a:t>
            </a:r>
            <a:endParaRPr lang="en-GB" sz="24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a:defRPr/>
            </a:pPr>
            <a:r>
              <a:rPr lang="en-GB" sz="24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hlinkClick r:id="rId6"/>
              </a:rPr>
              <a:t>Spotlight On series</a:t>
            </a:r>
            <a:endParaRPr lang="en-GB" sz="24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a:defRPr/>
            </a:pPr>
            <a:r>
              <a:rPr lang="en-GB" sz="24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rPr>
              <a:t>Self Assessment Tool</a:t>
            </a:r>
          </a:p>
          <a:p>
            <a:pPr>
              <a:defRPr/>
            </a:pPr>
            <a:r>
              <a:rPr lang="en-GB" sz="24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hlinkClick r:id="rId6"/>
              </a:rPr>
              <a:t>See Me in Work</a:t>
            </a:r>
            <a:endParaRPr lang="en-GB" sz="24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indent="0">
              <a:buNone/>
              <a:defRPr/>
            </a:pPr>
            <a:endParaRPr lang="en-GB" sz="2400" dirty="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indent="0">
              <a:buNone/>
              <a:defRPr/>
            </a:pPr>
            <a:endParaRPr lang="en-GB" sz="24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indent="0">
              <a:buNone/>
              <a:defRPr/>
            </a:pPr>
            <a:endParaRPr lang="en-GB" sz="2400" dirty="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indent="0">
              <a:buNone/>
              <a:defRPr/>
            </a:pPr>
            <a:endParaRPr lang="en-GB" sz="2400" dirty="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 name="Picture 1"/>
          <p:cNvPicPr>
            <a:picLocks noChangeAspect="1"/>
          </p:cNvPicPr>
          <p:nvPr/>
        </p:nvPicPr>
        <p:blipFill rotWithShape="1">
          <a:blip r:embed="rId7"/>
          <a:srcRect l="4193"/>
          <a:stretch/>
        </p:blipFill>
        <p:spPr>
          <a:xfrm>
            <a:off x="5486401" y="2434884"/>
            <a:ext cx="4457437" cy="3188324"/>
          </a:xfrm>
          <a:prstGeom prst="rect">
            <a:avLst/>
          </a:prstGeom>
        </p:spPr>
      </p:pic>
      <p:pic>
        <p:nvPicPr>
          <p:cNvPr id="3" name="Picture 2"/>
          <p:cNvPicPr>
            <a:picLocks noChangeAspect="1"/>
          </p:cNvPicPr>
          <p:nvPr/>
        </p:nvPicPr>
        <p:blipFill>
          <a:blip r:embed="rId8"/>
          <a:stretch>
            <a:fillRect/>
          </a:stretch>
        </p:blipFill>
        <p:spPr>
          <a:xfrm>
            <a:off x="9748968" y="1333960"/>
            <a:ext cx="2833358" cy="3603399"/>
          </a:xfrm>
          <a:prstGeom prst="rect">
            <a:avLst/>
          </a:prstGeom>
        </p:spPr>
      </p:pic>
      <p:pic>
        <p:nvPicPr>
          <p:cNvPr id="7" name="Picture 6"/>
          <p:cNvPicPr>
            <a:picLocks noChangeAspect="1"/>
          </p:cNvPicPr>
          <p:nvPr/>
        </p:nvPicPr>
        <p:blipFill>
          <a:blip r:embed="rId9"/>
          <a:stretch>
            <a:fillRect/>
          </a:stretch>
        </p:blipFill>
        <p:spPr>
          <a:xfrm>
            <a:off x="8820419" y="4937359"/>
            <a:ext cx="3469689" cy="1920641"/>
          </a:xfrm>
          <a:prstGeom prst="rect">
            <a:avLst/>
          </a:prstGeom>
        </p:spPr>
      </p:pic>
      <p:sp>
        <p:nvSpPr>
          <p:cNvPr id="8" name="Content Placeholder 2"/>
          <p:cNvSpPr txBox="1">
            <a:spLocks/>
          </p:cNvSpPr>
          <p:nvPr/>
        </p:nvSpPr>
        <p:spPr>
          <a:xfrm>
            <a:off x="779488" y="5604286"/>
            <a:ext cx="6265889" cy="853605"/>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indent="0">
              <a:buNone/>
              <a:defRPr/>
            </a:pPr>
            <a:r>
              <a:rPr lang="en-GB" sz="2400" dirty="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rPr>
              <a:t>s</a:t>
            </a:r>
            <a:r>
              <a:rPr lang="en-GB" sz="2400" dirty="0" smtClean="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rPr>
              <a:t>eemescotland.org/workplace</a:t>
            </a:r>
          </a:p>
          <a:p>
            <a:pPr marL="0" indent="0">
              <a:buNone/>
              <a:defRPr/>
            </a:pPr>
            <a:r>
              <a:rPr lang="en-GB" sz="2400" dirty="0" smtClean="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rPr>
              <a:t>rachel.bottomley@seemescotland.org</a:t>
            </a:r>
            <a:endParaRPr lang="en-GB" sz="2400" dirty="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indent="0">
              <a:buNone/>
              <a:defRPr/>
            </a:pPr>
            <a:endParaRPr lang="en-GB" sz="2400" dirty="0" smtClean="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indent="0">
              <a:buNone/>
              <a:defRPr/>
            </a:pPr>
            <a:endParaRPr lang="en-GB" sz="2400" dirty="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indent="0">
              <a:buNone/>
              <a:defRPr/>
            </a:pPr>
            <a:endParaRPr lang="en-GB" sz="2400" dirty="0">
              <a:solidFill>
                <a:prstClr val="black"/>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3415436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3E4A30-6D54-4FBD-AB1A-7B26EA733EC6}"/>
              </a:ext>
            </a:extLst>
          </p:cNvPr>
          <p:cNvSpPr>
            <a:spLocks noGrp="1"/>
          </p:cNvSpPr>
          <p:nvPr>
            <p:ph type="ctrTitle"/>
          </p:nvPr>
        </p:nvSpPr>
        <p:spPr>
          <a:xfrm>
            <a:off x="524655" y="2278505"/>
            <a:ext cx="7562070" cy="1240839"/>
          </a:xfrm>
        </p:spPr>
        <p:txBody>
          <a:bodyPr/>
          <a:lstStyle/>
          <a:p>
            <a:r>
              <a:rPr lang="en-GB" dirty="0"/>
              <a:t>Equality, mental</a:t>
            </a:r>
          </a:p>
        </p:txBody>
      </p:sp>
      <p:sp>
        <p:nvSpPr>
          <p:cNvPr id="5" name="Subtitle 4">
            <a:extLst>
              <a:ext uri="{FF2B5EF4-FFF2-40B4-BE49-F238E27FC236}">
                <a16:creationId xmlns:a16="http://schemas.microsoft.com/office/drawing/2014/main" id="{7604177B-91A3-4796-B600-F5AB89E26E33}"/>
              </a:ext>
            </a:extLst>
          </p:cNvPr>
          <p:cNvSpPr>
            <a:spLocks noGrp="1"/>
          </p:cNvSpPr>
          <p:nvPr>
            <p:ph type="subTitle" idx="1"/>
          </p:nvPr>
        </p:nvSpPr>
        <p:spPr>
          <a:xfrm>
            <a:off x="524654" y="3492000"/>
            <a:ext cx="11312539" cy="1404000"/>
          </a:xfrm>
        </p:spPr>
        <p:txBody>
          <a:bodyPr/>
          <a:lstStyle/>
          <a:p>
            <a:r>
              <a:rPr lang="en-GB" dirty="0"/>
              <a:t>health and employers</a:t>
            </a:r>
          </a:p>
        </p:txBody>
      </p:sp>
      <p:sp>
        <p:nvSpPr>
          <p:cNvPr id="6" name="Text Placeholder 5">
            <a:extLst>
              <a:ext uri="{FF2B5EF4-FFF2-40B4-BE49-F238E27FC236}">
                <a16:creationId xmlns:a16="http://schemas.microsoft.com/office/drawing/2014/main" id="{B5FF7097-2B47-400B-8880-969D0134B4C5}"/>
              </a:ext>
            </a:extLst>
          </p:cNvPr>
          <p:cNvSpPr>
            <a:spLocks noGrp="1"/>
          </p:cNvSpPr>
          <p:nvPr>
            <p:ph type="body" sz="quarter" idx="13"/>
          </p:nvPr>
        </p:nvSpPr>
        <p:spPr>
          <a:xfrm>
            <a:off x="740988" y="5203574"/>
            <a:ext cx="3023336" cy="986906"/>
          </a:xfrm>
        </p:spPr>
        <p:txBody>
          <a:bodyPr/>
          <a:lstStyle/>
          <a:p>
            <a:r>
              <a:rPr lang="en-GB" dirty="0"/>
              <a:t>Bill Stevenson and Katharine Weatherhead</a:t>
            </a:r>
          </a:p>
          <a:p>
            <a:r>
              <a:rPr lang="en-GB" dirty="0"/>
              <a:t>Scotland Compliance</a:t>
            </a:r>
            <a:br>
              <a:rPr lang="en-GB" dirty="0"/>
            </a:br>
            <a:r>
              <a:rPr lang="en-GB" dirty="0"/>
              <a:t>24 August 2023</a:t>
            </a:r>
          </a:p>
        </p:txBody>
      </p:sp>
      <p:pic>
        <p:nvPicPr>
          <p:cNvPr id="9" name="Picture Placeholder 8" title="Equality and Human Rights Commission"/>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01" t="-10342" r="23" b="-14427"/>
          <a:stretch/>
        </p:blipFill>
        <p:spPr>
          <a:xfrm>
            <a:off x="7183395" y="453081"/>
            <a:ext cx="4473405" cy="992660"/>
          </a:xfrm>
        </p:spPr>
      </p:pic>
    </p:spTree>
    <p:extLst>
      <p:ext uri="{BB962C8B-B14F-4D97-AF65-F5344CB8AC3E}">
        <p14:creationId xmlns:p14="http://schemas.microsoft.com/office/powerpoint/2010/main" val="33919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41EF-2E49-4E6F-8754-B8E6A3667078}"/>
              </a:ext>
            </a:extLst>
          </p:cNvPr>
          <p:cNvSpPr>
            <a:spLocks noGrp="1"/>
          </p:cNvSpPr>
          <p:nvPr>
            <p:ph type="ctrTitle"/>
          </p:nvPr>
        </p:nvSpPr>
        <p:spPr>
          <a:xfrm>
            <a:off x="532799" y="2278504"/>
            <a:ext cx="4789296" cy="1404000"/>
          </a:xfrm>
        </p:spPr>
        <p:txBody>
          <a:bodyPr>
            <a:normAutofit fontScale="90000"/>
          </a:bodyPr>
          <a:lstStyle/>
          <a:p>
            <a:r>
              <a:rPr lang="en-GB" dirty="0"/>
              <a:t>Equality</a:t>
            </a:r>
          </a:p>
        </p:txBody>
      </p:sp>
      <p:sp>
        <p:nvSpPr>
          <p:cNvPr id="3" name="Subtitle 2">
            <a:extLst>
              <a:ext uri="{FF2B5EF4-FFF2-40B4-BE49-F238E27FC236}">
                <a16:creationId xmlns:a16="http://schemas.microsoft.com/office/drawing/2014/main" id="{55C0731D-5A6C-45FD-A01D-D9F4B3A4E9A6}"/>
              </a:ext>
            </a:extLst>
          </p:cNvPr>
          <p:cNvSpPr>
            <a:spLocks noGrp="1"/>
          </p:cNvSpPr>
          <p:nvPr>
            <p:ph type="subTitle" idx="1"/>
          </p:nvPr>
        </p:nvSpPr>
        <p:spPr/>
        <p:txBody>
          <a:bodyPr/>
          <a:lstStyle/>
          <a:p>
            <a:r>
              <a:rPr lang="en-GB" dirty="0"/>
              <a:t>Act 2010</a:t>
            </a:r>
          </a:p>
        </p:txBody>
      </p:sp>
      <p:sp>
        <p:nvSpPr>
          <p:cNvPr id="4" name="Footer Placeholder 3">
            <a:extLst>
              <a:ext uri="{FF2B5EF4-FFF2-40B4-BE49-F238E27FC236}">
                <a16:creationId xmlns:a16="http://schemas.microsoft.com/office/drawing/2014/main" id="{CC54DEE0-27CD-4222-8DFF-F5BBACF1BBA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4E60"/>
                </a:solidFill>
                <a:effectLst/>
                <a:uLnTx/>
                <a:uFillTx/>
                <a:latin typeface="Arial"/>
                <a:ea typeface="+mn-ea"/>
                <a:cs typeface="+mn-cs"/>
              </a:rPr>
              <a:t>Equality, mental health and employers</a:t>
            </a:r>
            <a:endParaRPr kumimoji="0" lang="en-GB" sz="1200" b="0" i="0" u="none" strike="noStrike" kern="1200" cap="none" spc="0" normalizeH="0" baseline="0" noProof="0" dirty="0">
              <a:ln>
                <a:noFill/>
              </a:ln>
              <a:solidFill>
                <a:srgbClr val="0B4E60"/>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A25D0AA-E3C3-4C4D-83F9-2FB357BD7F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29D02-703E-4631-95A9-4E3B059CE6D1}" type="slidenum">
              <a:rPr kumimoji="0" lang="en-GB" sz="1300" b="1" i="0" u="none" strike="noStrike" kern="1200" cap="none" spc="0" normalizeH="0" baseline="0" noProof="0" smtClean="0">
                <a:ln>
                  <a:noFill/>
                </a:ln>
                <a:solidFill>
                  <a:srgbClr val="0B4E6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300" b="1" i="0" u="none" strike="noStrike" kern="1200" cap="none" spc="0" normalizeH="0" baseline="0" noProof="0">
              <a:ln>
                <a:noFill/>
              </a:ln>
              <a:solidFill>
                <a:srgbClr val="0B4E60"/>
              </a:solidFill>
              <a:effectLst/>
              <a:uLnTx/>
              <a:uFillTx/>
              <a:latin typeface="Arial"/>
              <a:ea typeface="+mn-ea"/>
              <a:cs typeface="+mn-cs"/>
            </a:endParaRPr>
          </a:p>
        </p:txBody>
      </p:sp>
      <p:sp>
        <p:nvSpPr>
          <p:cNvPr id="7" name="TextBox 6">
            <a:extLst>
              <a:ext uri="{FF2B5EF4-FFF2-40B4-BE49-F238E27FC236}">
                <a16:creationId xmlns:a16="http://schemas.microsoft.com/office/drawing/2014/main" id="{901972FF-5680-78B8-E295-9DBB649F0CC3}"/>
              </a:ext>
            </a:extLst>
          </p:cNvPr>
          <p:cNvSpPr txBox="1"/>
          <p:nvPr/>
        </p:nvSpPr>
        <p:spPr>
          <a:xfrm>
            <a:off x="7263653" y="4231359"/>
            <a:ext cx="492834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Want to find out more?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hlinkClick r:id="rId3"/>
              </a:rPr>
              <a:t>Equality law: discrimination explained YouTube series</a:t>
            </a:r>
            <a:endParaRPr kumimoji="0" lang="en-GB" sz="18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87387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11F0-AC53-4993-A003-203F559C418A}"/>
              </a:ext>
            </a:extLst>
          </p:cNvPr>
          <p:cNvSpPr>
            <a:spLocks noGrp="1"/>
          </p:cNvSpPr>
          <p:nvPr>
            <p:ph type="title"/>
          </p:nvPr>
        </p:nvSpPr>
        <p:spPr>
          <a:xfrm>
            <a:off x="502635" y="909529"/>
            <a:ext cx="11165305" cy="744204"/>
          </a:xfrm>
        </p:spPr>
        <p:txBody>
          <a:bodyPr/>
          <a:lstStyle/>
          <a:p>
            <a:r>
              <a:rPr lang="en-GB" dirty="0"/>
              <a:t>Background to the Equality Act 2010</a:t>
            </a:r>
          </a:p>
        </p:txBody>
      </p:sp>
      <p:sp>
        <p:nvSpPr>
          <p:cNvPr id="4" name="Footer Placeholder 3">
            <a:extLst>
              <a:ext uri="{FF2B5EF4-FFF2-40B4-BE49-F238E27FC236}">
                <a16:creationId xmlns:a16="http://schemas.microsoft.com/office/drawing/2014/main" id="{5F8C5507-DC67-41F1-9888-D866D7B22A77}"/>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4E60"/>
                </a:solidFill>
                <a:effectLst/>
                <a:uLnTx/>
                <a:uFillTx/>
                <a:latin typeface="Arial"/>
                <a:ea typeface="+mn-ea"/>
                <a:cs typeface="+mn-cs"/>
              </a:rPr>
              <a:t>Equality, mental health and employers</a:t>
            </a:r>
            <a:endParaRPr kumimoji="0" lang="en-GB" sz="1200" b="0" i="0" u="none" strike="noStrike" kern="1200" cap="none" spc="0" normalizeH="0" baseline="0" noProof="0" dirty="0">
              <a:ln>
                <a:noFill/>
              </a:ln>
              <a:solidFill>
                <a:srgbClr val="0B4E60"/>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77D8A96D-8F8F-4446-A94B-58FBAAD3C3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29D02-703E-4631-95A9-4E3B059CE6D1}" type="slidenum">
              <a:rPr kumimoji="0" lang="en-GB" sz="1300" b="1" i="0" u="none" strike="noStrike" kern="1200" cap="none" spc="0" normalizeH="0" baseline="0" noProof="0" smtClean="0">
                <a:ln>
                  <a:noFill/>
                </a:ln>
                <a:solidFill>
                  <a:srgbClr val="0B4E6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300" b="1" i="0" u="none" strike="noStrike" kern="1200" cap="none" spc="0" normalizeH="0" baseline="0" noProof="0">
              <a:ln>
                <a:noFill/>
              </a:ln>
              <a:solidFill>
                <a:srgbClr val="0B4E60"/>
              </a:solidFill>
              <a:effectLst/>
              <a:uLnTx/>
              <a:uFillTx/>
              <a:latin typeface="Arial"/>
              <a:ea typeface="+mn-ea"/>
              <a:cs typeface="+mn-cs"/>
            </a:endParaRPr>
          </a:p>
        </p:txBody>
      </p:sp>
      <p:sp>
        <p:nvSpPr>
          <p:cNvPr id="8" name="Content Placeholder 7">
            <a:extLst>
              <a:ext uri="{FF2B5EF4-FFF2-40B4-BE49-F238E27FC236}">
                <a16:creationId xmlns:a16="http://schemas.microsoft.com/office/drawing/2014/main" id="{F90901B7-2CB2-406D-CD8F-3253BBC966F9}"/>
              </a:ext>
            </a:extLst>
          </p:cNvPr>
          <p:cNvSpPr>
            <a:spLocks noGrp="1"/>
          </p:cNvSpPr>
          <p:nvPr>
            <p:ph idx="1"/>
          </p:nvPr>
        </p:nvSpPr>
        <p:spPr>
          <a:xfrm>
            <a:off x="536846" y="1856907"/>
            <a:ext cx="5439600" cy="3995237"/>
          </a:xfrm>
        </p:spPr>
        <p:txBody>
          <a:bodyPr/>
          <a:lstStyle/>
          <a:p>
            <a:r>
              <a:rPr lang="en-GB" sz="2600" b="1" dirty="0"/>
              <a:t>Aims</a:t>
            </a:r>
          </a:p>
          <a:p>
            <a:pPr marL="342900" indent="-342900">
              <a:buFont typeface="Arial" panose="020B0604020202020204" pitchFamily="34" charset="0"/>
              <a:buChar char="•"/>
            </a:pPr>
            <a:r>
              <a:rPr lang="en-GB" sz="2600" b="0" dirty="0"/>
              <a:t>Simpler, consistent and more effective non-discrimination law</a:t>
            </a:r>
          </a:p>
          <a:p>
            <a:pPr marL="342900" indent="-342900">
              <a:buFont typeface="Arial" panose="020B0604020202020204" pitchFamily="34" charset="0"/>
              <a:buChar char="•"/>
            </a:pPr>
            <a:r>
              <a:rPr lang="en-GB" sz="2600" b="0" dirty="0"/>
              <a:t>Strengthen the law to support and achieve greater progress on equality</a:t>
            </a:r>
          </a:p>
          <a:p>
            <a:endParaRPr lang="en-GB" dirty="0"/>
          </a:p>
        </p:txBody>
      </p:sp>
      <p:sp>
        <p:nvSpPr>
          <p:cNvPr id="6" name="Content Placeholder 7">
            <a:extLst>
              <a:ext uri="{FF2B5EF4-FFF2-40B4-BE49-F238E27FC236}">
                <a16:creationId xmlns:a16="http://schemas.microsoft.com/office/drawing/2014/main" id="{27727B47-6A57-B9F0-2B2C-85A9FB32BEA3}"/>
              </a:ext>
            </a:extLst>
          </p:cNvPr>
          <p:cNvSpPr txBox="1">
            <a:spLocks/>
          </p:cNvSpPr>
          <p:nvPr/>
        </p:nvSpPr>
        <p:spPr>
          <a:xfrm>
            <a:off x="6085287" y="1856906"/>
            <a:ext cx="5439600" cy="3995237"/>
          </a:xfrm>
          <a:prstGeom prst="rect">
            <a:avLst/>
          </a:prstGeom>
        </p:spPr>
        <p:txBody>
          <a:bodyPr vert="horz" lIns="0" tIns="0" rIns="0" bIns="0" rtlCol="0" anchor="t" anchorCtr="0">
            <a:noAutofit/>
          </a:bodyPr>
          <a:lstStyle>
            <a:lvl1pPr marL="0" indent="0" algn="l" defTabSz="914400" rtl="0" eaLnBrk="1" latinLnBrk="0" hangingPunct="1">
              <a:lnSpc>
                <a:spcPts val="3600"/>
              </a:lnSpc>
              <a:spcBef>
                <a:spcPts val="0"/>
              </a:spcBef>
              <a:spcAft>
                <a:spcPts val="600"/>
              </a:spcAft>
              <a:buFont typeface="Arial" panose="020B0604020202020204" pitchFamily="34" charset="0"/>
              <a:buNone/>
              <a:defRPr sz="2600" b="1" kern="1200">
                <a:solidFill>
                  <a:schemeClr val="tx1">
                    <a:lumMod val="75000"/>
                    <a:lumOff val="25000"/>
                  </a:schemeClr>
                </a:solidFill>
                <a:latin typeface="+mn-lt"/>
                <a:ea typeface="+mn-ea"/>
                <a:cs typeface="+mn-cs"/>
              </a:defRPr>
            </a:lvl1pPr>
            <a:lvl2pPr marL="0" indent="0" algn="l" defTabSz="914400" rtl="0" eaLnBrk="1" latinLnBrk="0" hangingPunct="1">
              <a:lnSpc>
                <a:spcPts val="2500"/>
              </a:lnSpc>
              <a:spcBef>
                <a:spcPts val="0"/>
              </a:spcBef>
              <a:spcAft>
                <a:spcPts val="600"/>
              </a:spcAft>
              <a:buFont typeface="Arial" panose="020B0604020202020204" pitchFamily="34" charset="0"/>
              <a:buNone/>
              <a:defRPr sz="2400" b="0" kern="1200">
                <a:solidFill>
                  <a:schemeClr val="tx1">
                    <a:lumMod val="75000"/>
                    <a:lumOff val="25000"/>
                  </a:schemeClr>
                </a:solidFill>
                <a:latin typeface="+mn-lt"/>
                <a:ea typeface="+mn-ea"/>
                <a:cs typeface="+mn-cs"/>
              </a:defRPr>
            </a:lvl2pPr>
            <a:lvl3pPr marL="180000" indent="-288000" algn="l" defTabSz="914400" rtl="0" eaLnBrk="1" latinLnBrk="0" hangingPunct="1">
              <a:lnSpc>
                <a:spcPts val="2500"/>
              </a:lnSpc>
              <a:spcBef>
                <a:spcPts val="0"/>
              </a:spcBef>
              <a:spcAft>
                <a:spcPts val="600"/>
              </a:spcAft>
              <a:buFont typeface="Symbol" panose="05050102010706020507" pitchFamily="18" charset="2"/>
              <a:buChar char="-"/>
              <a:defRPr sz="2400" b="0" kern="1200">
                <a:solidFill>
                  <a:schemeClr val="tx1">
                    <a:lumMod val="75000"/>
                    <a:lumOff val="25000"/>
                  </a:schemeClr>
                </a:solidFill>
                <a:latin typeface="+mn-lt"/>
                <a:ea typeface="+mn-ea"/>
                <a:cs typeface="+mn-cs"/>
              </a:defRPr>
            </a:lvl3pPr>
            <a:lvl4pPr marL="648000" indent="-288000" algn="l" defTabSz="914400" rtl="0" eaLnBrk="1" latinLnBrk="0" hangingPunct="1">
              <a:lnSpc>
                <a:spcPts val="2500"/>
              </a:lnSpc>
              <a:spcBef>
                <a:spcPts val="0"/>
              </a:spcBef>
              <a:spcAft>
                <a:spcPts val="600"/>
              </a:spcAft>
              <a:buFont typeface="Symbol" panose="05050102010706020507" pitchFamily="18" charset="2"/>
              <a:buChar char="-"/>
              <a:defRPr sz="2400" b="0" kern="1200">
                <a:solidFill>
                  <a:schemeClr val="tx1">
                    <a:lumMod val="75000"/>
                    <a:lumOff val="25000"/>
                  </a:schemeClr>
                </a:solidFill>
                <a:latin typeface="+mn-lt"/>
                <a:ea typeface="+mn-ea"/>
                <a:cs typeface="+mn-cs"/>
              </a:defRPr>
            </a:lvl4pPr>
            <a:lvl5pPr marL="1008000" indent="-288000" algn="l" defTabSz="914400" rtl="0" eaLnBrk="1" latinLnBrk="0" hangingPunct="1">
              <a:lnSpc>
                <a:spcPts val="2500"/>
              </a:lnSpc>
              <a:spcBef>
                <a:spcPts val="0"/>
              </a:spcBef>
              <a:spcAft>
                <a:spcPts val="600"/>
              </a:spcAft>
              <a:buFont typeface="Symbol" panose="05050102010706020507" pitchFamily="18" charset="2"/>
              <a:buChar char="-"/>
              <a:defRPr sz="2400" b="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600"/>
              </a:lnSpc>
              <a:spcBef>
                <a:spcPts val="0"/>
              </a:spcBef>
              <a:spcAft>
                <a:spcPts val="600"/>
              </a:spcAft>
              <a:buClrTx/>
              <a:buSzTx/>
              <a:buFont typeface="Arial" panose="020B0604020202020204" pitchFamily="34" charset="0"/>
              <a:buNone/>
              <a:tabLst/>
              <a:defRPr/>
            </a:pPr>
            <a:r>
              <a:rPr kumimoji="0" lang="en-GB" sz="2600" b="1" i="0" u="none" strike="noStrike" kern="1200" cap="none" spc="0" normalizeH="0" baseline="0" noProof="0" dirty="0">
                <a:ln>
                  <a:noFill/>
                </a:ln>
                <a:solidFill>
                  <a:prstClr val="black">
                    <a:lumMod val="75000"/>
                    <a:lumOff val="25000"/>
                  </a:prstClr>
                </a:solidFill>
                <a:effectLst/>
                <a:uLnTx/>
                <a:uFillTx/>
                <a:latin typeface="Arial"/>
                <a:ea typeface="+mn-ea"/>
                <a:cs typeface="+mn-cs"/>
              </a:rPr>
              <a:t>Covers</a:t>
            </a:r>
          </a:p>
          <a:p>
            <a:pPr marL="342900" marR="0" lvl="0" indent="-342900" algn="l" defTabSz="914400" rtl="0" eaLnBrk="1" fontAlgn="auto" latinLnBrk="0" hangingPunct="1">
              <a:lnSpc>
                <a:spcPts val="3600"/>
              </a:lnSpc>
              <a:spcBef>
                <a:spcPts val="0"/>
              </a:spcBef>
              <a:spcAft>
                <a:spcPts val="60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lumMod val="75000"/>
                    <a:lumOff val="25000"/>
                  </a:prstClr>
                </a:solidFill>
                <a:effectLst/>
                <a:uLnTx/>
                <a:uFillTx/>
                <a:latin typeface="Arial"/>
                <a:ea typeface="+mn-ea"/>
                <a:cs typeface="+mn-cs"/>
              </a:rPr>
              <a:t>Scotland, England and Wales</a:t>
            </a:r>
          </a:p>
          <a:p>
            <a:pPr marL="342900" marR="0" lvl="0" indent="-342900" algn="l" defTabSz="914400" rtl="0" eaLnBrk="1" fontAlgn="auto" latinLnBrk="0" hangingPunct="1">
              <a:lnSpc>
                <a:spcPts val="3600"/>
              </a:lnSpc>
              <a:spcBef>
                <a:spcPts val="0"/>
              </a:spcBef>
              <a:spcAft>
                <a:spcPts val="60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lumMod val="75000"/>
                    <a:lumOff val="25000"/>
                  </a:prstClr>
                </a:solidFill>
                <a:effectLst/>
                <a:uLnTx/>
                <a:uFillTx/>
                <a:latin typeface="Arial"/>
                <a:ea typeface="+mn-ea"/>
                <a:cs typeface="+mn-cs"/>
              </a:rPr>
              <a:t>Variety of sectors – </a:t>
            </a:r>
            <a:r>
              <a:rPr kumimoji="0" lang="en-GB" sz="2600" b="1" i="0" u="none" strike="noStrike" kern="1200" cap="none" spc="0" normalizeH="0" baseline="0" noProof="0" dirty="0">
                <a:ln>
                  <a:noFill/>
                </a:ln>
                <a:solidFill>
                  <a:prstClr val="black">
                    <a:lumMod val="75000"/>
                    <a:lumOff val="25000"/>
                  </a:prstClr>
                </a:solidFill>
                <a:effectLst/>
                <a:uLnTx/>
                <a:uFillTx/>
                <a:latin typeface="Arial"/>
                <a:ea typeface="+mn-ea"/>
                <a:cs typeface="+mn-cs"/>
              </a:rPr>
              <a:t>work</a:t>
            </a:r>
            <a:r>
              <a:rPr kumimoji="0" lang="en-GB" sz="2600" b="0" i="0" u="none" strike="noStrike" kern="1200" cap="none" spc="0" normalizeH="0" baseline="0" noProof="0" dirty="0">
                <a:ln>
                  <a:noFill/>
                </a:ln>
                <a:solidFill>
                  <a:prstClr val="black">
                    <a:lumMod val="75000"/>
                    <a:lumOff val="25000"/>
                  </a:prstClr>
                </a:solidFill>
                <a:effectLst/>
                <a:uLnTx/>
                <a:uFillTx/>
                <a:latin typeface="Arial"/>
                <a:ea typeface="+mn-ea"/>
                <a:cs typeface="+mn-cs"/>
              </a:rPr>
              <a:t>, services and public functions, housing, education, associations and transport</a:t>
            </a:r>
          </a:p>
        </p:txBody>
      </p:sp>
    </p:spTree>
    <p:extLst>
      <p:ext uri="{BB962C8B-B14F-4D97-AF65-F5344CB8AC3E}">
        <p14:creationId xmlns:p14="http://schemas.microsoft.com/office/powerpoint/2010/main" val="1804544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11F0-AC53-4993-A003-203F559C418A}"/>
              </a:ext>
            </a:extLst>
          </p:cNvPr>
          <p:cNvSpPr>
            <a:spLocks noGrp="1"/>
          </p:cNvSpPr>
          <p:nvPr>
            <p:ph type="title"/>
          </p:nvPr>
        </p:nvSpPr>
        <p:spPr/>
        <p:txBody>
          <a:bodyPr/>
          <a:lstStyle/>
          <a:p>
            <a:r>
              <a:rPr lang="en-GB" dirty="0"/>
              <a:t>Protected characteristics and mental health</a:t>
            </a:r>
          </a:p>
        </p:txBody>
      </p:sp>
      <p:sp>
        <p:nvSpPr>
          <p:cNvPr id="4" name="Footer Placeholder 3">
            <a:extLst>
              <a:ext uri="{FF2B5EF4-FFF2-40B4-BE49-F238E27FC236}">
                <a16:creationId xmlns:a16="http://schemas.microsoft.com/office/drawing/2014/main" id="{5F8C5507-DC67-41F1-9888-D866D7B22A77}"/>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4E60"/>
                </a:solidFill>
                <a:effectLst/>
                <a:uLnTx/>
                <a:uFillTx/>
                <a:latin typeface="Arial"/>
                <a:ea typeface="+mn-ea"/>
                <a:cs typeface="+mn-cs"/>
              </a:rPr>
              <a:t>Equality, mental health and employers</a:t>
            </a:r>
            <a:endParaRPr kumimoji="0" lang="en-GB" sz="1200" b="0" i="0" u="none" strike="noStrike" kern="1200" cap="none" spc="0" normalizeH="0" baseline="0" noProof="0" dirty="0">
              <a:ln>
                <a:noFill/>
              </a:ln>
              <a:solidFill>
                <a:srgbClr val="0B4E60"/>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77D8A96D-8F8F-4446-A94B-58FBAAD3C3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29D02-703E-4631-95A9-4E3B059CE6D1}" type="slidenum">
              <a:rPr kumimoji="0" lang="en-GB" sz="1300" b="1" i="0" u="none" strike="noStrike" kern="1200" cap="none" spc="0" normalizeH="0" baseline="0" noProof="0" smtClean="0">
                <a:ln>
                  <a:noFill/>
                </a:ln>
                <a:solidFill>
                  <a:srgbClr val="0B4E6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300" b="1" i="0" u="none" strike="noStrike" kern="1200" cap="none" spc="0" normalizeH="0" baseline="0" noProof="0">
              <a:ln>
                <a:noFill/>
              </a:ln>
              <a:solidFill>
                <a:srgbClr val="0B4E60"/>
              </a:solidFill>
              <a:effectLst/>
              <a:uLnTx/>
              <a:uFillTx/>
              <a:latin typeface="Arial"/>
              <a:ea typeface="+mn-ea"/>
              <a:cs typeface="+mn-cs"/>
            </a:endParaRPr>
          </a:p>
        </p:txBody>
      </p:sp>
      <p:sp>
        <p:nvSpPr>
          <p:cNvPr id="8" name="Content Placeholder 7">
            <a:extLst>
              <a:ext uri="{FF2B5EF4-FFF2-40B4-BE49-F238E27FC236}">
                <a16:creationId xmlns:a16="http://schemas.microsoft.com/office/drawing/2014/main" id="{17C6E1FE-3C99-D5A1-2BC9-9BC6D79E0AEB}"/>
              </a:ext>
            </a:extLst>
          </p:cNvPr>
          <p:cNvSpPr>
            <a:spLocks noGrp="1"/>
          </p:cNvSpPr>
          <p:nvPr>
            <p:ph idx="1"/>
          </p:nvPr>
        </p:nvSpPr>
        <p:spPr>
          <a:xfrm>
            <a:off x="545432" y="1641701"/>
            <a:ext cx="5439600" cy="3995237"/>
          </a:xfrm>
        </p:spPr>
        <p:txBody>
          <a:bodyPr/>
          <a:lstStyle/>
          <a:p>
            <a:pPr marL="457200" indent="-457200">
              <a:lnSpc>
                <a:spcPct val="100000"/>
              </a:lnSpc>
              <a:buFont typeface="Arial" panose="020B0604020202020204" pitchFamily="34" charset="0"/>
              <a:buChar char="•"/>
            </a:pPr>
            <a:r>
              <a:rPr lang="en-US" sz="2600" b="0" dirty="0"/>
              <a:t>Age</a:t>
            </a:r>
          </a:p>
          <a:p>
            <a:pPr marL="457200" indent="-457200">
              <a:lnSpc>
                <a:spcPct val="100000"/>
              </a:lnSpc>
              <a:buFont typeface="Arial" panose="020B0604020202020204" pitchFamily="34" charset="0"/>
              <a:buChar char="•"/>
            </a:pPr>
            <a:r>
              <a:rPr lang="en-US" sz="2600" dirty="0"/>
              <a:t>Disability</a:t>
            </a:r>
          </a:p>
          <a:p>
            <a:pPr marL="457200" indent="-457200">
              <a:lnSpc>
                <a:spcPct val="100000"/>
              </a:lnSpc>
              <a:buFont typeface="Arial" panose="020B0604020202020204" pitchFamily="34" charset="0"/>
              <a:buChar char="•"/>
            </a:pPr>
            <a:r>
              <a:rPr lang="en-US" sz="2600" dirty="0"/>
              <a:t>G</a:t>
            </a:r>
            <a:r>
              <a:rPr lang="en-US" sz="2600" b="0" dirty="0"/>
              <a:t>ender reassignment</a:t>
            </a:r>
          </a:p>
          <a:p>
            <a:pPr marL="457200" indent="-457200">
              <a:lnSpc>
                <a:spcPct val="100000"/>
              </a:lnSpc>
              <a:buFont typeface="Arial" panose="020B0604020202020204" pitchFamily="34" charset="0"/>
              <a:buChar char="•"/>
            </a:pPr>
            <a:r>
              <a:rPr lang="en-US" sz="2600" dirty="0"/>
              <a:t>M</a:t>
            </a:r>
            <a:r>
              <a:rPr lang="en-US" sz="2600" b="0" dirty="0"/>
              <a:t>arriage and civil partnership</a:t>
            </a:r>
          </a:p>
          <a:p>
            <a:pPr marL="457200" indent="-457200">
              <a:lnSpc>
                <a:spcPct val="100000"/>
              </a:lnSpc>
              <a:buFont typeface="Arial" panose="020B0604020202020204" pitchFamily="34" charset="0"/>
              <a:buChar char="•"/>
            </a:pPr>
            <a:r>
              <a:rPr lang="en-US" sz="2600" dirty="0"/>
              <a:t>P</a:t>
            </a:r>
            <a:r>
              <a:rPr lang="en-US" sz="2600" b="0" dirty="0"/>
              <a:t>regnancy and maternity</a:t>
            </a:r>
          </a:p>
          <a:p>
            <a:pPr marL="457200" indent="-457200">
              <a:lnSpc>
                <a:spcPct val="100000"/>
              </a:lnSpc>
              <a:buFont typeface="Arial" panose="020B0604020202020204" pitchFamily="34" charset="0"/>
              <a:buChar char="•"/>
            </a:pPr>
            <a:r>
              <a:rPr lang="en-US" sz="2600" dirty="0"/>
              <a:t>R</a:t>
            </a:r>
            <a:r>
              <a:rPr lang="en-US" sz="2600" b="0" dirty="0"/>
              <a:t>ace</a:t>
            </a:r>
          </a:p>
          <a:p>
            <a:pPr marL="457200" indent="-457200">
              <a:lnSpc>
                <a:spcPct val="100000"/>
              </a:lnSpc>
              <a:buFont typeface="Arial" panose="020B0604020202020204" pitchFamily="34" charset="0"/>
              <a:buChar char="•"/>
            </a:pPr>
            <a:r>
              <a:rPr lang="en-US" sz="2600" dirty="0"/>
              <a:t>R</a:t>
            </a:r>
            <a:r>
              <a:rPr lang="en-US" sz="2600" b="0" dirty="0"/>
              <a:t>eligion or belief</a:t>
            </a:r>
          </a:p>
          <a:p>
            <a:pPr marL="457200" indent="-457200">
              <a:lnSpc>
                <a:spcPct val="100000"/>
              </a:lnSpc>
              <a:buFont typeface="Arial" panose="020B0604020202020204" pitchFamily="34" charset="0"/>
              <a:buChar char="•"/>
            </a:pPr>
            <a:r>
              <a:rPr lang="en-US" sz="2600" dirty="0"/>
              <a:t>S</a:t>
            </a:r>
            <a:r>
              <a:rPr lang="en-US" sz="2600" b="0" dirty="0"/>
              <a:t>ex</a:t>
            </a:r>
          </a:p>
          <a:p>
            <a:pPr marL="457200" indent="-457200">
              <a:lnSpc>
                <a:spcPct val="100000"/>
              </a:lnSpc>
              <a:buFont typeface="Arial" panose="020B0604020202020204" pitchFamily="34" charset="0"/>
              <a:buChar char="•"/>
            </a:pPr>
            <a:r>
              <a:rPr lang="en-US" sz="2600" dirty="0"/>
              <a:t>S</a:t>
            </a:r>
            <a:r>
              <a:rPr lang="en-US" sz="2600" b="0" dirty="0"/>
              <a:t>exual orientation</a:t>
            </a:r>
          </a:p>
          <a:p>
            <a:endParaRPr lang="en-GB" dirty="0"/>
          </a:p>
        </p:txBody>
      </p:sp>
      <p:sp>
        <p:nvSpPr>
          <p:cNvPr id="3" name="Content Placeholder 7">
            <a:extLst>
              <a:ext uri="{FF2B5EF4-FFF2-40B4-BE49-F238E27FC236}">
                <a16:creationId xmlns:a16="http://schemas.microsoft.com/office/drawing/2014/main" id="{19ACB126-7551-7B1A-C1A0-6FCF1698B309}"/>
              </a:ext>
            </a:extLst>
          </p:cNvPr>
          <p:cNvSpPr txBox="1">
            <a:spLocks/>
          </p:cNvSpPr>
          <p:nvPr/>
        </p:nvSpPr>
        <p:spPr>
          <a:xfrm>
            <a:off x="6049200" y="1986055"/>
            <a:ext cx="4986387" cy="3650884"/>
          </a:xfrm>
          <a:prstGeom prst="rect">
            <a:avLst/>
          </a:prstGeom>
        </p:spPr>
        <p:txBody>
          <a:bodyPr vert="horz" lIns="0" tIns="0" rIns="0" bIns="0" rtlCol="0" anchor="t" anchorCtr="0">
            <a:noAutofit/>
          </a:bodyPr>
          <a:lstStyle>
            <a:lvl1pPr marL="0" indent="0" algn="l" defTabSz="914400" rtl="0" eaLnBrk="1" latinLnBrk="0" hangingPunct="1">
              <a:lnSpc>
                <a:spcPts val="2500"/>
              </a:lnSpc>
              <a:spcBef>
                <a:spcPts val="0"/>
              </a:spcBef>
              <a:spcAft>
                <a:spcPts val="600"/>
              </a:spcAft>
              <a:buFont typeface="Arial" panose="020B0604020202020204" pitchFamily="34" charset="0"/>
              <a:buNone/>
              <a:defRPr sz="2200" kern="1200">
                <a:solidFill>
                  <a:schemeClr val="tx1">
                    <a:lumMod val="75000"/>
                    <a:lumOff val="25000"/>
                  </a:schemeClr>
                </a:solidFill>
                <a:latin typeface="+mn-lt"/>
                <a:ea typeface="+mn-ea"/>
                <a:cs typeface="+mn-cs"/>
              </a:defRPr>
            </a:lvl1pPr>
            <a:lvl2pPr marL="0" indent="0" algn="l" defTabSz="914400" rtl="0" eaLnBrk="1" latinLnBrk="0" hangingPunct="1">
              <a:lnSpc>
                <a:spcPts val="2200"/>
              </a:lnSpc>
              <a:spcBef>
                <a:spcPts val="0"/>
              </a:spcBef>
              <a:spcAft>
                <a:spcPts val="600"/>
              </a:spcAft>
              <a:buFont typeface="Arial" panose="020B0604020202020204" pitchFamily="34" charset="0"/>
              <a:buNone/>
              <a:defRPr sz="1800" b="1" kern="1200">
                <a:solidFill>
                  <a:schemeClr val="tx1">
                    <a:lumMod val="75000"/>
                    <a:lumOff val="25000"/>
                  </a:schemeClr>
                </a:solidFill>
                <a:latin typeface="+mn-lt"/>
                <a:ea typeface="+mn-ea"/>
                <a:cs typeface="+mn-cs"/>
              </a:defRPr>
            </a:lvl2pPr>
            <a:lvl3pPr marL="0" indent="0" algn="l" defTabSz="914400" rtl="0" eaLnBrk="1" latinLnBrk="0" hangingPunct="1">
              <a:lnSpc>
                <a:spcPts val="2200"/>
              </a:lnSpc>
              <a:spcBef>
                <a:spcPts val="0"/>
              </a:spcBef>
              <a:spcAft>
                <a:spcPts val="600"/>
              </a:spcAft>
              <a:buFont typeface="Symbol" panose="05050102010706020507" pitchFamily="18" charset="2"/>
              <a:buNone/>
              <a:defRPr sz="1800" kern="1200">
                <a:solidFill>
                  <a:schemeClr val="tx1">
                    <a:lumMod val="75000"/>
                    <a:lumOff val="25000"/>
                  </a:schemeClr>
                </a:solidFill>
                <a:latin typeface="+mn-lt"/>
                <a:ea typeface="+mn-ea"/>
                <a:cs typeface="+mn-cs"/>
              </a:defRPr>
            </a:lvl3pPr>
            <a:lvl4pPr marL="180000" indent="-180000" algn="l" defTabSz="914400" rtl="0" eaLnBrk="1" latinLnBrk="0" hangingPunct="1">
              <a:lnSpc>
                <a:spcPts val="2200"/>
              </a:lnSpc>
              <a:spcBef>
                <a:spcPts val="0"/>
              </a:spcBef>
              <a:spcAft>
                <a:spcPts val="600"/>
              </a:spcAft>
              <a:buFont typeface="Symbol" panose="05050102010706020507" pitchFamily="18" charset="2"/>
              <a:buChar char="-"/>
              <a:defRPr sz="1800" kern="1200">
                <a:solidFill>
                  <a:schemeClr val="tx1">
                    <a:lumMod val="75000"/>
                    <a:lumOff val="25000"/>
                  </a:schemeClr>
                </a:solidFill>
                <a:latin typeface="+mn-lt"/>
                <a:ea typeface="+mn-ea"/>
                <a:cs typeface="+mn-cs"/>
              </a:defRPr>
            </a:lvl4pPr>
            <a:lvl5pPr marL="360000" indent="-180000" algn="l" defTabSz="914400" rtl="0" eaLnBrk="1" latinLnBrk="0" hangingPunct="1">
              <a:lnSpc>
                <a:spcPts val="2200"/>
              </a:lnSpc>
              <a:spcBef>
                <a:spcPts val="0"/>
              </a:spcBef>
              <a:spcAft>
                <a:spcPts val="600"/>
              </a:spcAft>
              <a:buFont typeface="Symbol" panose="05050102010706020507" pitchFamily="18"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600"/>
              </a:lnSpc>
              <a:spcBef>
                <a:spcPts val="0"/>
              </a:spcBef>
              <a:spcAft>
                <a:spcPts val="600"/>
              </a:spcAft>
              <a:buClrTx/>
              <a:buSzTx/>
              <a:buFont typeface="Arial" panose="020B0604020202020204" pitchFamily="34" charset="0"/>
              <a:buNone/>
              <a:tabLst/>
              <a:defRPr/>
            </a:pPr>
            <a:r>
              <a:rPr kumimoji="0" lang="en-GB" sz="2600" b="0" i="0" u="none" strike="noStrike" kern="1200" cap="none" spc="0" normalizeH="0" baseline="0" noProof="0" dirty="0">
                <a:ln>
                  <a:noFill/>
                </a:ln>
                <a:solidFill>
                  <a:prstClr val="black">
                    <a:lumMod val="75000"/>
                    <a:lumOff val="25000"/>
                  </a:prstClr>
                </a:solidFill>
                <a:effectLst/>
                <a:uLnTx/>
                <a:uFillTx/>
                <a:latin typeface="Arial"/>
                <a:ea typeface="+mn-ea"/>
                <a:cs typeface="+mn-cs"/>
              </a:rPr>
              <a:t>Disability:</a:t>
            </a:r>
          </a:p>
          <a:p>
            <a:pPr marL="342900" marR="0" lvl="0" indent="-342900" algn="l" defTabSz="914400" rtl="0" eaLnBrk="1" fontAlgn="auto" latinLnBrk="0" hangingPunct="1">
              <a:lnSpc>
                <a:spcPts val="3600"/>
              </a:lnSpc>
              <a:spcBef>
                <a:spcPts val="0"/>
              </a:spcBef>
              <a:spcAft>
                <a:spcPts val="600"/>
              </a:spcAft>
              <a:buClrTx/>
              <a:buSzTx/>
              <a:buFontTx/>
              <a:buChar char="-"/>
              <a:tabLst/>
              <a:defRPr/>
            </a:pPr>
            <a:r>
              <a:rPr kumimoji="0" lang="en-GB" sz="2600" b="0" i="0" u="none" strike="noStrike" kern="1200" cap="none" spc="0" normalizeH="0" baseline="0" noProof="0" dirty="0">
                <a:ln>
                  <a:noFill/>
                </a:ln>
                <a:solidFill>
                  <a:prstClr val="black">
                    <a:lumMod val="75000"/>
                    <a:lumOff val="25000"/>
                  </a:prstClr>
                </a:solidFill>
                <a:effectLst/>
                <a:uLnTx/>
                <a:uFillTx/>
                <a:latin typeface="Arial"/>
                <a:ea typeface="+mn-ea"/>
                <a:cs typeface="+mn-cs"/>
              </a:rPr>
              <a:t>Physical or mental impairment</a:t>
            </a:r>
          </a:p>
          <a:p>
            <a:pPr marL="342900" marR="0" lvl="0" indent="-342900" algn="l" defTabSz="914400" rtl="0" eaLnBrk="1" fontAlgn="auto" latinLnBrk="0" hangingPunct="1">
              <a:lnSpc>
                <a:spcPts val="3600"/>
              </a:lnSpc>
              <a:spcBef>
                <a:spcPts val="0"/>
              </a:spcBef>
              <a:spcAft>
                <a:spcPts val="600"/>
              </a:spcAft>
              <a:buClrTx/>
              <a:buSzTx/>
              <a:buFontTx/>
              <a:buChar char="-"/>
              <a:tabLst/>
              <a:defRPr/>
            </a:pPr>
            <a:r>
              <a:rPr kumimoji="0" lang="en-GB" sz="2600" b="0" i="0" u="none" strike="noStrike" kern="1200" cap="none" spc="0" normalizeH="0" baseline="0" noProof="0" dirty="0">
                <a:ln>
                  <a:noFill/>
                </a:ln>
                <a:solidFill>
                  <a:prstClr val="black">
                    <a:lumMod val="75000"/>
                    <a:lumOff val="25000"/>
                  </a:prstClr>
                </a:solidFill>
                <a:effectLst/>
                <a:uLnTx/>
                <a:uFillTx/>
                <a:latin typeface="Arial"/>
                <a:ea typeface="+mn-ea"/>
                <a:cs typeface="+mn-cs"/>
              </a:rPr>
              <a:t>Substantial and long-term adverse effect on ability to carry out normal day-to-day activities</a:t>
            </a:r>
          </a:p>
        </p:txBody>
      </p:sp>
    </p:spTree>
    <p:extLst>
      <p:ext uri="{BB962C8B-B14F-4D97-AF65-F5344CB8AC3E}">
        <p14:creationId xmlns:p14="http://schemas.microsoft.com/office/powerpoint/2010/main" val="356407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F3E3-7BC9-B0B1-5E9E-E272F5BD7548}"/>
              </a:ext>
            </a:extLst>
          </p:cNvPr>
          <p:cNvSpPr>
            <a:spLocks noGrp="1"/>
          </p:cNvSpPr>
          <p:nvPr>
            <p:ph type="title"/>
          </p:nvPr>
        </p:nvSpPr>
        <p:spPr/>
        <p:txBody>
          <a:bodyPr/>
          <a:lstStyle/>
          <a:p>
            <a:r>
              <a:rPr lang="en-GB" dirty="0"/>
              <a:t>Unlawful discrimination</a:t>
            </a:r>
          </a:p>
        </p:txBody>
      </p:sp>
      <p:sp>
        <p:nvSpPr>
          <p:cNvPr id="3" name="Content Placeholder 2">
            <a:extLst>
              <a:ext uri="{FF2B5EF4-FFF2-40B4-BE49-F238E27FC236}">
                <a16:creationId xmlns:a16="http://schemas.microsoft.com/office/drawing/2014/main" id="{4C4CB29F-4634-DC93-613F-FDEF70E5C730}"/>
              </a:ext>
            </a:extLst>
          </p:cNvPr>
          <p:cNvSpPr>
            <a:spLocks noGrp="1"/>
          </p:cNvSpPr>
          <p:nvPr>
            <p:ph idx="1"/>
          </p:nvPr>
        </p:nvSpPr>
        <p:spPr>
          <a:xfrm>
            <a:off x="481261" y="1963025"/>
            <a:ext cx="10936155" cy="4213938"/>
          </a:xfrm>
        </p:spPr>
        <p:txBody>
          <a:bodyPr/>
          <a:lstStyle/>
          <a:p>
            <a:pPr marL="457200" indent="-457200">
              <a:lnSpc>
                <a:spcPts val="3600"/>
              </a:lnSpc>
              <a:buFont typeface="Arial" panose="020B0604020202020204" pitchFamily="34" charset="0"/>
              <a:buChar char="•"/>
            </a:pPr>
            <a:r>
              <a:rPr lang="en-GB" sz="2600" b="0" dirty="0"/>
              <a:t>Failure to make </a:t>
            </a:r>
            <a:r>
              <a:rPr lang="en-GB" sz="2600" dirty="0"/>
              <a:t>reasonable adjustments</a:t>
            </a:r>
          </a:p>
          <a:p>
            <a:pPr marL="457200" indent="-457200">
              <a:lnSpc>
                <a:spcPts val="3600"/>
              </a:lnSpc>
              <a:buFont typeface="Arial" panose="020B0604020202020204" pitchFamily="34" charset="0"/>
              <a:buChar char="•"/>
            </a:pPr>
            <a:r>
              <a:rPr lang="en-GB" sz="2600" b="0" dirty="0"/>
              <a:t>Direct discrimination</a:t>
            </a:r>
          </a:p>
          <a:p>
            <a:pPr marL="457200" indent="-457200">
              <a:lnSpc>
                <a:spcPts val="3600"/>
              </a:lnSpc>
              <a:buFont typeface="Arial" panose="020B0604020202020204" pitchFamily="34" charset="0"/>
              <a:buChar char="•"/>
            </a:pPr>
            <a:r>
              <a:rPr lang="en-GB" sz="2600" b="0" dirty="0"/>
              <a:t>Indirect discrimination</a:t>
            </a:r>
          </a:p>
          <a:p>
            <a:pPr marL="457200" indent="-457200">
              <a:lnSpc>
                <a:spcPts val="3600"/>
              </a:lnSpc>
              <a:buFont typeface="Arial" panose="020B0604020202020204" pitchFamily="34" charset="0"/>
              <a:buChar char="•"/>
            </a:pPr>
            <a:r>
              <a:rPr lang="en-GB" sz="2600" b="0" dirty="0"/>
              <a:t>Discrimination arising from a disability</a:t>
            </a:r>
          </a:p>
          <a:p>
            <a:pPr marL="457200" indent="-457200">
              <a:lnSpc>
                <a:spcPts val="3600"/>
              </a:lnSpc>
              <a:buFont typeface="Arial" panose="020B0604020202020204" pitchFamily="34" charset="0"/>
              <a:buChar char="•"/>
            </a:pPr>
            <a:r>
              <a:rPr lang="en-GB" sz="2600" b="0" dirty="0"/>
              <a:t>Harassment</a:t>
            </a:r>
          </a:p>
          <a:p>
            <a:pPr marL="457200" indent="-457200">
              <a:lnSpc>
                <a:spcPts val="3600"/>
              </a:lnSpc>
              <a:buFont typeface="Arial" panose="020B0604020202020204" pitchFamily="34" charset="0"/>
              <a:buChar char="•"/>
            </a:pPr>
            <a:r>
              <a:rPr lang="en-GB" sz="2600" b="0" dirty="0"/>
              <a:t>Victimisation</a:t>
            </a:r>
          </a:p>
          <a:p>
            <a:pPr marL="457200" indent="-457200">
              <a:lnSpc>
                <a:spcPts val="3600"/>
              </a:lnSpc>
              <a:buFont typeface="Arial" panose="020B0604020202020204" pitchFamily="34" charset="0"/>
              <a:buChar char="•"/>
            </a:pPr>
            <a:r>
              <a:rPr lang="en-GB" sz="2600" b="0" dirty="0"/>
              <a:t>Other protections including equal pay</a:t>
            </a:r>
          </a:p>
          <a:p>
            <a:endParaRPr lang="en-GB" dirty="0"/>
          </a:p>
        </p:txBody>
      </p:sp>
      <p:sp>
        <p:nvSpPr>
          <p:cNvPr id="4" name="Footer Placeholder 3">
            <a:extLst>
              <a:ext uri="{FF2B5EF4-FFF2-40B4-BE49-F238E27FC236}">
                <a16:creationId xmlns:a16="http://schemas.microsoft.com/office/drawing/2014/main" id="{62E01200-69E2-CCFE-90ED-F8165E966ADE}"/>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4E60"/>
                </a:solidFill>
                <a:effectLst/>
                <a:uLnTx/>
                <a:uFillTx/>
                <a:latin typeface="Arial"/>
                <a:ea typeface="+mn-ea"/>
                <a:cs typeface="+mn-cs"/>
              </a:rPr>
              <a:t>Equality, mental health and employers</a:t>
            </a:r>
            <a:endParaRPr kumimoji="0" lang="en-GB" sz="1200" b="0" i="0" u="none" strike="noStrike" kern="1200" cap="none" spc="0" normalizeH="0" baseline="0" noProof="0" dirty="0">
              <a:ln>
                <a:noFill/>
              </a:ln>
              <a:solidFill>
                <a:srgbClr val="0B4E60"/>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5D83385B-9A42-0E9E-BDB5-8396D2745D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29D02-703E-4631-95A9-4E3B059CE6D1}" type="slidenum">
              <a:rPr kumimoji="0" lang="en-GB" sz="1300" b="1" i="0" u="none" strike="noStrike" kern="1200" cap="none" spc="0" normalizeH="0" baseline="0" noProof="0" smtClean="0">
                <a:ln>
                  <a:noFill/>
                </a:ln>
                <a:solidFill>
                  <a:srgbClr val="0B4E6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300" b="1" i="0" u="none" strike="noStrike" kern="1200" cap="none" spc="0" normalizeH="0" baseline="0" noProof="0">
              <a:ln>
                <a:noFill/>
              </a:ln>
              <a:solidFill>
                <a:srgbClr val="0B4E60"/>
              </a:solidFill>
              <a:effectLst/>
              <a:uLnTx/>
              <a:uFillTx/>
              <a:latin typeface="Arial"/>
              <a:ea typeface="+mn-ea"/>
              <a:cs typeface="+mn-cs"/>
            </a:endParaRPr>
          </a:p>
        </p:txBody>
      </p:sp>
    </p:spTree>
    <p:extLst>
      <p:ext uri="{BB962C8B-B14F-4D97-AF65-F5344CB8AC3E}">
        <p14:creationId xmlns:p14="http://schemas.microsoft.com/office/powerpoint/2010/main" val="2870671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6B88B-7E20-7701-72A6-F8558ED53BFF}"/>
              </a:ext>
            </a:extLst>
          </p:cNvPr>
          <p:cNvSpPr>
            <a:spLocks noGrp="1"/>
          </p:cNvSpPr>
          <p:nvPr>
            <p:ph type="title"/>
          </p:nvPr>
        </p:nvSpPr>
        <p:spPr/>
        <p:txBody>
          <a:bodyPr/>
          <a:lstStyle/>
          <a:p>
            <a:r>
              <a:rPr lang="en-GB" dirty="0"/>
              <a:t>When does protection apply? </a:t>
            </a:r>
          </a:p>
        </p:txBody>
      </p:sp>
      <p:sp>
        <p:nvSpPr>
          <p:cNvPr id="3" name="Content Placeholder 2">
            <a:extLst>
              <a:ext uri="{FF2B5EF4-FFF2-40B4-BE49-F238E27FC236}">
                <a16:creationId xmlns:a16="http://schemas.microsoft.com/office/drawing/2014/main" id="{91D8C7F4-6136-0289-0836-00471D9F673A}"/>
              </a:ext>
            </a:extLst>
          </p:cNvPr>
          <p:cNvSpPr>
            <a:spLocks noGrp="1"/>
          </p:cNvSpPr>
          <p:nvPr>
            <p:ph idx="1"/>
          </p:nvPr>
        </p:nvSpPr>
        <p:spPr>
          <a:xfrm>
            <a:off x="481262" y="2181725"/>
            <a:ext cx="10986488" cy="3995237"/>
          </a:xfrm>
        </p:spPr>
        <p:txBody>
          <a:bodyPr/>
          <a:lstStyle/>
          <a:p>
            <a:pPr marL="342900" indent="-342900">
              <a:buFont typeface="Arial" panose="020B0604020202020204" pitchFamily="34" charset="0"/>
              <a:buChar char="•"/>
            </a:pPr>
            <a:r>
              <a:rPr lang="en-US" altLang="en-US" sz="2600" b="0" dirty="0"/>
              <a:t>Protected from moment you see the advert</a:t>
            </a:r>
          </a:p>
          <a:p>
            <a:pPr marL="342900" indent="-342900">
              <a:buFont typeface="Arial" panose="020B0604020202020204" pitchFamily="34" charset="0"/>
              <a:buChar char="•"/>
            </a:pPr>
            <a:endParaRPr lang="en-US" altLang="en-US" sz="2600" b="0" dirty="0"/>
          </a:p>
          <a:p>
            <a:pPr marL="342900" indent="-342900">
              <a:buFont typeface="Arial" panose="020B0604020202020204" pitchFamily="34" charset="0"/>
              <a:buChar char="•"/>
            </a:pPr>
            <a:r>
              <a:rPr lang="en-US" altLang="en-US" sz="2600" b="0" dirty="0"/>
              <a:t>When you’re applying for a job</a:t>
            </a:r>
          </a:p>
          <a:p>
            <a:pPr marL="342900" indent="-342900">
              <a:buFont typeface="Arial" panose="020B0604020202020204" pitchFamily="34" charset="0"/>
              <a:buChar char="•"/>
            </a:pPr>
            <a:endParaRPr lang="en-US" altLang="en-US" sz="2600" b="0" dirty="0"/>
          </a:p>
          <a:p>
            <a:pPr marL="342900" indent="-342900">
              <a:buFont typeface="Arial" panose="020B0604020202020204" pitchFamily="34" charset="0"/>
              <a:buChar char="•"/>
            </a:pPr>
            <a:r>
              <a:rPr lang="en-US" altLang="en-US" sz="2600" b="0" dirty="0"/>
              <a:t>When you’re in a job, and </a:t>
            </a:r>
          </a:p>
          <a:p>
            <a:pPr marL="342900" indent="-342900">
              <a:buFont typeface="Arial" panose="020B0604020202020204" pitchFamily="34" charset="0"/>
              <a:buChar char="•"/>
            </a:pPr>
            <a:endParaRPr lang="en-US" altLang="en-US" sz="2600" b="0" dirty="0"/>
          </a:p>
          <a:p>
            <a:pPr marL="342900" indent="-342900">
              <a:buFont typeface="Arial" panose="020B0604020202020204" pitchFamily="34" charset="0"/>
              <a:buChar char="•"/>
            </a:pPr>
            <a:r>
              <a:rPr lang="en-US" altLang="en-US" sz="2600" b="0" dirty="0"/>
              <a:t>After leaving the job</a:t>
            </a:r>
            <a:endParaRPr lang="en-GB" sz="2600" dirty="0"/>
          </a:p>
        </p:txBody>
      </p:sp>
      <p:sp>
        <p:nvSpPr>
          <p:cNvPr id="4" name="Footer Placeholder 3">
            <a:extLst>
              <a:ext uri="{FF2B5EF4-FFF2-40B4-BE49-F238E27FC236}">
                <a16:creationId xmlns:a16="http://schemas.microsoft.com/office/drawing/2014/main" id="{C07309EA-E39F-EB8C-D31E-70CF72F2259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4E60"/>
                </a:solidFill>
                <a:effectLst/>
                <a:uLnTx/>
                <a:uFillTx/>
                <a:latin typeface="Arial"/>
                <a:ea typeface="+mn-ea"/>
                <a:cs typeface="+mn-cs"/>
              </a:rPr>
              <a:t>Equality, mental health and employers</a:t>
            </a:r>
            <a:endParaRPr kumimoji="0" lang="en-GB" sz="1200" b="0" i="0" u="none" strike="noStrike" kern="1200" cap="none" spc="0" normalizeH="0" baseline="0" noProof="0" dirty="0">
              <a:ln>
                <a:noFill/>
              </a:ln>
              <a:solidFill>
                <a:srgbClr val="0B4E60"/>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8D6AA2B1-7EB1-E07B-C025-1456459FEE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29D02-703E-4631-95A9-4E3B059CE6D1}" type="slidenum">
              <a:rPr kumimoji="0" lang="en-GB" sz="1300" b="1" i="0" u="none" strike="noStrike" kern="1200" cap="none" spc="0" normalizeH="0" baseline="0" noProof="0" smtClean="0">
                <a:ln>
                  <a:noFill/>
                </a:ln>
                <a:solidFill>
                  <a:srgbClr val="0B4E6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300" b="1" i="0" u="none" strike="noStrike" kern="1200" cap="none" spc="0" normalizeH="0" baseline="0" noProof="0">
              <a:ln>
                <a:noFill/>
              </a:ln>
              <a:solidFill>
                <a:srgbClr val="0B4E60"/>
              </a:solidFill>
              <a:effectLst/>
              <a:uLnTx/>
              <a:uFillTx/>
              <a:latin typeface="Arial"/>
              <a:ea typeface="+mn-ea"/>
              <a:cs typeface="+mn-cs"/>
            </a:endParaRPr>
          </a:p>
        </p:txBody>
      </p:sp>
    </p:spTree>
    <p:extLst>
      <p:ext uri="{BB962C8B-B14F-4D97-AF65-F5344CB8AC3E}">
        <p14:creationId xmlns:p14="http://schemas.microsoft.com/office/powerpoint/2010/main" val="3057129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pPr lvl="0">
              <a:defRPr/>
            </a:pPr>
            <a:r>
              <a:rPr lang="en-GB" sz="4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Session outcomes</a:t>
            </a:r>
            <a:endParaRPr lang="en-GB" sz="4400" b="1" dirty="0">
              <a:solidFill>
                <a:prstClr val="black"/>
              </a:solidFill>
              <a:latin typeface="Calibri"/>
            </a:endParaRPr>
          </a:p>
        </p:txBody>
      </p:sp>
      <p:sp>
        <p:nvSpPr>
          <p:cNvPr id="5" name="Content Placeholder 2"/>
          <p:cNvSpPr txBox="1">
            <a:spLocks/>
          </p:cNvSpPr>
          <p:nvPr/>
        </p:nvSpPr>
        <p:spPr>
          <a:xfrm>
            <a:off x="457200" y="1600200"/>
            <a:ext cx="11258166" cy="4525963"/>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lvl="0" indent="0">
              <a:buNone/>
              <a:defRPr/>
            </a:pPr>
            <a:r>
              <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rPr>
              <a:t>After today’s session you should have: </a:t>
            </a:r>
          </a:p>
          <a:p>
            <a:pPr marL="0" lvl="0" indent="0">
              <a:buNone/>
              <a:defRPr/>
            </a:pPr>
            <a:endPar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AutoNum type="arabicPeriod"/>
              <a:defRPr/>
            </a:pPr>
            <a:r>
              <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rPr>
              <a:t>Increased understanding of </a:t>
            </a:r>
            <a:r>
              <a:rPr lang="en-GB" sz="2600" dirty="0">
                <a:latin typeface="Open Sans" panose="020B0606030504020204" pitchFamily="34" charset="0"/>
                <a:ea typeface="Open Sans" panose="020B0606030504020204" pitchFamily="34" charset="0"/>
                <a:cs typeface="Open Sans" panose="020B0606030504020204" pitchFamily="34" charset="0"/>
              </a:rPr>
              <a:t>the role and responsibilities that all line managers hold in relation to mental health at work</a:t>
            </a:r>
            <a:r>
              <a:rPr lang="en-GB" sz="2600" dirty="0" smtClean="0">
                <a:latin typeface="Open Sans" panose="020B0606030504020204" pitchFamily="34" charset="0"/>
                <a:ea typeface="Open Sans" panose="020B0606030504020204" pitchFamily="34" charset="0"/>
                <a:cs typeface="Open Sans" panose="020B0606030504020204" pitchFamily="34" charset="0"/>
              </a:rPr>
              <a:t>.</a:t>
            </a:r>
            <a:endPar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AutoNum type="arabicPeriod"/>
              <a:defRPr/>
            </a:pPr>
            <a:r>
              <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rPr>
              <a:t>Increased understanding </a:t>
            </a:r>
            <a:r>
              <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of </a:t>
            </a:r>
            <a:r>
              <a:rPr lang="en-GB" sz="2600" dirty="0" smtClean="0">
                <a:latin typeface="Open Sans" panose="020B0606030504020204" pitchFamily="34" charset="0"/>
                <a:ea typeface="Open Sans" panose="020B0606030504020204" pitchFamily="34" charset="0"/>
                <a:cs typeface="Open Sans" panose="020B0606030504020204" pitchFamily="34" charset="0"/>
              </a:rPr>
              <a:t>reasonable </a:t>
            </a:r>
            <a:r>
              <a:rPr lang="en-GB" sz="2600" dirty="0">
                <a:latin typeface="Open Sans" panose="020B0606030504020204" pitchFamily="34" charset="0"/>
                <a:ea typeface="Open Sans" panose="020B0606030504020204" pitchFamily="34" charset="0"/>
                <a:cs typeface="Open Sans" panose="020B0606030504020204" pitchFamily="34" charset="0"/>
              </a:rPr>
              <a:t>adjustments for mental health related conditions</a:t>
            </a:r>
            <a:r>
              <a:rPr lang="en-GB" sz="2600" dirty="0" smtClean="0">
                <a:latin typeface="Open Sans" panose="020B0606030504020204" pitchFamily="34" charset="0"/>
                <a:ea typeface="Open Sans" panose="020B0606030504020204" pitchFamily="34" charset="0"/>
                <a:cs typeface="Open Sans" panose="020B0606030504020204" pitchFamily="34" charset="0"/>
              </a:rPr>
              <a:t>.</a:t>
            </a:r>
            <a:endPar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AutoNum type="arabicPeriod"/>
              <a:defRPr/>
            </a:pPr>
            <a:r>
              <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rPr>
              <a:t>Increased knowledge of what works in </a:t>
            </a:r>
            <a:r>
              <a:rPr lang="en-GB" sz="2600" dirty="0">
                <a:latin typeface="Open Sans" panose="020B0606030504020204" pitchFamily="34" charset="0"/>
                <a:ea typeface="Open Sans" panose="020B0606030504020204" pitchFamily="34" charset="0"/>
                <a:cs typeface="Open Sans" panose="020B0606030504020204" pitchFamily="34" charset="0"/>
              </a:rPr>
              <a:t>discussing and implementing </a:t>
            </a:r>
            <a:r>
              <a:rPr lang="en-GB" sz="2600" dirty="0" smtClean="0">
                <a:latin typeface="Open Sans" panose="020B0606030504020204" pitchFamily="34" charset="0"/>
                <a:ea typeface="Open Sans" panose="020B0606030504020204" pitchFamily="34" charset="0"/>
                <a:cs typeface="Open Sans" panose="020B0606030504020204" pitchFamily="34" charset="0"/>
              </a:rPr>
              <a:t>reasonable adjustments</a:t>
            </a:r>
            <a:r>
              <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AutoNum type="arabicPeriod"/>
              <a:defRPr/>
            </a:pPr>
            <a:r>
              <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rPr>
              <a:t>Increased awareness of tools and resources available to </a:t>
            </a:r>
            <a:r>
              <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support line managers in their role.</a:t>
            </a:r>
            <a:endParaRPr lang="en-GB" sz="2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56006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41EF-2E49-4E6F-8754-B8E6A3667078}"/>
              </a:ext>
            </a:extLst>
          </p:cNvPr>
          <p:cNvSpPr>
            <a:spLocks noGrp="1"/>
          </p:cNvSpPr>
          <p:nvPr>
            <p:ph type="ctrTitle"/>
          </p:nvPr>
        </p:nvSpPr>
        <p:spPr>
          <a:xfrm>
            <a:off x="532798" y="2278504"/>
            <a:ext cx="6285691" cy="1404000"/>
          </a:xfrm>
        </p:spPr>
        <p:txBody>
          <a:bodyPr>
            <a:normAutofit fontScale="90000"/>
          </a:bodyPr>
          <a:lstStyle/>
          <a:p>
            <a:r>
              <a:rPr lang="en-GB" dirty="0"/>
              <a:t>Reasonable</a:t>
            </a:r>
          </a:p>
        </p:txBody>
      </p:sp>
      <p:sp>
        <p:nvSpPr>
          <p:cNvPr id="3" name="Subtitle 2">
            <a:extLst>
              <a:ext uri="{FF2B5EF4-FFF2-40B4-BE49-F238E27FC236}">
                <a16:creationId xmlns:a16="http://schemas.microsoft.com/office/drawing/2014/main" id="{55C0731D-5A6C-45FD-A01D-D9F4B3A4E9A6}"/>
              </a:ext>
            </a:extLst>
          </p:cNvPr>
          <p:cNvSpPr>
            <a:spLocks noGrp="1"/>
          </p:cNvSpPr>
          <p:nvPr>
            <p:ph type="subTitle" idx="1"/>
          </p:nvPr>
        </p:nvSpPr>
        <p:spPr/>
        <p:txBody>
          <a:bodyPr/>
          <a:lstStyle/>
          <a:p>
            <a:r>
              <a:rPr lang="en-GB" dirty="0"/>
              <a:t>adjustments</a:t>
            </a:r>
          </a:p>
        </p:txBody>
      </p:sp>
      <p:sp>
        <p:nvSpPr>
          <p:cNvPr id="4" name="Footer Placeholder 3">
            <a:extLst>
              <a:ext uri="{FF2B5EF4-FFF2-40B4-BE49-F238E27FC236}">
                <a16:creationId xmlns:a16="http://schemas.microsoft.com/office/drawing/2014/main" id="{CC54DEE0-27CD-4222-8DFF-F5BBACF1BBA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4E60"/>
                </a:solidFill>
                <a:effectLst/>
                <a:uLnTx/>
                <a:uFillTx/>
                <a:latin typeface="Arial"/>
                <a:ea typeface="+mn-ea"/>
                <a:cs typeface="+mn-cs"/>
              </a:rPr>
              <a:t>Equality, mental health and employers</a:t>
            </a:r>
            <a:endParaRPr kumimoji="0" lang="en-GB" sz="1200" b="0" i="0" u="none" strike="noStrike" kern="1200" cap="none" spc="0" normalizeH="0" baseline="0" noProof="0" dirty="0">
              <a:ln>
                <a:noFill/>
              </a:ln>
              <a:solidFill>
                <a:srgbClr val="0B4E60"/>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A25D0AA-E3C3-4C4D-83F9-2FB357BD7F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29D02-703E-4631-95A9-4E3B059CE6D1}" type="slidenum">
              <a:rPr kumimoji="0" lang="en-GB" sz="1300" b="1" i="0" u="none" strike="noStrike" kern="1200" cap="none" spc="0" normalizeH="0" baseline="0" noProof="0" smtClean="0">
                <a:ln>
                  <a:noFill/>
                </a:ln>
                <a:solidFill>
                  <a:srgbClr val="0B4E6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300" b="1" i="0" u="none" strike="noStrike" kern="1200" cap="none" spc="0" normalizeH="0" baseline="0" noProof="0">
              <a:ln>
                <a:noFill/>
              </a:ln>
              <a:solidFill>
                <a:srgbClr val="0B4E60"/>
              </a:solidFill>
              <a:effectLst/>
              <a:uLnTx/>
              <a:uFillTx/>
              <a:latin typeface="Arial"/>
              <a:ea typeface="+mn-ea"/>
              <a:cs typeface="+mn-cs"/>
            </a:endParaRPr>
          </a:p>
        </p:txBody>
      </p:sp>
    </p:spTree>
    <p:extLst>
      <p:ext uri="{BB962C8B-B14F-4D97-AF65-F5344CB8AC3E}">
        <p14:creationId xmlns:p14="http://schemas.microsoft.com/office/powerpoint/2010/main" val="2174407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11F0-AC53-4993-A003-203F559C418A}"/>
              </a:ext>
            </a:extLst>
          </p:cNvPr>
          <p:cNvSpPr>
            <a:spLocks noGrp="1"/>
          </p:cNvSpPr>
          <p:nvPr>
            <p:ph type="title"/>
          </p:nvPr>
        </p:nvSpPr>
        <p:spPr/>
        <p:txBody>
          <a:bodyPr/>
          <a:lstStyle/>
          <a:p>
            <a:r>
              <a:rPr lang="en-GB" dirty="0"/>
              <a:t>Duty to make reasonable adjustments (1)</a:t>
            </a:r>
          </a:p>
        </p:txBody>
      </p:sp>
      <p:sp>
        <p:nvSpPr>
          <p:cNvPr id="4" name="Footer Placeholder 3">
            <a:extLst>
              <a:ext uri="{FF2B5EF4-FFF2-40B4-BE49-F238E27FC236}">
                <a16:creationId xmlns:a16="http://schemas.microsoft.com/office/drawing/2014/main" id="{5F8C5507-DC67-41F1-9888-D866D7B22A77}"/>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4E60"/>
                </a:solidFill>
                <a:effectLst/>
                <a:uLnTx/>
                <a:uFillTx/>
                <a:latin typeface="Arial"/>
                <a:ea typeface="+mn-ea"/>
                <a:cs typeface="+mn-cs"/>
              </a:rPr>
              <a:t>Equality, mental health and employers</a:t>
            </a:r>
            <a:endParaRPr kumimoji="0" lang="en-GB" sz="1200" b="0" i="0" u="none" strike="noStrike" kern="1200" cap="none" spc="0" normalizeH="0" baseline="0" noProof="0" dirty="0">
              <a:ln>
                <a:noFill/>
              </a:ln>
              <a:solidFill>
                <a:srgbClr val="0B4E60"/>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77D8A96D-8F8F-4446-A94B-58FBAAD3C3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29D02-703E-4631-95A9-4E3B059CE6D1}" type="slidenum">
              <a:rPr kumimoji="0" lang="en-GB" sz="1300" b="1" i="0" u="none" strike="noStrike" kern="1200" cap="none" spc="0" normalizeH="0" baseline="0" noProof="0" smtClean="0">
                <a:ln>
                  <a:noFill/>
                </a:ln>
                <a:solidFill>
                  <a:srgbClr val="0B4E6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300" b="1" i="0" u="none" strike="noStrike" kern="1200" cap="none" spc="0" normalizeH="0" baseline="0" noProof="0">
              <a:ln>
                <a:noFill/>
              </a:ln>
              <a:solidFill>
                <a:srgbClr val="0B4E60"/>
              </a:solidFill>
              <a:effectLst/>
              <a:uLnTx/>
              <a:uFillTx/>
              <a:latin typeface="Arial"/>
              <a:ea typeface="+mn-ea"/>
              <a:cs typeface="+mn-cs"/>
            </a:endParaRPr>
          </a:p>
        </p:txBody>
      </p:sp>
      <p:sp>
        <p:nvSpPr>
          <p:cNvPr id="8" name="Content Placeholder 7">
            <a:extLst>
              <a:ext uri="{FF2B5EF4-FFF2-40B4-BE49-F238E27FC236}">
                <a16:creationId xmlns:a16="http://schemas.microsoft.com/office/drawing/2014/main" id="{17C6E1FE-3C99-D5A1-2BC9-9BC6D79E0AEB}"/>
              </a:ext>
            </a:extLst>
          </p:cNvPr>
          <p:cNvSpPr>
            <a:spLocks noGrp="1"/>
          </p:cNvSpPr>
          <p:nvPr>
            <p:ph idx="1"/>
          </p:nvPr>
        </p:nvSpPr>
        <p:spPr>
          <a:xfrm>
            <a:off x="536846" y="1833053"/>
            <a:ext cx="10731326" cy="3995237"/>
          </a:xfrm>
        </p:spPr>
        <p:txBody>
          <a:bodyPr/>
          <a:lstStyle/>
          <a:p>
            <a:pPr marL="342900" indent="-342900">
              <a:buFont typeface="Arial" panose="020B0604020202020204" pitchFamily="34" charset="0"/>
              <a:buChar char="•"/>
            </a:pPr>
            <a:r>
              <a:rPr lang="en-GB" sz="2600" dirty="0"/>
              <a:t>Duty to make reasonable adjustments if something places a disabled person at a substantial disadvantage compared to someone who does not have that disability. </a:t>
            </a:r>
          </a:p>
          <a:p>
            <a:pPr marL="342900" indent="-342900">
              <a:buFont typeface="Arial" panose="020B0604020202020204" pitchFamily="34" charset="0"/>
              <a:buChar char="•"/>
            </a:pPr>
            <a:endParaRPr lang="en-GB" sz="2600" dirty="0"/>
          </a:p>
          <a:p>
            <a:pPr marL="342900" indent="-342900">
              <a:buFont typeface="Arial" panose="020B0604020202020204" pitchFamily="34" charset="0"/>
              <a:buChar char="•"/>
            </a:pPr>
            <a:r>
              <a:rPr lang="en-GB" sz="2600" dirty="0"/>
              <a:t>The Duty has three requirements:</a:t>
            </a:r>
          </a:p>
          <a:p>
            <a:pPr marL="457200" indent="-457200">
              <a:buFont typeface="+mj-lt"/>
              <a:buAutoNum type="arabicPeriod"/>
            </a:pPr>
            <a:r>
              <a:rPr lang="en-GB" sz="2600" dirty="0"/>
              <a:t>to take reasonable steps to avoid any substantial disadvantage a </a:t>
            </a:r>
            <a:r>
              <a:rPr lang="en-GB" sz="2600" b="1" dirty="0"/>
              <a:t>practice, provision or criteria</a:t>
            </a:r>
            <a:r>
              <a:rPr lang="en-GB" sz="2600" dirty="0"/>
              <a:t> creates, </a:t>
            </a:r>
          </a:p>
          <a:p>
            <a:pPr marL="457200" indent="-457200">
              <a:buFont typeface="+mj-lt"/>
              <a:buAutoNum type="arabicPeriod"/>
            </a:pPr>
            <a:r>
              <a:rPr lang="en-GB" sz="2600" dirty="0"/>
              <a:t>to take reasonable steps to avoid any substantial disadvantage a </a:t>
            </a:r>
            <a:r>
              <a:rPr lang="en-GB" sz="2600" b="1" dirty="0"/>
              <a:t>physical feature </a:t>
            </a:r>
            <a:r>
              <a:rPr lang="en-GB" sz="2600" dirty="0"/>
              <a:t>creates, and </a:t>
            </a:r>
          </a:p>
          <a:p>
            <a:pPr marL="457200" indent="-457200">
              <a:buFont typeface="+mj-lt"/>
              <a:buAutoNum type="arabicPeriod"/>
            </a:pPr>
            <a:r>
              <a:rPr lang="en-GB" sz="2600" dirty="0"/>
              <a:t>if the disabled person is facing a substantial disadvantage because they don’t have access to an </a:t>
            </a:r>
            <a:r>
              <a:rPr lang="en-GB" sz="2600" b="1" dirty="0"/>
              <a:t>auxiliary aid</a:t>
            </a:r>
            <a:r>
              <a:rPr lang="en-GB" sz="2600" dirty="0"/>
              <a:t>, take reasonable steps to provide the aid</a:t>
            </a:r>
          </a:p>
          <a:p>
            <a:endParaRPr lang="en-GB" sz="2600" dirty="0"/>
          </a:p>
        </p:txBody>
      </p:sp>
    </p:spTree>
    <p:extLst>
      <p:ext uri="{BB962C8B-B14F-4D97-AF65-F5344CB8AC3E}">
        <p14:creationId xmlns:p14="http://schemas.microsoft.com/office/powerpoint/2010/main" val="4198796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11F0-AC53-4993-A003-203F559C418A}"/>
              </a:ext>
            </a:extLst>
          </p:cNvPr>
          <p:cNvSpPr>
            <a:spLocks noGrp="1"/>
          </p:cNvSpPr>
          <p:nvPr>
            <p:ph type="title"/>
          </p:nvPr>
        </p:nvSpPr>
        <p:spPr/>
        <p:txBody>
          <a:bodyPr/>
          <a:lstStyle/>
          <a:p>
            <a:r>
              <a:rPr lang="en-GB" dirty="0"/>
              <a:t>Duty to make reasonable adjustments (2)</a:t>
            </a:r>
          </a:p>
        </p:txBody>
      </p:sp>
      <p:sp>
        <p:nvSpPr>
          <p:cNvPr id="4" name="Footer Placeholder 3">
            <a:extLst>
              <a:ext uri="{FF2B5EF4-FFF2-40B4-BE49-F238E27FC236}">
                <a16:creationId xmlns:a16="http://schemas.microsoft.com/office/drawing/2014/main" id="{5F8C5507-DC67-41F1-9888-D866D7B22A77}"/>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4E60"/>
                </a:solidFill>
                <a:effectLst/>
                <a:uLnTx/>
                <a:uFillTx/>
                <a:latin typeface="Arial"/>
                <a:ea typeface="+mn-ea"/>
                <a:cs typeface="+mn-cs"/>
              </a:rPr>
              <a:t>Equality, mental health and employers</a:t>
            </a:r>
            <a:endParaRPr kumimoji="0" lang="en-GB" sz="1200" b="0" i="0" u="none" strike="noStrike" kern="1200" cap="none" spc="0" normalizeH="0" baseline="0" noProof="0" dirty="0">
              <a:ln>
                <a:noFill/>
              </a:ln>
              <a:solidFill>
                <a:srgbClr val="0B4E60"/>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77D8A96D-8F8F-4446-A94B-58FBAAD3C3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29D02-703E-4631-95A9-4E3B059CE6D1}" type="slidenum">
              <a:rPr kumimoji="0" lang="en-GB" sz="1300" b="1" i="0" u="none" strike="noStrike" kern="1200" cap="none" spc="0" normalizeH="0" baseline="0" noProof="0" smtClean="0">
                <a:ln>
                  <a:noFill/>
                </a:ln>
                <a:solidFill>
                  <a:srgbClr val="0B4E6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300" b="1" i="0" u="none" strike="noStrike" kern="1200" cap="none" spc="0" normalizeH="0" baseline="0" noProof="0">
              <a:ln>
                <a:noFill/>
              </a:ln>
              <a:solidFill>
                <a:srgbClr val="0B4E60"/>
              </a:solidFill>
              <a:effectLst/>
              <a:uLnTx/>
              <a:uFillTx/>
              <a:latin typeface="Arial"/>
              <a:ea typeface="+mn-ea"/>
              <a:cs typeface="+mn-cs"/>
            </a:endParaRPr>
          </a:p>
        </p:txBody>
      </p:sp>
      <p:sp>
        <p:nvSpPr>
          <p:cNvPr id="8" name="Content Placeholder 7">
            <a:extLst>
              <a:ext uri="{FF2B5EF4-FFF2-40B4-BE49-F238E27FC236}">
                <a16:creationId xmlns:a16="http://schemas.microsoft.com/office/drawing/2014/main" id="{17C6E1FE-3C99-D5A1-2BC9-9BC6D79E0AEB}"/>
              </a:ext>
            </a:extLst>
          </p:cNvPr>
          <p:cNvSpPr>
            <a:spLocks noGrp="1"/>
          </p:cNvSpPr>
          <p:nvPr>
            <p:ph idx="1"/>
          </p:nvPr>
        </p:nvSpPr>
        <p:spPr>
          <a:xfrm>
            <a:off x="536846" y="1833053"/>
            <a:ext cx="10731326" cy="3995237"/>
          </a:xfrm>
        </p:spPr>
        <p:txBody>
          <a:bodyPr/>
          <a:lstStyle/>
          <a:p>
            <a:pPr marL="342900" indent="-342900">
              <a:buFont typeface="Arial" panose="020B0604020202020204" pitchFamily="34" charset="0"/>
              <a:buChar char="•"/>
            </a:pPr>
            <a:r>
              <a:rPr lang="en-GB" altLang="en-US" sz="2600" b="0" dirty="0"/>
              <a:t>When is the duty triggered?</a:t>
            </a:r>
          </a:p>
          <a:p>
            <a:pPr marL="457200" indent="-457200">
              <a:buFont typeface="Courier New" panose="02070309020205020404" pitchFamily="49" charset="0"/>
              <a:buChar char="o"/>
            </a:pPr>
            <a:r>
              <a:rPr lang="en-GB" altLang="en-US" sz="2600" b="0" dirty="0"/>
              <a:t>The duty will not arise unless the employer </a:t>
            </a:r>
            <a:r>
              <a:rPr lang="en-GB" altLang="en-US" sz="2600" dirty="0"/>
              <a:t>knows or ought reasonably to know </a:t>
            </a:r>
            <a:r>
              <a:rPr lang="en-GB" altLang="en-US" sz="2600" b="0" dirty="0"/>
              <a:t>of the disabled person's disability and that the disabled person is likely to be placed at a substantial disadvantage</a:t>
            </a:r>
          </a:p>
          <a:p>
            <a:pPr marL="342900" indent="-342900">
              <a:buFont typeface="Arial" panose="020B0604020202020204" pitchFamily="34" charset="0"/>
              <a:buChar char="•"/>
            </a:pPr>
            <a:endParaRPr lang="en-GB" sz="2600" dirty="0"/>
          </a:p>
          <a:p>
            <a:pPr marL="342900" indent="-342900">
              <a:buFont typeface="Arial" panose="020B0604020202020204" pitchFamily="34" charset="0"/>
              <a:buChar char="•"/>
            </a:pPr>
            <a:r>
              <a:rPr lang="en-GB" sz="2600" dirty="0"/>
              <a:t>What amounts to knowledge?</a:t>
            </a:r>
          </a:p>
          <a:p>
            <a:pPr marL="457200" indent="-457200">
              <a:buFont typeface="Courier New" panose="02070309020205020404" pitchFamily="49" charset="0"/>
              <a:buChar char="o"/>
            </a:pPr>
            <a:r>
              <a:rPr lang="en-GB" sz="2600" dirty="0"/>
              <a:t>Actual knowledge not needed</a:t>
            </a:r>
          </a:p>
          <a:p>
            <a:pPr marL="457200" indent="-457200">
              <a:buFont typeface="Courier New" panose="02070309020205020404" pitchFamily="49" charset="0"/>
              <a:buChar char="o"/>
            </a:pPr>
            <a:r>
              <a:rPr lang="en-GB" sz="2600" dirty="0"/>
              <a:t>Take reasonable steps and have systems in place to find out relevant information </a:t>
            </a:r>
          </a:p>
          <a:p>
            <a:endParaRPr lang="en-GB" sz="2600" dirty="0"/>
          </a:p>
        </p:txBody>
      </p:sp>
    </p:spTree>
    <p:extLst>
      <p:ext uri="{BB962C8B-B14F-4D97-AF65-F5344CB8AC3E}">
        <p14:creationId xmlns:p14="http://schemas.microsoft.com/office/powerpoint/2010/main" val="3473822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CBED716-C021-473C-AA14-0F3282824F41}"/>
              </a:ext>
            </a:extLst>
          </p:cNvPr>
          <p:cNvSpPr>
            <a:spLocks noGrp="1"/>
          </p:cNvSpPr>
          <p:nvPr>
            <p:ph type="title"/>
          </p:nvPr>
        </p:nvSpPr>
        <p:spPr>
          <a:xfrm>
            <a:off x="481262" y="897497"/>
            <a:ext cx="7714782" cy="744204"/>
          </a:xfrm>
        </p:spPr>
        <p:txBody>
          <a:bodyPr/>
          <a:lstStyle/>
          <a:p>
            <a:r>
              <a:rPr lang="en-GB" dirty="0"/>
              <a:t>Failure to make reasonable adjustments (1)</a:t>
            </a:r>
          </a:p>
        </p:txBody>
      </p:sp>
      <p:sp>
        <p:nvSpPr>
          <p:cNvPr id="10" name="Content Placeholder 9">
            <a:extLst>
              <a:ext uri="{FF2B5EF4-FFF2-40B4-BE49-F238E27FC236}">
                <a16:creationId xmlns:a16="http://schemas.microsoft.com/office/drawing/2014/main" id="{941EB98E-4652-481E-95D3-E0DC00DBC974}"/>
              </a:ext>
            </a:extLst>
          </p:cNvPr>
          <p:cNvSpPr>
            <a:spLocks noGrp="1"/>
          </p:cNvSpPr>
          <p:nvPr>
            <p:ph idx="1"/>
          </p:nvPr>
        </p:nvSpPr>
        <p:spPr>
          <a:xfrm>
            <a:off x="481262" y="2181725"/>
            <a:ext cx="9855744" cy="3995237"/>
          </a:xfrm>
        </p:spPr>
        <p:txBody>
          <a:bodyPr/>
          <a:lstStyle/>
          <a:p>
            <a:pPr marL="342900" indent="-342900">
              <a:buFont typeface="Arial" panose="020B0604020202020204" pitchFamily="34" charset="0"/>
              <a:buChar char="•"/>
            </a:pPr>
            <a:r>
              <a:rPr lang="en-GB" altLang="en-US" sz="2600" b="0" dirty="0"/>
              <a:t>Failure to comply with the duty is discrimination </a:t>
            </a:r>
          </a:p>
          <a:p>
            <a:pPr marL="342900" indent="-342900">
              <a:buFont typeface="Arial" panose="020B0604020202020204" pitchFamily="34" charset="0"/>
              <a:buChar char="•"/>
            </a:pPr>
            <a:r>
              <a:rPr lang="en-GB" sz="2600" dirty="0"/>
              <a:t>What is reasonable?</a:t>
            </a:r>
          </a:p>
          <a:p>
            <a:pPr marL="457200" indent="-457200">
              <a:buFont typeface="Courier New" panose="02070309020205020404" pitchFamily="49" charset="0"/>
              <a:buChar char="o"/>
            </a:pPr>
            <a:r>
              <a:rPr lang="en-GB" sz="2600" dirty="0"/>
              <a:t>Fact sensitive</a:t>
            </a:r>
          </a:p>
          <a:p>
            <a:pPr marL="457200" indent="-457200">
              <a:buFont typeface="Courier New" panose="02070309020205020404" pitchFamily="49" charset="0"/>
              <a:buChar char="o"/>
            </a:pPr>
            <a:r>
              <a:rPr lang="en-GB" sz="2600" dirty="0"/>
              <a:t>No objective justification – either reasonable or not</a:t>
            </a:r>
          </a:p>
          <a:p>
            <a:pPr marL="457200" indent="-457200">
              <a:buFont typeface="Courier New" panose="02070309020205020404" pitchFamily="49" charset="0"/>
              <a:buChar char="o"/>
            </a:pPr>
            <a:r>
              <a:rPr lang="en-GB" sz="2600" dirty="0"/>
              <a:t>No duty to take measures that would impose a "disproportionate burden on the employer"</a:t>
            </a:r>
          </a:p>
          <a:p>
            <a:pPr marL="457200" indent="-457200">
              <a:buFont typeface="Courier New" panose="02070309020205020404" pitchFamily="49" charset="0"/>
              <a:buChar char="o"/>
            </a:pPr>
            <a:r>
              <a:rPr lang="en-GB" sz="2600" dirty="0"/>
              <a:t>Timely manner</a:t>
            </a:r>
          </a:p>
        </p:txBody>
      </p:sp>
      <p:sp>
        <p:nvSpPr>
          <p:cNvPr id="4" name="Footer Placeholder 3">
            <a:extLst>
              <a:ext uri="{FF2B5EF4-FFF2-40B4-BE49-F238E27FC236}">
                <a16:creationId xmlns:a16="http://schemas.microsoft.com/office/drawing/2014/main" id="{ACA715BD-3519-4BC9-992C-1C093247BD0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4E60"/>
                </a:solidFill>
                <a:effectLst/>
                <a:uLnTx/>
                <a:uFillTx/>
                <a:latin typeface="Arial"/>
                <a:ea typeface="+mn-ea"/>
                <a:cs typeface="+mn-cs"/>
              </a:rPr>
              <a:t>Equality, mental health and employers</a:t>
            </a:r>
            <a:endParaRPr kumimoji="0" lang="en-GB" sz="1200" b="0" i="0" u="none" strike="noStrike" kern="1200" cap="none" spc="0" normalizeH="0" baseline="0" noProof="0" dirty="0">
              <a:ln>
                <a:noFill/>
              </a:ln>
              <a:solidFill>
                <a:srgbClr val="0B4E60"/>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40B32993-485A-42BD-86E4-5F92288EBE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29D02-703E-4631-95A9-4E3B059CE6D1}" type="slidenum">
              <a:rPr kumimoji="0" lang="en-GB" sz="1300" b="1" i="0" u="none" strike="noStrike" kern="1200" cap="none" spc="0" normalizeH="0" baseline="0" noProof="0" smtClean="0">
                <a:ln>
                  <a:noFill/>
                </a:ln>
                <a:solidFill>
                  <a:srgbClr val="0B4E6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300" b="1" i="0" u="none" strike="noStrike" kern="1200" cap="none" spc="0" normalizeH="0" baseline="0" noProof="0">
              <a:ln>
                <a:noFill/>
              </a:ln>
              <a:solidFill>
                <a:srgbClr val="0B4E60"/>
              </a:solidFill>
              <a:effectLst/>
              <a:uLnTx/>
              <a:uFillTx/>
              <a:latin typeface="Arial"/>
              <a:ea typeface="+mn-ea"/>
              <a:cs typeface="+mn-cs"/>
            </a:endParaRPr>
          </a:p>
        </p:txBody>
      </p:sp>
    </p:spTree>
    <p:extLst>
      <p:ext uri="{BB962C8B-B14F-4D97-AF65-F5344CB8AC3E}">
        <p14:creationId xmlns:p14="http://schemas.microsoft.com/office/powerpoint/2010/main" val="422130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11F0-AC53-4993-A003-203F559C418A}"/>
              </a:ext>
            </a:extLst>
          </p:cNvPr>
          <p:cNvSpPr>
            <a:spLocks noGrp="1"/>
          </p:cNvSpPr>
          <p:nvPr>
            <p:ph type="title"/>
          </p:nvPr>
        </p:nvSpPr>
        <p:spPr>
          <a:xfrm>
            <a:off x="513347" y="897073"/>
            <a:ext cx="11165305" cy="744204"/>
          </a:xfrm>
        </p:spPr>
        <p:txBody>
          <a:bodyPr/>
          <a:lstStyle/>
          <a:p>
            <a:r>
              <a:rPr lang="en-GB" dirty="0"/>
              <a:t>Failure to make reasonable adjustments (2)</a:t>
            </a:r>
          </a:p>
        </p:txBody>
      </p:sp>
      <p:sp>
        <p:nvSpPr>
          <p:cNvPr id="4" name="Footer Placeholder 3">
            <a:extLst>
              <a:ext uri="{FF2B5EF4-FFF2-40B4-BE49-F238E27FC236}">
                <a16:creationId xmlns:a16="http://schemas.microsoft.com/office/drawing/2014/main" id="{5F8C5507-DC67-41F1-9888-D866D7B22A77}"/>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4E60"/>
                </a:solidFill>
                <a:effectLst/>
                <a:uLnTx/>
                <a:uFillTx/>
                <a:latin typeface="Arial"/>
                <a:ea typeface="+mn-ea"/>
                <a:cs typeface="+mn-cs"/>
              </a:rPr>
              <a:t>Equality, mental health and employers</a:t>
            </a:r>
            <a:endParaRPr kumimoji="0" lang="en-GB" sz="1200" b="0" i="0" u="none" strike="noStrike" kern="1200" cap="none" spc="0" normalizeH="0" baseline="0" noProof="0" dirty="0">
              <a:ln>
                <a:noFill/>
              </a:ln>
              <a:solidFill>
                <a:srgbClr val="0B4E60"/>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77D8A96D-8F8F-4446-A94B-58FBAAD3C3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29D02-703E-4631-95A9-4E3B059CE6D1}" type="slidenum">
              <a:rPr kumimoji="0" lang="en-GB" sz="1300" b="1" i="0" u="none" strike="noStrike" kern="1200" cap="none" spc="0" normalizeH="0" baseline="0" noProof="0" smtClean="0">
                <a:ln>
                  <a:noFill/>
                </a:ln>
                <a:solidFill>
                  <a:srgbClr val="0B4E6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300" b="1" i="0" u="none" strike="noStrike" kern="1200" cap="none" spc="0" normalizeH="0" baseline="0" noProof="0">
              <a:ln>
                <a:noFill/>
              </a:ln>
              <a:solidFill>
                <a:srgbClr val="0B4E60"/>
              </a:solidFill>
              <a:effectLst/>
              <a:uLnTx/>
              <a:uFillTx/>
              <a:latin typeface="Arial"/>
              <a:ea typeface="+mn-ea"/>
              <a:cs typeface="+mn-cs"/>
            </a:endParaRPr>
          </a:p>
        </p:txBody>
      </p:sp>
      <p:sp>
        <p:nvSpPr>
          <p:cNvPr id="8" name="Content Placeholder 7">
            <a:extLst>
              <a:ext uri="{FF2B5EF4-FFF2-40B4-BE49-F238E27FC236}">
                <a16:creationId xmlns:a16="http://schemas.microsoft.com/office/drawing/2014/main" id="{17C6E1FE-3C99-D5A1-2BC9-9BC6D79E0AEB}"/>
              </a:ext>
            </a:extLst>
          </p:cNvPr>
          <p:cNvSpPr>
            <a:spLocks noGrp="1"/>
          </p:cNvSpPr>
          <p:nvPr>
            <p:ph idx="1"/>
          </p:nvPr>
        </p:nvSpPr>
        <p:spPr>
          <a:xfrm>
            <a:off x="536846" y="1833053"/>
            <a:ext cx="10731326" cy="3995237"/>
          </a:xfrm>
        </p:spPr>
        <p:txBody>
          <a:bodyPr/>
          <a:lstStyle/>
          <a:p>
            <a:pPr marL="342900" indent="-342900">
              <a:buFont typeface="Arial" panose="020B0604020202020204" pitchFamily="34" charset="0"/>
              <a:buChar char="•"/>
            </a:pPr>
            <a:r>
              <a:rPr lang="en-GB" sz="2600" dirty="0"/>
              <a:t>Potential factors:</a:t>
            </a:r>
          </a:p>
          <a:p>
            <a:pPr marL="457200" indent="-457200">
              <a:buFont typeface="Courier New" panose="02070309020205020404" pitchFamily="49" charset="0"/>
              <a:buChar char="o"/>
            </a:pPr>
            <a:r>
              <a:rPr lang="en-GB" sz="2600" dirty="0"/>
              <a:t>Whether step is likely to be effective</a:t>
            </a:r>
          </a:p>
          <a:p>
            <a:pPr marL="457200" lvl="1" indent="-457200">
              <a:buFont typeface="Courier New" panose="02070309020205020404" pitchFamily="49" charset="0"/>
              <a:buChar char="o"/>
            </a:pPr>
            <a:r>
              <a:rPr lang="en-GB" sz="2200" dirty="0"/>
              <a:t>Extent to which the step is practicable</a:t>
            </a:r>
          </a:p>
          <a:p>
            <a:pPr marL="457200" indent="-457200">
              <a:buFont typeface="Courier New" panose="02070309020205020404" pitchFamily="49" charset="0"/>
              <a:buChar char="o"/>
            </a:pPr>
            <a:r>
              <a:rPr lang="en-GB" sz="2600" dirty="0"/>
              <a:t>The financial and other costs and resources of the employer or service provider</a:t>
            </a:r>
          </a:p>
          <a:p>
            <a:pPr marL="457200" indent="-457200">
              <a:buFont typeface="Courier New" panose="02070309020205020404" pitchFamily="49" charset="0"/>
              <a:buChar char="o"/>
            </a:pPr>
            <a:r>
              <a:rPr lang="en-GB" sz="2600" dirty="0"/>
              <a:t>Resources already spent on adjustments</a:t>
            </a:r>
          </a:p>
          <a:p>
            <a:pPr marL="457200" indent="-457200">
              <a:buFont typeface="Courier New" panose="02070309020205020404" pitchFamily="49" charset="0"/>
              <a:buChar char="o"/>
            </a:pPr>
            <a:r>
              <a:rPr lang="en-GB" sz="2600" dirty="0"/>
              <a:t>Availability of financial or other assistance</a:t>
            </a:r>
          </a:p>
          <a:p>
            <a:pPr marL="457200" indent="-457200">
              <a:buFont typeface="Courier New" panose="02070309020205020404" pitchFamily="49" charset="0"/>
              <a:buChar char="o"/>
            </a:pPr>
            <a:r>
              <a:rPr lang="en-GB" sz="2600" dirty="0"/>
              <a:t>Extent of disruption</a:t>
            </a:r>
          </a:p>
          <a:p>
            <a:pPr marL="457200" indent="-457200">
              <a:buFont typeface="Courier New" panose="02070309020205020404" pitchFamily="49" charset="0"/>
              <a:buChar char="o"/>
            </a:pPr>
            <a:r>
              <a:rPr lang="en-GB" sz="2600" dirty="0"/>
              <a:t>Need for planning permission/consents</a:t>
            </a:r>
          </a:p>
          <a:p>
            <a:pPr marL="342900" indent="-342900">
              <a:buFont typeface="Arial" panose="020B0604020202020204" pitchFamily="34" charset="0"/>
              <a:buChar char="•"/>
            </a:pPr>
            <a:endParaRPr lang="en-GB" sz="2600" dirty="0"/>
          </a:p>
          <a:p>
            <a:endParaRPr lang="en-GB" sz="2600" dirty="0"/>
          </a:p>
        </p:txBody>
      </p:sp>
    </p:spTree>
    <p:extLst>
      <p:ext uri="{BB962C8B-B14F-4D97-AF65-F5344CB8AC3E}">
        <p14:creationId xmlns:p14="http://schemas.microsoft.com/office/powerpoint/2010/main" val="120847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84C0-C222-B901-F865-5E30938F8B7A}"/>
              </a:ext>
            </a:extLst>
          </p:cNvPr>
          <p:cNvSpPr>
            <a:spLocks noGrp="1"/>
          </p:cNvSpPr>
          <p:nvPr>
            <p:ph type="title"/>
          </p:nvPr>
        </p:nvSpPr>
        <p:spPr/>
        <p:txBody>
          <a:bodyPr/>
          <a:lstStyle/>
          <a:p>
            <a:r>
              <a:rPr lang="en-GB" dirty="0"/>
              <a:t>Potential reasonable adjustments</a:t>
            </a:r>
          </a:p>
        </p:txBody>
      </p:sp>
      <p:sp>
        <p:nvSpPr>
          <p:cNvPr id="3" name="Content Placeholder 2">
            <a:extLst>
              <a:ext uri="{FF2B5EF4-FFF2-40B4-BE49-F238E27FC236}">
                <a16:creationId xmlns:a16="http://schemas.microsoft.com/office/drawing/2014/main" id="{9990690F-BD60-5F0C-11FA-6E737433AA0C}"/>
              </a:ext>
            </a:extLst>
          </p:cNvPr>
          <p:cNvSpPr>
            <a:spLocks noGrp="1"/>
          </p:cNvSpPr>
          <p:nvPr>
            <p:ph idx="1"/>
          </p:nvPr>
        </p:nvSpPr>
        <p:spPr>
          <a:xfrm>
            <a:off x="481262" y="1735613"/>
            <a:ext cx="10828336" cy="4441350"/>
          </a:xfrm>
        </p:spPr>
        <p:txBody>
          <a:bodyPr/>
          <a:lstStyle/>
          <a:p>
            <a:endParaRPr lang="en-GB" sz="2600" dirty="0"/>
          </a:p>
          <a:p>
            <a:pPr marL="342900" indent="-342900">
              <a:buFont typeface="Courier New" panose="02070309020205020404" pitchFamily="49" charset="0"/>
              <a:buChar char="o"/>
            </a:pPr>
            <a:r>
              <a:rPr lang="en-GB" sz="2600" dirty="0"/>
              <a:t>Employee involvement</a:t>
            </a:r>
          </a:p>
          <a:p>
            <a:pPr marL="342900" indent="-342900">
              <a:buFont typeface="Courier New" panose="02070309020205020404" pitchFamily="49" charset="0"/>
              <a:buChar char="o"/>
            </a:pPr>
            <a:r>
              <a:rPr lang="en-GB" sz="2600" dirty="0"/>
              <a:t>Communication</a:t>
            </a:r>
          </a:p>
          <a:p>
            <a:endParaRPr lang="en-GB" dirty="0"/>
          </a:p>
        </p:txBody>
      </p:sp>
      <p:sp>
        <p:nvSpPr>
          <p:cNvPr id="4" name="Footer Placeholder 3">
            <a:extLst>
              <a:ext uri="{FF2B5EF4-FFF2-40B4-BE49-F238E27FC236}">
                <a16:creationId xmlns:a16="http://schemas.microsoft.com/office/drawing/2014/main" id="{89ABE2DE-A8CD-96C7-5067-DCCCC63D1A6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4E60"/>
                </a:solidFill>
                <a:effectLst/>
                <a:uLnTx/>
                <a:uFillTx/>
                <a:latin typeface="Arial"/>
                <a:ea typeface="+mn-ea"/>
                <a:cs typeface="+mn-cs"/>
              </a:rPr>
              <a:t>Equality, mental health and employers</a:t>
            </a:r>
            <a:endParaRPr kumimoji="0" lang="en-GB" sz="1200" b="0" i="0" u="none" strike="noStrike" kern="1200" cap="none" spc="0" normalizeH="0" baseline="0" noProof="0" dirty="0">
              <a:ln>
                <a:noFill/>
              </a:ln>
              <a:solidFill>
                <a:srgbClr val="0B4E60"/>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8A5F473E-84EC-9E79-10D1-983109C56D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29D02-703E-4631-95A9-4E3B059CE6D1}" type="slidenum">
              <a:rPr kumimoji="0" lang="en-GB" sz="1300" b="1" i="0" u="none" strike="noStrike" kern="1200" cap="none" spc="0" normalizeH="0" baseline="0" noProof="0" smtClean="0">
                <a:ln>
                  <a:noFill/>
                </a:ln>
                <a:solidFill>
                  <a:srgbClr val="0B4E6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300" b="1" i="0" u="none" strike="noStrike" kern="1200" cap="none" spc="0" normalizeH="0" baseline="0" noProof="0">
              <a:ln>
                <a:noFill/>
              </a:ln>
              <a:solidFill>
                <a:srgbClr val="0B4E60"/>
              </a:solidFill>
              <a:effectLst/>
              <a:uLnTx/>
              <a:uFillTx/>
              <a:latin typeface="Arial"/>
              <a:ea typeface="+mn-ea"/>
              <a:cs typeface="+mn-cs"/>
            </a:endParaRPr>
          </a:p>
        </p:txBody>
      </p:sp>
    </p:spTree>
    <p:extLst>
      <p:ext uri="{BB962C8B-B14F-4D97-AF65-F5344CB8AC3E}">
        <p14:creationId xmlns:p14="http://schemas.microsoft.com/office/powerpoint/2010/main" val="1749537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AC048-4832-4739-AD69-8918392AA37B}"/>
              </a:ext>
            </a:extLst>
          </p:cNvPr>
          <p:cNvSpPr>
            <a:spLocks noGrp="1"/>
          </p:cNvSpPr>
          <p:nvPr>
            <p:ph type="ctrTitle"/>
          </p:nvPr>
        </p:nvSpPr>
        <p:spPr/>
        <p:txBody>
          <a:bodyPr/>
          <a:lstStyle/>
          <a:p>
            <a:r>
              <a:rPr lang="en-GB"/>
              <a:t>Thank you</a:t>
            </a:r>
            <a:endParaRPr lang="en-GB" dirty="0"/>
          </a:p>
        </p:txBody>
      </p:sp>
      <p:pic>
        <p:nvPicPr>
          <p:cNvPr id="5" name="Picture Placeholder 4" title="Equality and Human Rights Commission"/>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4003" t="-11868" r="-1663" b="-8105"/>
          <a:stretch/>
        </p:blipFill>
        <p:spPr>
          <a:xfrm>
            <a:off x="7118685" y="457201"/>
            <a:ext cx="4608094" cy="954504"/>
          </a:xfrm>
        </p:spPr>
      </p:pic>
    </p:spTree>
    <p:extLst>
      <p:ext uri="{BB962C8B-B14F-4D97-AF65-F5344CB8AC3E}">
        <p14:creationId xmlns:p14="http://schemas.microsoft.com/office/powerpoint/2010/main" val="3323734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r>
              <a:rPr lang="en-GB" b="1" dirty="0" smtClean="0">
                <a:latin typeface="Open Sans" panose="020B0606030504020204" pitchFamily="34" charset="0"/>
                <a:ea typeface="Open Sans" panose="020B0606030504020204" pitchFamily="34" charset="0"/>
                <a:cs typeface="Open Sans" panose="020B0606030504020204" pitchFamily="34" charset="0"/>
              </a:rPr>
              <a:t>Session outline</a:t>
            </a:r>
            <a:endParaRPr lang="en-GB"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557785144"/>
              </p:ext>
            </p:extLst>
          </p:nvPr>
        </p:nvGraphicFramePr>
        <p:xfrm>
          <a:off x="1401833" y="1212157"/>
          <a:ext cx="9143999" cy="5218387"/>
        </p:xfrm>
        <a:graphic>
          <a:graphicData uri="http://schemas.openxmlformats.org/drawingml/2006/table">
            <a:tbl>
              <a:tblPr firstRow="1" firstCol="1" bandRow="1">
                <a:tableStyleId>{5C22544A-7EE6-4342-B048-85BDC9FD1C3A}</a:tableStyleId>
              </a:tblPr>
              <a:tblGrid>
                <a:gridCol w="1947198">
                  <a:extLst>
                    <a:ext uri="{9D8B030D-6E8A-4147-A177-3AD203B41FA5}">
                      <a16:colId xmlns:a16="http://schemas.microsoft.com/office/drawing/2014/main" val="2825725057"/>
                    </a:ext>
                  </a:extLst>
                </a:gridCol>
                <a:gridCol w="7196801">
                  <a:extLst>
                    <a:ext uri="{9D8B030D-6E8A-4147-A177-3AD203B41FA5}">
                      <a16:colId xmlns:a16="http://schemas.microsoft.com/office/drawing/2014/main" val="4278099351"/>
                    </a:ext>
                  </a:extLst>
                </a:gridCol>
              </a:tblGrid>
              <a:tr h="314661">
                <a:tc>
                  <a:txBody>
                    <a:bodyPr/>
                    <a:lstStyle/>
                    <a:p>
                      <a:pPr>
                        <a:lnSpc>
                          <a:spcPct val="107000"/>
                        </a:lnSpc>
                        <a:spcAft>
                          <a:spcPts val="0"/>
                        </a:spcAft>
                      </a:pPr>
                      <a:r>
                        <a:rPr lang="en-GB" sz="2000" dirty="0">
                          <a:effectLst>
                            <a:outerShdw blurRad="38100" dist="38100" dir="2700000" algn="tl">
                              <a:srgbClr val="000000">
                                <a:alpha val="43137"/>
                              </a:srgbClr>
                            </a:outerShdw>
                          </a:effectLst>
                        </a:rPr>
                        <a:t>Time</a:t>
                      </a:r>
                      <a:endParaRPr lang="en-GB"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outerShdw blurRad="38100" dist="38100" dir="2700000" algn="tl">
                              <a:srgbClr val="000000">
                                <a:alpha val="43137"/>
                              </a:srgbClr>
                            </a:outerShdw>
                          </a:effectLst>
                        </a:rPr>
                        <a:t>Activity</a:t>
                      </a:r>
                      <a:endParaRPr lang="en-GB"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6759585"/>
                  </a:ext>
                </a:extLst>
              </a:tr>
              <a:tr h="522020">
                <a:tc>
                  <a:txBody>
                    <a:bodyPr/>
                    <a:lstStyle/>
                    <a:p>
                      <a:pPr>
                        <a:lnSpc>
                          <a:spcPct val="107000"/>
                        </a:lnSpc>
                        <a:spcAft>
                          <a:spcPts val="0"/>
                        </a:spcAft>
                      </a:pPr>
                      <a:r>
                        <a:rPr lang="en-GB" sz="1800" dirty="0">
                          <a:effectLst>
                            <a:outerShdw blurRad="38100" dist="38100" dir="2700000" algn="tl">
                              <a:srgbClr val="000000">
                                <a:alpha val="43137"/>
                              </a:srgbClr>
                            </a:outerShdw>
                          </a:effectLst>
                        </a:rPr>
                        <a:t>09:35</a:t>
                      </a:r>
                      <a:endPar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0" dirty="0">
                          <a:effectLst/>
                        </a:rPr>
                        <a:t>See Me: How managers can make a difference.</a:t>
                      </a:r>
                    </a:p>
                    <a:p>
                      <a:pPr>
                        <a:lnSpc>
                          <a:spcPct val="107000"/>
                        </a:lnSpc>
                        <a:spcAft>
                          <a:spcPts val="0"/>
                        </a:spcAft>
                      </a:pPr>
                      <a:endParaRPr lang="en-GB"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5298128"/>
                  </a:ext>
                </a:extLst>
              </a:tr>
              <a:tr h="619312">
                <a:tc>
                  <a:txBody>
                    <a:bodyPr/>
                    <a:lstStyle/>
                    <a:p>
                      <a:pPr>
                        <a:lnSpc>
                          <a:spcPct val="107000"/>
                        </a:lnSpc>
                        <a:spcAft>
                          <a:spcPts val="0"/>
                        </a:spcAft>
                      </a:pPr>
                      <a:r>
                        <a:rPr lang="en-GB" sz="1800" dirty="0">
                          <a:effectLst>
                            <a:outerShdw blurRad="38100" dist="38100" dir="2700000" algn="tl">
                              <a:srgbClr val="000000">
                                <a:alpha val="43137"/>
                              </a:srgbClr>
                            </a:outerShdw>
                          </a:effectLst>
                        </a:rPr>
                        <a:t>09:45</a:t>
                      </a:r>
                      <a:endPar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0" dirty="0">
                          <a:effectLst/>
                        </a:rPr>
                        <a:t>EHRC: The Equality Act &amp; Reasonable Adjustments for mental ill health</a:t>
                      </a:r>
                      <a:r>
                        <a:rPr lang="en-GB" sz="1800" b="0" dirty="0" smtClean="0">
                          <a:effectLst/>
                        </a:rPr>
                        <a:t>.</a:t>
                      </a:r>
                      <a:endParaRPr lang="en-GB" sz="1800" b="0" dirty="0">
                        <a:effectLst/>
                      </a:endParaRPr>
                    </a:p>
                  </a:txBody>
                  <a:tcPr marL="68580" marR="68580" marT="0" marB="0"/>
                </a:tc>
                <a:extLst>
                  <a:ext uri="{0D108BD9-81ED-4DB2-BD59-A6C34878D82A}">
                    <a16:rowId xmlns:a16="http://schemas.microsoft.com/office/drawing/2014/main" val="779478432"/>
                  </a:ext>
                </a:extLst>
              </a:tr>
              <a:tr h="283170">
                <a:tc>
                  <a:txBody>
                    <a:bodyPr/>
                    <a:lstStyle/>
                    <a:p>
                      <a:pPr>
                        <a:lnSpc>
                          <a:spcPct val="107000"/>
                        </a:lnSpc>
                        <a:spcAft>
                          <a:spcPts val="0"/>
                        </a:spcAft>
                      </a:pPr>
                      <a:r>
                        <a:rPr lang="en-GB" sz="1800" dirty="0">
                          <a:effectLst>
                            <a:outerShdw blurRad="38100" dist="38100" dir="2700000" algn="tl">
                              <a:srgbClr val="000000">
                                <a:alpha val="43137"/>
                              </a:srgbClr>
                            </a:outerShdw>
                          </a:effectLst>
                        </a:rPr>
                        <a:t>10:30</a:t>
                      </a:r>
                      <a:endPar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dirty="0">
                          <a:effectLst/>
                        </a:rPr>
                        <a:t>Comfort Break </a:t>
                      </a:r>
                      <a:r>
                        <a:rPr lang="en-GB" sz="1800" b="1" dirty="0" smtClean="0">
                          <a:effectLst/>
                        </a:rPr>
                        <a:t>(10</a:t>
                      </a:r>
                      <a:r>
                        <a:rPr lang="en-GB" sz="1800" b="1" baseline="0" dirty="0" smtClean="0">
                          <a:effectLst/>
                        </a:rPr>
                        <a:t> </a:t>
                      </a:r>
                      <a:r>
                        <a:rPr lang="en-GB" sz="1800" b="1" dirty="0" err="1" smtClean="0">
                          <a:effectLst/>
                        </a:rPr>
                        <a:t>mins</a:t>
                      </a:r>
                      <a:r>
                        <a:rPr lang="en-GB" sz="1800" b="1" dirty="0" smtClean="0">
                          <a:effectLst/>
                        </a:rPr>
                        <a:t>)</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5735057"/>
                  </a:ext>
                </a:extLst>
              </a:tr>
              <a:tr h="424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dirty="0" smtClean="0">
                          <a:effectLst>
                            <a:outerShdw blurRad="38100" dist="38100" dir="2700000" algn="tl">
                              <a:srgbClr val="000000">
                                <a:alpha val="43137"/>
                              </a:srgbClr>
                            </a:outerShdw>
                          </a:effectLst>
                        </a:rPr>
                        <a:t>10:40</a:t>
                      </a:r>
                      <a:endParaRPr lang="en-GB" sz="1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b="0" i="0" u="none" strike="noStrike" kern="1200" baseline="0" dirty="0" smtClean="0">
                          <a:solidFill>
                            <a:schemeClr val="dk1"/>
                          </a:solidFill>
                          <a:latin typeface="+mn-lt"/>
                          <a:ea typeface="+mn-ea"/>
                          <a:cs typeface="+mn-cs"/>
                        </a:rPr>
                        <a:t>Q&amp;A</a:t>
                      </a:r>
                      <a:endParaRPr lang="en-GB"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4803104"/>
                  </a:ext>
                </a:extLst>
              </a:tr>
              <a:tr h="424756">
                <a:tc>
                  <a:txBody>
                    <a:bodyPr/>
                    <a:lstStyle/>
                    <a:p>
                      <a:pPr>
                        <a:lnSpc>
                          <a:spcPct val="107000"/>
                        </a:lnSpc>
                        <a:spcAft>
                          <a:spcPts val="0"/>
                        </a:spcAft>
                      </a:pPr>
                      <a:r>
                        <a:rPr lang="en-GB" sz="1800" dirty="0" smtClean="0">
                          <a:effectLst>
                            <a:outerShdw blurRad="38100" dist="38100" dir="2700000" algn="tl">
                              <a:srgbClr val="000000">
                                <a:alpha val="43137"/>
                              </a:srgbClr>
                            </a:outerShdw>
                          </a:effectLst>
                        </a:rPr>
                        <a:t>10:50</a:t>
                      </a:r>
                      <a:endPar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0" dirty="0">
                          <a:effectLst/>
                        </a:rPr>
                        <a:t>Shared learning from other organisations</a:t>
                      </a:r>
                      <a:r>
                        <a:rPr lang="en-GB" sz="1800" b="0" dirty="0" smtClean="0">
                          <a:effectLst/>
                        </a:rPr>
                        <a:t>.</a:t>
                      </a:r>
                    </a:p>
                    <a:p>
                      <a:pPr>
                        <a:lnSpc>
                          <a:spcPct val="107000"/>
                        </a:lnSpc>
                        <a:spcAft>
                          <a:spcPts val="0"/>
                        </a:spcAft>
                      </a:pPr>
                      <a:endParaRPr lang="en-GB"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9128576"/>
                  </a:ext>
                </a:extLst>
              </a:tr>
              <a:tr h="557118">
                <a:tc>
                  <a:txBody>
                    <a:bodyPr/>
                    <a:lstStyle/>
                    <a:p>
                      <a:pPr>
                        <a:lnSpc>
                          <a:spcPct val="107000"/>
                        </a:lnSpc>
                        <a:spcAft>
                          <a:spcPts val="0"/>
                        </a:spcAft>
                      </a:pPr>
                      <a:r>
                        <a:rPr lang="en-GB" sz="1800" dirty="0">
                          <a:effectLst>
                            <a:outerShdw blurRad="38100" dist="38100" dir="2700000" algn="tl">
                              <a:srgbClr val="000000">
                                <a:alpha val="43137"/>
                              </a:srgbClr>
                            </a:outerShdw>
                          </a:effectLst>
                        </a:rPr>
                        <a:t>11:05</a:t>
                      </a:r>
                      <a:endPar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0" dirty="0">
                          <a:effectLst/>
                        </a:rPr>
                        <a:t>Shared learning from a lived experience perspective.</a:t>
                      </a:r>
                    </a:p>
                    <a:p>
                      <a:pPr>
                        <a:lnSpc>
                          <a:spcPct val="107000"/>
                        </a:lnSpc>
                        <a:spcAft>
                          <a:spcPts val="0"/>
                        </a:spcAft>
                      </a:pPr>
                      <a:endParaRPr lang="en-GB"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0809012"/>
                  </a:ext>
                </a:extLst>
              </a:tr>
              <a:tr h="283170">
                <a:tc>
                  <a:txBody>
                    <a:bodyPr/>
                    <a:lstStyle/>
                    <a:p>
                      <a:pPr>
                        <a:lnSpc>
                          <a:spcPct val="107000"/>
                        </a:lnSpc>
                        <a:spcAft>
                          <a:spcPts val="0"/>
                        </a:spcAft>
                      </a:pPr>
                      <a:r>
                        <a:rPr lang="en-GB" sz="1800" dirty="0">
                          <a:effectLst>
                            <a:outerShdw blurRad="38100" dist="38100" dir="2700000" algn="tl">
                              <a:srgbClr val="000000">
                                <a:alpha val="43137"/>
                              </a:srgbClr>
                            </a:outerShdw>
                          </a:effectLst>
                        </a:rPr>
                        <a:t>11:20</a:t>
                      </a:r>
                      <a:endPar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dirty="0">
                          <a:effectLst/>
                        </a:rPr>
                        <a:t>Comfort Break (10 </a:t>
                      </a:r>
                      <a:r>
                        <a:rPr lang="en-GB" sz="1800" b="1" dirty="0" err="1">
                          <a:effectLst/>
                        </a:rPr>
                        <a:t>mins</a:t>
                      </a:r>
                      <a:r>
                        <a:rPr lang="en-GB" sz="1800" b="1" dirty="0" smtClean="0">
                          <a:effectLst/>
                        </a:rPr>
                        <a:t>)</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9774556"/>
                  </a:ext>
                </a:extLst>
              </a:tr>
              <a:tr h="283170">
                <a:tc>
                  <a:txBody>
                    <a:bodyPr/>
                    <a:lstStyle/>
                    <a:p>
                      <a:pPr>
                        <a:lnSpc>
                          <a:spcPct val="107000"/>
                        </a:lnSpc>
                        <a:spcAft>
                          <a:spcPts val="0"/>
                        </a:spcAft>
                      </a:pPr>
                      <a:r>
                        <a:rPr lang="en-GB" sz="1800" dirty="0">
                          <a:effectLst>
                            <a:outerShdw blurRad="38100" dist="38100" dir="2700000" algn="tl">
                              <a:srgbClr val="000000">
                                <a:alpha val="43137"/>
                              </a:srgbClr>
                            </a:outerShdw>
                          </a:effectLst>
                        </a:rPr>
                        <a:t>11:30</a:t>
                      </a:r>
                      <a:endPar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rtl="0"/>
                      <a:r>
                        <a:rPr lang="en-GB" sz="1800" b="0" i="0" u="none" strike="noStrike" kern="1200" baseline="0" dirty="0" smtClean="0">
                          <a:solidFill>
                            <a:schemeClr val="dk1"/>
                          </a:solidFill>
                          <a:latin typeface="+mn-lt"/>
                          <a:ea typeface="+mn-ea"/>
                          <a:cs typeface="+mn-cs"/>
                        </a:rPr>
                        <a:t>Break out groups – Putting theory into practice	</a:t>
                      </a:r>
                    </a:p>
                    <a:p>
                      <a:pPr>
                        <a:lnSpc>
                          <a:spcPct val="107000"/>
                        </a:lnSpc>
                        <a:spcAft>
                          <a:spcPts val="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9056520"/>
                  </a:ext>
                </a:extLst>
              </a:tr>
              <a:tr h="566340">
                <a:tc>
                  <a:txBody>
                    <a:bodyPr/>
                    <a:lstStyle/>
                    <a:p>
                      <a:pPr>
                        <a:lnSpc>
                          <a:spcPct val="107000"/>
                        </a:lnSpc>
                        <a:spcAft>
                          <a:spcPts val="0"/>
                        </a:spcAft>
                      </a:pPr>
                      <a:r>
                        <a:rPr lang="en-GB" sz="1800" dirty="0" smtClean="0">
                          <a:effectLst>
                            <a:outerShdw blurRad="38100" dist="38100" dir="2700000" algn="tl">
                              <a:srgbClr val="000000">
                                <a:alpha val="43137"/>
                              </a:srgbClr>
                            </a:outerShdw>
                          </a:effectLst>
                        </a:rPr>
                        <a:t>12:25</a:t>
                      </a:r>
                      <a:endPar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0" dirty="0">
                          <a:effectLst/>
                        </a:rPr>
                        <a:t>Round up and final remarks</a:t>
                      </a:r>
                      <a:r>
                        <a:rPr lang="en-GB" sz="1800" b="0" dirty="0" smtClean="0">
                          <a:effectLst/>
                        </a:rPr>
                        <a:t>.</a:t>
                      </a:r>
                    </a:p>
                    <a:p>
                      <a:pPr>
                        <a:lnSpc>
                          <a:spcPct val="107000"/>
                        </a:lnSpc>
                        <a:spcAft>
                          <a:spcPts val="0"/>
                        </a:spcAft>
                      </a:pPr>
                      <a:endParaRPr lang="en-GB" sz="1800" b="0" dirty="0">
                        <a:effectLst/>
                      </a:endParaRPr>
                    </a:p>
                  </a:txBody>
                  <a:tcPr marL="68580" marR="68580" marT="0" marB="0"/>
                </a:tc>
                <a:extLst>
                  <a:ext uri="{0D108BD9-81ED-4DB2-BD59-A6C34878D82A}">
                    <a16:rowId xmlns:a16="http://schemas.microsoft.com/office/drawing/2014/main" val="2531428860"/>
                  </a:ext>
                </a:extLst>
              </a:tr>
            </a:tbl>
          </a:graphicData>
        </a:graphic>
      </p:graphicFrame>
    </p:spTree>
    <p:extLst>
      <p:ext uri="{BB962C8B-B14F-4D97-AF65-F5344CB8AC3E}">
        <p14:creationId xmlns:p14="http://schemas.microsoft.com/office/powerpoint/2010/main" val="180090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r>
              <a:rPr lang="en-GB" b="1" dirty="0" smtClean="0">
                <a:latin typeface="Open Sans" panose="020B0606030504020204" pitchFamily="34" charset="0"/>
                <a:ea typeface="Open Sans" panose="020B0606030504020204" pitchFamily="34" charset="0"/>
                <a:cs typeface="Open Sans" panose="020B0606030504020204" pitchFamily="34" charset="0"/>
              </a:rPr>
              <a:t>Why focus on line management…</a:t>
            </a:r>
            <a:endParaRPr lang="en-GB" b="1" dirty="0"/>
          </a:p>
        </p:txBody>
      </p:sp>
      <p:sp>
        <p:nvSpPr>
          <p:cNvPr id="5" name="Content Placeholder 2"/>
          <p:cNvSpPr txBox="1">
            <a:spLocks/>
          </p:cNvSpPr>
          <p:nvPr/>
        </p:nvSpPr>
        <p:spPr>
          <a:xfrm>
            <a:off x="457200" y="1600200"/>
            <a:ext cx="11258166" cy="4525963"/>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lvl="0" indent="0">
              <a:buNone/>
              <a:defRPr/>
            </a:pPr>
            <a:r>
              <a:rPr lang="en-GB"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Fear of </a:t>
            </a:r>
            <a:r>
              <a:rPr lang="en-GB" sz="24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stigma and discrimination at work</a:t>
            </a:r>
            <a:r>
              <a:rPr lang="en-GB"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lang="en-GB" sz="2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defRPr/>
            </a:pPr>
            <a:r>
              <a:rPr lang="en-GB"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prevents employees from engaging in initiatives and support</a:t>
            </a:r>
            <a:endParaRPr lang="en-GB"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defRPr/>
            </a:pPr>
            <a:r>
              <a:rPr lang="en-GB"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acts as a barrier to prevention and early intervention   </a:t>
            </a:r>
          </a:p>
          <a:p>
            <a:pPr lvl="0">
              <a:defRPr/>
            </a:pPr>
            <a:r>
              <a:rPr lang="en-GB"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has a direct impact on access to </a:t>
            </a:r>
            <a:r>
              <a:rPr lang="en-GB"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support</a:t>
            </a:r>
          </a:p>
          <a:p>
            <a:pPr lvl="0">
              <a:defRPr/>
            </a:pPr>
            <a:r>
              <a:rPr lang="en-GB"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results in people leaving employment before they are ready</a:t>
            </a:r>
            <a:endParaRPr lang="en-GB"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lvl="0" indent="0">
              <a:buNone/>
              <a:defRPr/>
            </a:pPr>
            <a:r>
              <a:rPr lang="en-GB"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For </a:t>
            </a:r>
            <a:r>
              <a:rPr lang="en-GB" sz="2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employers</a:t>
            </a:r>
            <a:r>
              <a:rPr lang="en-GB"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lang="en-GB" sz="2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defRPr/>
            </a:pPr>
            <a:r>
              <a:rPr lang="en-GB"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Results in increased long term sickness absence</a:t>
            </a:r>
            <a:endParaRPr lang="en-GB"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defRPr/>
            </a:pPr>
            <a:r>
              <a:rPr lang="en-GB"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Gets in the way of retaining staff (i.e. existing knowledge and expertise)</a:t>
            </a:r>
          </a:p>
          <a:p>
            <a:pPr lvl="0">
              <a:defRPr/>
            </a:pPr>
            <a:r>
              <a:rPr lang="en-GB"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Could impact on quality of services to clients (and relationships</a:t>
            </a:r>
            <a:r>
              <a:rPr lang="en-GB"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a:t>
            </a:r>
          </a:p>
          <a:p>
            <a:pPr marL="0" lvl="0" indent="0">
              <a:buNone/>
              <a:defRPr/>
            </a:pPr>
            <a:endParaRPr lang="en-GB"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26819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A10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2897" b="11257"/>
          <a:stretch/>
        </p:blipFill>
        <p:spPr>
          <a:xfrm>
            <a:off x="0" y="1311641"/>
            <a:ext cx="12192000" cy="5201587"/>
          </a:xfrm>
          <a:prstGeom prst="rect">
            <a:avLst/>
          </a:prstGeom>
        </p:spPr>
      </p:pic>
      <p:sp>
        <p:nvSpPr>
          <p:cNvPr id="8"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r>
              <a:rPr lang="en-GB" b="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Managers make a difference</a:t>
            </a:r>
            <a:endParaRPr lang="en-GB"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9054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r>
              <a:rPr lang="en-GB" b="1" dirty="0">
                <a:latin typeface="Open Sans" panose="020B0606030504020204" pitchFamily="34" charset="0"/>
                <a:ea typeface="Open Sans" panose="020B0606030504020204" pitchFamily="34" charset="0"/>
                <a:cs typeface="Open Sans" panose="020B0606030504020204" pitchFamily="34" charset="0"/>
              </a:rPr>
              <a:t>Informed and supportive line management is crucial for a thriving workplace environment</a:t>
            </a:r>
          </a:p>
        </p:txBody>
      </p:sp>
      <p:sp>
        <p:nvSpPr>
          <p:cNvPr id="5" name="Content Placeholder 2"/>
          <p:cNvSpPr txBox="1">
            <a:spLocks/>
          </p:cNvSpPr>
          <p:nvPr/>
        </p:nvSpPr>
        <p:spPr>
          <a:xfrm>
            <a:off x="1274164" y="1600200"/>
            <a:ext cx="9548734" cy="4525963"/>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indent="0">
              <a:buNone/>
            </a:pPr>
            <a:endParaRPr lang="en-GB"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b="1" dirty="0" smtClean="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b="1" dirty="0" smtClean="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b="1" dirty="0" smtClean="0">
                <a:latin typeface="Open Sans" panose="020B0606030504020204" pitchFamily="34" charset="0"/>
                <a:ea typeface="Open Sans" panose="020B0606030504020204" pitchFamily="34" charset="0"/>
                <a:cs typeface="Open Sans" panose="020B0606030504020204" pitchFamily="34" charset="0"/>
              </a:rPr>
              <a:t>A line manager: </a:t>
            </a:r>
            <a:r>
              <a:rPr lang="en-GB" dirty="0" smtClean="0">
                <a:latin typeface="Open Sans" panose="020B0606030504020204" pitchFamily="34" charset="0"/>
                <a:ea typeface="Open Sans" panose="020B0606030504020204" pitchFamily="34" charset="0"/>
                <a:cs typeface="Open Sans" panose="020B0606030504020204" pitchFamily="34" charset="0"/>
              </a:rPr>
              <a:t>is any employee that overseas or supervises direct reports.</a:t>
            </a:r>
          </a:p>
          <a:p>
            <a:endParaRPr lang="en-GB" dirty="0"/>
          </a:p>
        </p:txBody>
      </p:sp>
    </p:spTree>
    <p:extLst>
      <p:ext uri="{BB962C8B-B14F-4D97-AF65-F5344CB8AC3E}">
        <p14:creationId xmlns:p14="http://schemas.microsoft.com/office/powerpoint/2010/main" val="635525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pPr lvl="0">
              <a:defRPr/>
            </a:pPr>
            <a:r>
              <a:rPr lang="en-GB" sz="413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What does informed line </a:t>
            </a:r>
          </a:p>
          <a:p>
            <a:pPr lvl="0">
              <a:defRPr/>
            </a:pPr>
            <a:r>
              <a:rPr lang="en-GB" sz="413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management look like?</a:t>
            </a:r>
            <a:endParaRPr lang="en-GB" sz="4130" b="1" dirty="0">
              <a:solidFill>
                <a:prstClr val="black"/>
              </a:solidFill>
              <a:latin typeface="Calibri"/>
            </a:endParaRPr>
          </a:p>
        </p:txBody>
      </p:sp>
      <p:sp>
        <p:nvSpPr>
          <p:cNvPr id="5" name="Content Placeholder 2"/>
          <p:cNvSpPr txBox="1">
            <a:spLocks/>
          </p:cNvSpPr>
          <p:nvPr/>
        </p:nvSpPr>
        <p:spPr>
          <a:xfrm>
            <a:off x="457200" y="1600200"/>
            <a:ext cx="11258166" cy="4525963"/>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lvl="0" indent="0">
              <a:buNone/>
              <a:defRPr/>
            </a:pPr>
            <a:endPar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lvl="0" indent="0">
              <a:buNone/>
              <a:defRPr/>
            </a:pPr>
            <a:r>
              <a:rPr lang="en-GB" sz="26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Good level of knowledge about:</a:t>
            </a:r>
            <a:endParaRPr lang="en-GB" sz="26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832247" lvl="1" indent="-457200">
              <a:buAutoNum type="arabicPeriod"/>
              <a:defRPr/>
            </a:pPr>
            <a:r>
              <a:rPr lang="en-GB" sz="2600" dirty="0">
                <a:latin typeface="Open Sans" panose="020B0606030504020204" pitchFamily="34" charset="0"/>
                <a:ea typeface="Open Sans" panose="020B0606030504020204" pitchFamily="34" charset="0"/>
                <a:cs typeface="Open Sans" panose="020B0606030504020204" pitchFamily="34" charset="0"/>
              </a:rPr>
              <a:t>T</a:t>
            </a:r>
            <a:r>
              <a:rPr lang="en-GB" sz="2600" dirty="0" smtClean="0">
                <a:latin typeface="Open Sans" panose="020B0606030504020204" pitchFamily="34" charset="0"/>
                <a:ea typeface="Open Sans" panose="020B0606030504020204" pitchFamily="34" charset="0"/>
                <a:cs typeface="Open Sans" panose="020B0606030504020204" pitchFamily="34" charset="0"/>
              </a:rPr>
              <a:t>he </a:t>
            </a:r>
            <a:r>
              <a:rPr lang="en-GB" sz="2600" dirty="0">
                <a:latin typeface="Open Sans" panose="020B0606030504020204" pitchFamily="34" charset="0"/>
                <a:ea typeface="Open Sans" panose="020B0606030504020204" pitchFamily="34" charset="0"/>
                <a:cs typeface="Open Sans" panose="020B0606030504020204" pitchFamily="34" charset="0"/>
              </a:rPr>
              <a:t>organisation’s strategic </a:t>
            </a:r>
            <a:r>
              <a:rPr lang="en-GB" sz="2600" dirty="0" smtClean="0">
                <a:latin typeface="Open Sans" panose="020B0606030504020204" pitchFamily="34" charset="0"/>
                <a:ea typeface="Open Sans" panose="020B0606030504020204" pitchFamily="34" charset="0"/>
                <a:cs typeface="Open Sans" panose="020B0606030504020204" pitchFamily="34" charset="0"/>
              </a:rPr>
              <a:t>goals.</a:t>
            </a:r>
          </a:p>
          <a:p>
            <a:pPr marL="832247" lvl="1" indent="-457200">
              <a:buAutoNum type="arabicPeriod"/>
              <a:defRPr/>
            </a:pPr>
            <a:r>
              <a:rPr lang="en-GB" sz="2600" dirty="0">
                <a:latin typeface="Open Sans" panose="020B0606030504020204" pitchFamily="34" charset="0"/>
                <a:ea typeface="Open Sans" panose="020B0606030504020204" pitchFamily="34" charset="0"/>
                <a:cs typeface="Open Sans" panose="020B0606030504020204" pitchFamily="34" charset="0"/>
              </a:rPr>
              <a:t>I</a:t>
            </a:r>
            <a:r>
              <a:rPr lang="en-GB" sz="2600" dirty="0" smtClean="0">
                <a:latin typeface="Open Sans" panose="020B0606030504020204" pitchFamily="34" charset="0"/>
                <a:ea typeface="Open Sans" panose="020B0606030504020204" pitchFamily="34" charset="0"/>
                <a:cs typeface="Open Sans" panose="020B0606030504020204" pitchFamily="34" charset="0"/>
              </a:rPr>
              <a:t>nternal </a:t>
            </a:r>
            <a:r>
              <a:rPr lang="en-GB" sz="2600" dirty="0">
                <a:latin typeface="Open Sans" panose="020B0606030504020204" pitchFamily="34" charset="0"/>
                <a:ea typeface="Open Sans" panose="020B0606030504020204" pitchFamily="34" charset="0"/>
                <a:cs typeface="Open Sans" panose="020B0606030504020204" pitchFamily="34" charset="0"/>
              </a:rPr>
              <a:t>policies and </a:t>
            </a:r>
            <a:r>
              <a:rPr lang="en-GB" sz="2600" dirty="0" smtClean="0">
                <a:latin typeface="Open Sans" panose="020B0606030504020204" pitchFamily="34" charset="0"/>
                <a:ea typeface="Open Sans" panose="020B0606030504020204" pitchFamily="34" charset="0"/>
                <a:cs typeface="Open Sans" panose="020B0606030504020204" pitchFamily="34" charset="0"/>
              </a:rPr>
              <a:t>procedures.</a:t>
            </a:r>
          </a:p>
          <a:p>
            <a:pPr marL="0" indent="0">
              <a:buNone/>
              <a:defRPr/>
            </a:pPr>
            <a:r>
              <a:rPr lang="en-GB" sz="2600" dirty="0" smtClean="0">
                <a:latin typeface="Open Sans" panose="020B0606030504020204" pitchFamily="34" charset="0"/>
                <a:ea typeface="Open Sans" panose="020B0606030504020204" pitchFamily="34" charset="0"/>
                <a:cs typeface="Open Sans" panose="020B0606030504020204" pitchFamily="34" charset="0"/>
              </a:rPr>
              <a:t> </a:t>
            </a:r>
          </a:p>
          <a:p>
            <a:pPr marL="0" indent="0">
              <a:buNone/>
              <a:defRPr/>
            </a:pPr>
            <a:r>
              <a:rPr lang="en-GB" sz="2600" b="1" dirty="0" smtClean="0">
                <a:latin typeface="Open Sans" panose="020B0606030504020204" pitchFamily="34" charset="0"/>
                <a:ea typeface="Open Sans" panose="020B0606030504020204" pitchFamily="34" charset="0"/>
                <a:cs typeface="Open Sans" panose="020B0606030504020204" pitchFamily="34" charset="0"/>
              </a:rPr>
              <a:t>Good understanding of:</a:t>
            </a:r>
          </a:p>
          <a:p>
            <a:pPr marL="889397" lvl="1" indent="-514350">
              <a:buAutoNum type="arabicPeriod"/>
              <a:defRPr/>
            </a:pPr>
            <a:r>
              <a:rPr lang="en-GB" sz="2600" dirty="0" smtClean="0">
                <a:latin typeface="Open Sans" panose="020B0606030504020204" pitchFamily="34" charset="0"/>
                <a:ea typeface="Open Sans" panose="020B0606030504020204" pitchFamily="34" charset="0"/>
                <a:cs typeface="Open Sans" panose="020B0606030504020204" pitchFamily="34" charset="0"/>
              </a:rPr>
              <a:t>Legal obligations as an employer.</a:t>
            </a:r>
          </a:p>
          <a:p>
            <a:pPr marL="889397" lvl="1" indent="-514350">
              <a:buAutoNum type="arabicPeriod"/>
              <a:defRPr/>
            </a:pPr>
            <a:r>
              <a:rPr lang="en-GB" sz="2600" dirty="0" smtClean="0">
                <a:latin typeface="Open Sans" panose="020B0606030504020204" pitchFamily="34" charset="0"/>
                <a:ea typeface="Open Sans" panose="020B0606030504020204" pitchFamily="34" charset="0"/>
                <a:cs typeface="Open Sans" panose="020B0606030504020204" pitchFamily="34" charset="0"/>
              </a:rPr>
              <a:t>Legal duty of care to their direct reports.</a:t>
            </a:r>
          </a:p>
          <a:p>
            <a:pPr marL="889397" lvl="1" indent="-514350">
              <a:buAutoNum type="arabicPeriod"/>
              <a:defRPr/>
            </a:pPr>
            <a:r>
              <a:rPr lang="en-GB" sz="2600" dirty="0" smtClean="0">
                <a:latin typeface="Open Sans" panose="020B0606030504020204" pitchFamily="34" charset="0"/>
                <a:ea typeface="Open Sans" panose="020B0606030504020204" pitchFamily="34" charset="0"/>
                <a:cs typeface="Open Sans" panose="020B0606030504020204" pitchFamily="34" charset="0"/>
              </a:rPr>
              <a:t>Their role in managing team dynamics and workplace culture.</a:t>
            </a:r>
            <a:endParaRPr lang="en-GB" sz="2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72368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pPr lvl="0">
              <a:defRPr/>
            </a:pPr>
            <a:r>
              <a:rPr lang="en-GB" sz="40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       What </a:t>
            </a:r>
            <a:r>
              <a:rPr lang="en-GB" sz="4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does </a:t>
            </a:r>
            <a:r>
              <a:rPr lang="en-GB" sz="413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supportive</a:t>
            </a:r>
            <a:r>
              <a:rPr lang="en-GB" sz="40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GB" sz="4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line management look like?</a:t>
            </a:r>
            <a:endParaRPr lang="en-GB" sz="4000" b="1" dirty="0">
              <a:solidFill>
                <a:prstClr val="black"/>
              </a:solidFill>
              <a:latin typeface="Calibri"/>
            </a:endParaRPr>
          </a:p>
        </p:txBody>
      </p:sp>
      <p:sp>
        <p:nvSpPr>
          <p:cNvPr id="5" name="Content Placeholder 2"/>
          <p:cNvSpPr txBox="1">
            <a:spLocks/>
          </p:cNvSpPr>
          <p:nvPr/>
        </p:nvSpPr>
        <p:spPr>
          <a:xfrm>
            <a:off x="457200" y="1600200"/>
            <a:ext cx="11258166" cy="4525963"/>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lvl="0" indent="0">
              <a:buNone/>
              <a:defRPr/>
            </a:pPr>
            <a:endParaRPr lang="en-GB"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lvl="0" indent="0">
              <a:buNone/>
              <a:defRPr/>
            </a:pPr>
            <a:r>
              <a:rPr lang="en-GB" sz="26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Able to confidently:</a:t>
            </a:r>
            <a:endParaRPr lang="en-GB" sz="26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832247" lvl="1" indent="-457200">
              <a:buAutoNum type="arabicPeriod"/>
              <a:defRPr/>
            </a:pPr>
            <a:r>
              <a:rPr lang="en-GB" sz="2600" dirty="0" smtClean="0">
                <a:latin typeface="Open Sans" panose="020B0606030504020204" pitchFamily="34" charset="0"/>
                <a:ea typeface="Open Sans" panose="020B0606030504020204" pitchFamily="34" charset="0"/>
                <a:cs typeface="Open Sans" panose="020B0606030504020204" pitchFamily="34" charset="0"/>
              </a:rPr>
              <a:t>Open supportive conversations about mental health.</a:t>
            </a:r>
            <a:endParaRPr lang="en-GB" sz="2600" dirty="0">
              <a:latin typeface="Open Sans" panose="020B0606030504020204" pitchFamily="34" charset="0"/>
              <a:ea typeface="Open Sans" panose="020B0606030504020204" pitchFamily="34" charset="0"/>
              <a:cs typeface="Open Sans" panose="020B0606030504020204" pitchFamily="34" charset="0"/>
            </a:endParaRPr>
          </a:p>
          <a:p>
            <a:pPr marL="832247" lvl="1" indent="-457200">
              <a:buAutoNum type="arabicPeriod"/>
              <a:defRPr/>
            </a:pPr>
            <a:r>
              <a:rPr lang="en-GB" sz="2600" dirty="0" smtClean="0">
                <a:latin typeface="Open Sans" panose="020B0606030504020204" pitchFamily="34" charset="0"/>
                <a:ea typeface="Open Sans" panose="020B0606030504020204" pitchFamily="34" charset="0"/>
                <a:cs typeface="Open Sans" panose="020B0606030504020204" pitchFamily="34" charset="0"/>
              </a:rPr>
              <a:t>Listen without judgement &amp; respond with compassion.</a:t>
            </a:r>
          </a:p>
          <a:p>
            <a:pPr marL="832247" lvl="1" indent="-457200">
              <a:buAutoNum type="arabicPeriod"/>
              <a:defRPr/>
            </a:pPr>
            <a:r>
              <a:rPr lang="en-GB" sz="2600" dirty="0" smtClean="0">
                <a:latin typeface="Open Sans" panose="020B0606030504020204" pitchFamily="34" charset="0"/>
                <a:ea typeface="Open Sans" panose="020B0606030504020204" pitchFamily="34" charset="0"/>
                <a:cs typeface="Open Sans" panose="020B0606030504020204" pitchFamily="34" charset="0"/>
              </a:rPr>
              <a:t>Explain their role in relation to support &amp; reasonable adjustments.</a:t>
            </a:r>
            <a:endParaRPr lang="en-GB" sz="2600" dirty="0">
              <a:latin typeface="Open Sans" panose="020B0606030504020204" pitchFamily="34" charset="0"/>
              <a:ea typeface="Open Sans" panose="020B0606030504020204" pitchFamily="34" charset="0"/>
              <a:cs typeface="Open Sans" panose="020B0606030504020204" pitchFamily="34" charset="0"/>
            </a:endParaRPr>
          </a:p>
          <a:p>
            <a:pPr marL="0" indent="0">
              <a:buNone/>
              <a:defRPr/>
            </a:pPr>
            <a:r>
              <a:rPr lang="en-GB" sz="2600" dirty="0">
                <a:latin typeface="Open Sans" panose="020B0606030504020204" pitchFamily="34" charset="0"/>
                <a:ea typeface="Open Sans" panose="020B0606030504020204" pitchFamily="34" charset="0"/>
                <a:cs typeface="Open Sans" panose="020B0606030504020204" pitchFamily="34" charset="0"/>
              </a:rPr>
              <a:t> </a:t>
            </a:r>
          </a:p>
          <a:p>
            <a:pPr marL="0" indent="0">
              <a:buNone/>
              <a:defRPr/>
            </a:pPr>
            <a:r>
              <a:rPr lang="en-GB" sz="2600" b="1" dirty="0" smtClean="0">
                <a:latin typeface="Open Sans" panose="020B0606030504020204" pitchFamily="34" charset="0"/>
                <a:ea typeface="Open Sans" panose="020B0606030504020204" pitchFamily="34" charset="0"/>
                <a:cs typeface="Open Sans" panose="020B0606030504020204" pitchFamily="34" charset="0"/>
              </a:rPr>
              <a:t>Lead by example by:</a:t>
            </a:r>
            <a:endParaRPr lang="en-GB" sz="2600" b="1" dirty="0">
              <a:latin typeface="Open Sans" panose="020B0606030504020204" pitchFamily="34" charset="0"/>
              <a:ea typeface="Open Sans" panose="020B0606030504020204" pitchFamily="34" charset="0"/>
              <a:cs typeface="Open Sans" panose="020B0606030504020204" pitchFamily="34" charset="0"/>
            </a:endParaRPr>
          </a:p>
          <a:p>
            <a:pPr marL="889397" lvl="1" indent="-514350">
              <a:buAutoNum type="arabicPeriod"/>
              <a:defRPr/>
            </a:pPr>
            <a:r>
              <a:rPr lang="en-GB" sz="2600" dirty="0" smtClean="0">
                <a:latin typeface="Open Sans" panose="020B0606030504020204" pitchFamily="34" charset="0"/>
                <a:ea typeface="Open Sans" panose="020B0606030504020204" pitchFamily="34" charset="0"/>
                <a:cs typeface="Open Sans" panose="020B0606030504020204" pitchFamily="34" charset="0"/>
              </a:rPr>
              <a:t>Talking openly about mental health.</a:t>
            </a:r>
          </a:p>
          <a:p>
            <a:pPr marL="889397" lvl="1" indent="-514350">
              <a:buAutoNum type="arabicPeriod"/>
              <a:defRPr/>
            </a:pPr>
            <a:r>
              <a:rPr lang="en-GB" sz="2600" dirty="0" smtClean="0">
                <a:latin typeface="Open Sans" panose="020B0606030504020204" pitchFamily="34" charset="0"/>
                <a:ea typeface="Open Sans" panose="020B0606030504020204" pitchFamily="34" charset="0"/>
                <a:cs typeface="Open Sans" panose="020B0606030504020204" pitchFamily="34" charset="0"/>
              </a:rPr>
              <a:t>Prioritising their own wellbeing at work.</a:t>
            </a:r>
            <a:endParaRPr lang="en-GB" sz="2600" dirty="0">
              <a:latin typeface="Open Sans" panose="020B0606030504020204" pitchFamily="34" charset="0"/>
              <a:ea typeface="Open Sans" panose="020B0606030504020204" pitchFamily="34" charset="0"/>
              <a:cs typeface="Open Sans" panose="020B0606030504020204" pitchFamily="34" charset="0"/>
            </a:endParaRPr>
          </a:p>
          <a:p>
            <a:pPr marL="0" lvl="0" indent="0">
              <a:buNone/>
              <a:defRPr/>
            </a:pPr>
            <a:endParaRPr lang="en-GB"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45378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11258166" cy="1143000"/>
          </a:xfrm>
          <a:prstGeom prst="rect">
            <a:avLst/>
          </a:prstGeom>
        </p:spPr>
        <p:txBody>
          <a:bodyPr/>
          <a:lstStyle>
            <a:lvl1pPr algn="ctr" defTabSz="857250" rtl="0" eaLnBrk="1" latinLnBrk="0" hangingPunct="1">
              <a:spcBef>
                <a:spcPct val="0"/>
              </a:spcBef>
              <a:buNone/>
              <a:defRPr sz="4125" kern="1200">
                <a:solidFill>
                  <a:schemeClr val="tx1"/>
                </a:solidFill>
                <a:latin typeface="+mj-lt"/>
                <a:ea typeface="+mj-ea"/>
                <a:cs typeface="+mj-cs"/>
              </a:defRPr>
            </a:lvl1pPr>
          </a:lstStyle>
          <a:p>
            <a:r>
              <a:rPr lang="en-GB" b="1" dirty="0" smtClean="0">
                <a:latin typeface="Open Sans" panose="020B0606030504020204" pitchFamily="34" charset="0"/>
                <a:ea typeface="Open Sans" panose="020B0606030504020204" pitchFamily="34" charset="0"/>
                <a:cs typeface="Open Sans" panose="020B0606030504020204" pitchFamily="34" charset="0"/>
              </a:rPr>
              <a:t>The benefits of getting it right…</a:t>
            </a:r>
            <a:endParaRPr lang="en-GB" b="1" dirty="0"/>
          </a:p>
        </p:txBody>
      </p:sp>
      <p:sp>
        <p:nvSpPr>
          <p:cNvPr id="6" name="Content Placeholder 2"/>
          <p:cNvSpPr txBox="1">
            <a:spLocks/>
          </p:cNvSpPr>
          <p:nvPr/>
        </p:nvSpPr>
        <p:spPr>
          <a:xfrm>
            <a:off x="779488" y="1600200"/>
            <a:ext cx="10935877" cy="4525963"/>
          </a:xfrm>
          <a:prstGeom prst="rect">
            <a:avLst/>
          </a:prstGeom>
        </p:spPr>
        <p:txBody>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lvl="0" indent="0">
              <a:buNone/>
              <a:defRPr/>
            </a:pPr>
            <a:r>
              <a:rPr lang="en-GB" sz="3600" dirty="0">
                <a:latin typeface="Open Sans Semibold" panose="020B0706030804020204" pitchFamily="34" charset="0"/>
                <a:ea typeface="Open Sans Semibold" panose="020B0706030804020204" pitchFamily="34" charset="0"/>
                <a:cs typeface="Open Sans Semibold" panose="020B0706030804020204" pitchFamily="34" charset="0"/>
              </a:rPr>
              <a:t>80% </a:t>
            </a:r>
            <a:r>
              <a:rPr lang="en-GB" sz="2600" dirty="0" smtClean="0">
                <a:latin typeface="Open Sans" panose="020B0606030504020204" pitchFamily="34" charset="0"/>
                <a:ea typeface="Open Sans" panose="020B0606030504020204" pitchFamily="34" charset="0"/>
                <a:cs typeface="Open Sans" panose="020B0606030504020204" pitchFamily="34" charset="0"/>
              </a:rPr>
              <a:t>say </a:t>
            </a:r>
            <a:r>
              <a:rPr lang="en-GB" sz="2600" dirty="0">
                <a:latin typeface="Open Sans" panose="020B0606030504020204" pitchFamily="34" charset="0"/>
                <a:ea typeface="Open Sans" panose="020B0606030504020204" pitchFamily="34" charset="0"/>
                <a:cs typeface="Open Sans" panose="020B0606030504020204" pitchFamily="34" charset="0"/>
              </a:rPr>
              <a:t>they consider an employer’s mental health support or policies before accepting a job.</a:t>
            </a:r>
            <a:endPar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lvl="0" indent="0">
              <a:buNone/>
              <a:defRPr/>
            </a:pPr>
            <a:endParaRPr lang="en-GB" sz="24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Increased employee engagement.</a:t>
            </a:r>
          </a:p>
          <a:p>
            <a:pPr>
              <a:defRPr/>
            </a:pPr>
            <a:r>
              <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Increased productivity.</a:t>
            </a:r>
          </a:p>
          <a:p>
            <a:pPr>
              <a:defRPr/>
            </a:pPr>
            <a:r>
              <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Increased customer/client satisfaction.</a:t>
            </a:r>
          </a:p>
          <a:p>
            <a:pPr>
              <a:defRPr/>
            </a:pPr>
            <a:r>
              <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Reduced long term sickness absence.</a:t>
            </a:r>
          </a:p>
          <a:p>
            <a:pPr>
              <a:defRPr/>
            </a:pPr>
            <a:r>
              <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Reduced levels of stress and burnout.</a:t>
            </a:r>
          </a:p>
          <a:p>
            <a:pPr>
              <a:defRPr/>
            </a:pPr>
            <a:r>
              <a:rPr lang="en-GB" sz="2600"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Lower rates of staff turnover.</a:t>
            </a:r>
          </a:p>
          <a:p>
            <a:pPr>
              <a:defRPr/>
            </a:pPr>
            <a:endParaRPr lang="en-GB"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34063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HRC Theme Colours">
      <a:dk1>
        <a:sysClr val="windowText" lastClr="000000"/>
      </a:dk1>
      <a:lt1>
        <a:sysClr val="window" lastClr="FFFFFF"/>
      </a:lt1>
      <a:dk2>
        <a:srgbClr val="0B4E60"/>
      </a:dk2>
      <a:lt2>
        <a:srgbClr val="E3E6EB"/>
      </a:lt2>
      <a:accent1>
        <a:srgbClr val="0B4E60"/>
      </a:accent1>
      <a:accent2>
        <a:srgbClr val="009C98"/>
      </a:accent2>
      <a:accent3>
        <a:srgbClr val="7DCAC7"/>
      </a:accent3>
      <a:accent4>
        <a:srgbClr val="00413C"/>
      </a:accent4>
      <a:accent5>
        <a:srgbClr val="64A230"/>
      </a:accent5>
      <a:accent6>
        <a:srgbClr val="F4AACC"/>
      </a:accent6>
      <a:hlink>
        <a:srgbClr val="00413C"/>
      </a:hlink>
      <a:folHlink>
        <a:srgbClr val="009C98"/>
      </a:folHlink>
    </a:clrScheme>
    <a:fontScheme name="EHRC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4CA0681-30D7-43F7-B021-F0F6D50058F1}" vid="{CB8C52E2-E8CC-4DB6-8F8D-CC029B012F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117d71f-0841-4d19-85bf-03342c42f5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B8BEB920CE6649ACBCE19C2D86EF9C" ma:contentTypeVersion="15" ma:contentTypeDescription="Create a new document." ma:contentTypeScope="" ma:versionID="2f33865defd726cc9d04323e50938d9c">
  <xsd:schema xmlns:xsd="http://www.w3.org/2001/XMLSchema" xmlns:xs="http://www.w3.org/2001/XMLSchema" xmlns:p="http://schemas.microsoft.com/office/2006/metadata/properties" xmlns:ns3="6117d71f-0841-4d19-85bf-03342c42f5b7" xmlns:ns4="790826e3-c8bf-4f12-a874-cfff5542726b" targetNamespace="http://schemas.microsoft.com/office/2006/metadata/properties" ma:root="true" ma:fieldsID="f24cb9801fde777c12ee4e8fc8359d6e" ns3:_="" ns4:_="">
    <xsd:import namespace="6117d71f-0841-4d19-85bf-03342c42f5b7"/>
    <xsd:import namespace="790826e3-c8bf-4f12-a874-cfff5542726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7d71f-0841-4d19-85bf-03342c42f5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0826e3-c8bf-4f12-a874-cfff5542726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8CECD5-EA98-429D-AACD-B5935ABCC59D}">
  <ds:schemaRefs>
    <ds:schemaRef ds:uri="http://purl.org/dc/elements/1.1/"/>
    <ds:schemaRef ds:uri="http://schemas.microsoft.com/office/2006/documentManagement/types"/>
    <ds:schemaRef ds:uri="6117d71f-0841-4d19-85bf-03342c42f5b7"/>
    <ds:schemaRef ds:uri="790826e3-c8bf-4f12-a874-cfff5542726b"/>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D672025-6761-4CF6-8F14-F04B084FB784}">
  <ds:schemaRefs>
    <ds:schemaRef ds:uri="http://schemas.microsoft.com/sharepoint/v3/contenttype/forms"/>
  </ds:schemaRefs>
</ds:datastoreItem>
</file>

<file path=customXml/itemProps3.xml><?xml version="1.0" encoding="utf-8"?>
<ds:datastoreItem xmlns:ds="http://schemas.openxmlformats.org/officeDocument/2006/customXml" ds:itemID="{E5F25938-BBDE-4FCA-9036-CF3555C344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17d71f-0841-4d19-85bf-03342c42f5b7"/>
    <ds:schemaRef ds:uri="790826e3-c8bf-4f12-a874-cfff554272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875</TotalTime>
  <Words>2929</Words>
  <Application>Microsoft Office PowerPoint</Application>
  <PresentationFormat>Widescreen</PresentationFormat>
  <Paragraphs>275</Paragraphs>
  <Slides>26</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ＭＳ Ｐゴシック</vt:lpstr>
      <vt:lpstr>Arial</vt:lpstr>
      <vt:lpstr>Calibri</vt:lpstr>
      <vt:lpstr>Calibri Light</vt:lpstr>
      <vt:lpstr>Courier New</vt:lpstr>
      <vt:lpstr>Open Sans</vt:lpstr>
      <vt:lpstr>Open Sans Semibold</vt:lpstr>
      <vt:lpstr>Symbol</vt:lpstr>
      <vt:lpstr>Times New Roman</vt:lpstr>
      <vt:lpstr>Office Theme</vt:lpstr>
      <vt:lpstr>1_Office Theme</vt:lpstr>
      <vt:lpstr>Mental health at work: How managers can make a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Equality, mental</vt:lpstr>
      <vt:lpstr>Equality</vt:lpstr>
      <vt:lpstr>Background to the Equality Act 2010</vt:lpstr>
      <vt:lpstr>Protected characteristics and mental health</vt:lpstr>
      <vt:lpstr>Unlawful discrimination</vt:lpstr>
      <vt:lpstr>When does protection apply? </vt:lpstr>
      <vt:lpstr>Reasonable</vt:lpstr>
      <vt:lpstr>Duty to make reasonable adjustments (1)</vt:lpstr>
      <vt:lpstr>Duty to make reasonable adjustments (2)</vt:lpstr>
      <vt:lpstr>Failure to make reasonable adjustments (1)</vt:lpstr>
      <vt:lpstr>Failure to make reasonable adjustments (2)</vt:lpstr>
      <vt:lpstr>Potential reasonable adjustments</vt:lpstr>
      <vt:lpstr>Thank you</vt:lpstr>
    </vt:vector>
  </TitlesOfParts>
  <Company>SAMH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Cochrane, Senior Communications Officer - 'see me'</dc:creator>
  <cp:lastModifiedBy>Patty Lozano-Casal, Programme Mgr - Settings</cp:lastModifiedBy>
  <cp:revision>42</cp:revision>
  <dcterms:created xsi:type="dcterms:W3CDTF">2023-03-14T12:03:56Z</dcterms:created>
  <dcterms:modified xsi:type="dcterms:W3CDTF">2023-11-29T16:33:20Z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0x010100DFB8BEB920CE6649ACBCE19C2D86EF9C</vt:lpwstr>
  </property>
</Properties>
</file>